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6" r:id="rId2"/>
    <p:sldMasterId id="2147483672" r:id="rId3"/>
    <p:sldMasterId id="2147483682" r:id="rId4"/>
  </p:sldMasterIdLst>
  <p:notesMasterIdLst>
    <p:notesMasterId r:id="rId29"/>
  </p:notesMasterIdLst>
  <p:sldIdLst>
    <p:sldId id="256" r:id="rId5"/>
    <p:sldId id="287" r:id="rId6"/>
    <p:sldId id="280" r:id="rId7"/>
    <p:sldId id="279" r:id="rId8"/>
    <p:sldId id="282" r:id="rId9"/>
    <p:sldId id="259" r:id="rId10"/>
    <p:sldId id="273" r:id="rId11"/>
    <p:sldId id="272" r:id="rId12"/>
    <p:sldId id="274" r:id="rId13"/>
    <p:sldId id="303" r:id="rId14"/>
    <p:sldId id="308" r:id="rId15"/>
    <p:sldId id="286" r:id="rId16"/>
    <p:sldId id="291" r:id="rId17"/>
    <p:sldId id="288" r:id="rId18"/>
    <p:sldId id="289" r:id="rId19"/>
    <p:sldId id="290" r:id="rId20"/>
    <p:sldId id="295" r:id="rId21"/>
    <p:sldId id="293" r:id="rId22"/>
    <p:sldId id="305" r:id="rId23"/>
    <p:sldId id="304" r:id="rId24"/>
    <p:sldId id="292" r:id="rId25"/>
    <p:sldId id="302" r:id="rId26"/>
    <p:sldId id="309" r:id="rId27"/>
    <p:sldId id="25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3CF"/>
    <a:srgbClr val="4181BD"/>
    <a:srgbClr val="4B9DCA"/>
    <a:srgbClr val="4DA1CD"/>
    <a:srgbClr val="D181BD"/>
    <a:srgbClr val="6CA1CD"/>
    <a:srgbClr val="4F81B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707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674" y="10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F62EF-1F8C-9E43-9727-647F41429E82}" type="datetimeFigureOut">
              <a:rPr lang="en-US" smtClean="0"/>
              <a:pPr/>
              <a:t>4/20/2018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800CB-9FFA-3A4A-8C57-2241B00E1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92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0CB-9FFA-3A4A-8C57-2241B00E1A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09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43 mld</a:t>
            </a:r>
            <a:r>
              <a:rPr lang="pl-PL" baseline="0" dirty="0" smtClean="0"/>
              <a:t> dofinansowania udzielonego od 2008 r. czyli w latach 2008-2017, udziały % poszczególnych podmiotów zostały pokazane w dalszej części prezentacji na slajdzie nr 9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0CB-9FFA-3A4A-8C57-2241B00E1A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8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Dane dotyczące dofinansowania obejmują lata 2008-2017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0CB-9FFA-3A4A-8C57-2241B00E1A9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40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00CB-9FFA-3A4A-8C57-2241B00E1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69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9601" y="1557475"/>
            <a:ext cx="6191364" cy="330036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text</a:t>
            </a:r>
            <a:r>
              <a:rPr lang="pl-PL" dirty="0" smtClean="0"/>
              <a:t> </a:t>
            </a:r>
            <a:r>
              <a:rPr lang="pl-PL" dirty="0" err="1" smtClean="0"/>
              <a:t>styles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15986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0"/>
          </p:nvPr>
        </p:nvSpPr>
        <p:spPr>
          <a:xfrm>
            <a:off x="1542572" y="1835599"/>
            <a:ext cx="6308725" cy="305933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319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0"/>
          </p:nvPr>
        </p:nvSpPr>
        <p:spPr>
          <a:xfrm>
            <a:off x="1372006" y="1696538"/>
            <a:ext cx="6623826" cy="2957354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9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E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87793" y="1772911"/>
            <a:ext cx="5093892" cy="316112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9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9601" y="1557475"/>
            <a:ext cx="6191364" cy="330036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text</a:t>
            </a:r>
            <a:r>
              <a:rPr lang="pl-PL" dirty="0" smtClean="0"/>
              <a:t> </a:t>
            </a:r>
            <a:r>
              <a:rPr lang="pl-PL" dirty="0" err="1" smtClean="0"/>
              <a:t>styles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27233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0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0"/>
          </p:nvPr>
        </p:nvSpPr>
        <p:spPr>
          <a:xfrm>
            <a:off x="1542572" y="1835599"/>
            <a:ext cx="6308725" cy="305933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898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0"/>
          </p:nvPr>
        </p:nvSpPr>
        <p:spPr>
          <a:xfrm>
            <a:off x="1372006" y="1696538"/>
            <a:ext cx="6623826" cy="2957354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2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E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87793" y="1772911"/>
            <a:ext cx="5093892" cy="316112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989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9601" y="1557475"/>
            <a:ext cx="6191364" cy="330036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text</a:t>
            </a:r>
            <a:r>
              <a:rPr lang="pl-PL" dirty="0" smtClean="0"/>
              <a:t> </a:t>
            </a:r>
            <a:r>
              <a:rPr lang="pl-PL" dirty="0" err="1" smtClean="0"/>
              <a:t>styles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84354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Dla_Moniki\NCBR\NCB 011 prezentacja 10 lat\mats\NCB 005 szablon prezentacji klasyczny SLAJD PIERWSZY v4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707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CB 005 szablon prezentacji klasyczny TLO DO SLAJDOW v4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CB 005 szablon prezentacji klasyczny SLAJD PIERWSZY I OSTATNI v4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1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CB 005 szablon prezentacji klasyczny TLO DO SLAJDOW v4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9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8.e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emf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715412" y="2566684"/>
            <a:ext cx="3124804" cy="94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4800" dirty="0" smtClean="0">
                <a:solidFill>
                  <a:srgbClr val="FFFFFF"/>
                </a:solidFill>
                <a:latin typeface="Impact"/>
                <a:cs typeface="Impact"/>
              </a:rPr>
              <a:t>INNOWACJE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Impact"/>
                <a:cs typeface="Impact"/>
              </a:rPr>
              <a:t>DLA POLSKI</a:t>
            </a:r>
            <a:endParaRPr lang="en-US" sz="2400" dirty="0">
              <a:solidFill>
                <a:srgbClr val="FFFFFF"/>
              </a:solidFill>
              <a:latin typeface="Impact"/>
              <a:cs typeface="Impac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5411" y="3514636"/>
            <a:ext cx="2410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Calibri Light"/>
                <a:cs typeface="Calibri Light"/>
              </a:rPr>
              <a:t>ncbr.gov.pl</a:t>
            </a:r>
            <a:endParaRPr lang="en-US" sz="2000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28" y="6223507"/>
            <a:ext cx="1285240" cy="600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495" y="6262623"/>
            <a:ext cx="2197481" cy="522478"/>
          </a:xfrm>
          <a:prstGeom prst="rect">
            <a:avLst/>
          </a:prstGeom>
        </p:spPr>
      </p:pic>
      <p:pic>
        <p:nvPicPr>
          <p:cNvPr id="12" name="Picture 11" descr="znak_barw_rp_poziom_szara_ramka_rg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81" y="6258284"/>
            <a:ext cx="1592700" cy="53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3871218" y="1100541"/>
            <a:ext cx="4879819" cy="438816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200" b="1" dirty="0">
                <a:solidFill>
                  <a:srgbClr val="404040"/>
                </a:solidFill>
                <a:cs typeface="Calibri Light" pitchFamily="34" charset="0"/>
              </a:rPr>
              <a:t>agencja wykonawcza </a:t>
            </a: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Ministra Nauki i Szkolnictwa Wyższego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łączy </a:t>
            </a:r>
            <a:r>
              <a:rPr lang="pl-PL" sz="2200" b="1" dirty="0">
                <a:solidFill>
                  <a:srgbClr val="404040"/>
                </a:solidFill>
                <a:cs typeface="Calibri Light" pitchFamily="34" charset="0"/>
              </a:rPr>
              <a:t>świat nauki i biznesu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b="1" dirty="0">
                <a:solidFill>
                  <a:srgbClr val="404040"/>
                </a:solidFill>
                <a:cs typeface="Calibri Light" pitchFamily="34" charset="0"/>
              </a:rPr>
              <a:t>współfinansowanie procesów B+R </a:t>
            </a: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i wsparcie rodzimych przedsiębiorców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realizacja </a:t>
            </a:r>
            <a:r>
              <a:rPr lang="pl-PL" sz="2200" b="1" dirty="0">
                <a:solidFill>
                  <a:srgbClr val="404040"/>
                </a:solidFill>
                <a:cs typeface="Calibri Light" pitchFamily="34" charset="0"/>
              </a:rPr>
              <a:t>zadań służących społecznemu i gospodarczemu rozwojowi Polski </a:t>
            </a: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oraz rozwiązywanie konkretnych problemów cywilizacyjnych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b="1" dirty="0">
                <a:solidFill>
                  <a:srgbClr val="404040"/>
                </a:solidFill>
                <a:cs typeface="Calibri Light" pitchFamily="34" charset="0"/>
              </a:rPr>
              <a:t>Instytucja Pośrednicząca </a:t>
            </a: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w </a:t>
            </a:r>
            <a:r>
              <a:rPr lang="pl-PL" sz="2000" dirty="0" smtClean="0">
                <a:solidFill>
                  <a:srgbClr val="404040"/>
                </a:solidFill>
                <a:cs typeface="Calibri Light" pitchFamily="34" charset="0"/>
              </a:rPr>
              <a:t>programach: </a:t>
            </a:r>
            <a:r>
              <a:rPr lang="pl-PL" sz="2000" dirty="0">
                <a:solidFill>
                  <a:srgbClr val="404040"/>
                </a:solidFill>
                <a:cs typeface="Calibri Light" pitchFamily="34" charset="0"/>
              </a:rPr>
              <a:t>Inteligentny Rozwój oraz Wiedza Edukacja Rozwój </a:t>
            </a:r>
          </a:p>
        </p:txBody>
      </p:sp>
      <p:grpSp>
        <p:nvGrpSpPr>
          <p:cNvPr id="6" name="Group 11"/>
          <p:cNvGrpSpPr/>
          <p:nvPr/>
        </p:nvGrpSpPr>
        <p:grpSpPr>
          <a:xfrm>
            <a:off x="485062" y="481885"/>
            <a:ext cx="6471920" cy="891936"/>
            <a:chOff x="274320" y="213360"/>
            <a:chExt cx="6471920" cy="891936"/>
          </a:xfrm>
        </p:grpSpPr>
        <p:sp>
          <p:nvSpPr>
            <p:cNvPr id="7" name="Rectangle 12"/>
            <p:cNvSpPr/>
            <p:nvPr/>
          </p:nvSpPr>
          <p:spPr>
            <a:xfrm>
              <a:off x="356075" y="213360"/>
              <a:ext cx="4478743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274320" y="274299"/>
              <a:ext cx="6171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Narodowe Centrum Badań i Rozwoju </a:t>
              </a:r>
            </a:p>
            <a:p>
              <a:endParaRPr lang="en-US" sz="2400" dirty="0">
                <a:solidFill>
                  <a:prstClr val="black"/>
                </a:solidFill>
                <a:latin typeface="Impact"/>
                <a:cs typeface="Impact"/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dirty="0">
                <a:solidFill>
                  <a:srgbClr val="EEECE1">
                    <a:lumMod val="10000"/>
                  </a:srgbClr>
                </a:solidFill>
                <a:cs typeface="Arial" panose="020B0604020202020204" pitchFamily="34" charset="0"/>
                <a:sym typeface="Palatino" charset="0"/>
              </a:endParaRPr>
            </a:p>
          </p:txBody>
        </p:sp>
      </p:grp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" y="1599796"/>
            <a:ext cx="3870656" cy="356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306" y="2935517"/>
            <a:ext cx="20420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dirty="0" smtClean="0">
                <a:solidFill>
                  <a:srgbClr val="404040"/>
                </a:solidFill>
                <a:cs typeface="Arial" panose="020B0604020202020204" pitchFamily="34" charset="0"/>
                <a:sym typeface="Palatino" charset="0"/>
              </a:rPr>
              <a:t>RÓŻNORODNOŚĆ DZIAŁAŃ</a:t>
            </a:r>
            <a:endParaRPr lang="pl-PL" b="1" dirty="0">
              <a:solidFill>
                <a:srgbClr val="404040"/>
              </a:solidFill>
              <a:cs typeface="Arial" panose="020B0604020202020204" pitchFamily="34" charset="0"/>
              <a:sym typeface="Palatino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397" y="3620211"/>
            <a:ext cx="194180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40 konkursów i 50 programów </a:t>
            </a:r>
            <a:r>
              <a:rPr lang="pl-PL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uruchomionych w latach 2014 -2017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3985" y="2910929"/>
            <a:ext cx="1932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04040"/>
                </a:solidFill>
                <a:cs typeface="Arial" panose="020B0604020202020204" pitchFamily="34" charset="0"/>
                <a:sym typeface="Palatino" charset="0"/>
              </a:rPr>
              <a:t>ZASIĘG </a:t>
            </a:r>
            <a:r>
              <a:rPr lang="pl-PL" b="1" dirty="0" smtClean="0">
                <a:solidFill>
                  <a:srgbClr val="404040"/>
                </a:solidFill>
                <a:cs typeface="Arial" panose="020B0604020202020204" pitchFamily="34" charset="0"/>
                <a:sym typeface="Palatino" charset="0"/>
              </a:rPr>
              <a:t>TERYTORIALNY</a:t>
            </a:r>
            <a:endParaRPr lang="pl-PL" sz="1600" b="1" dirty="0">
              <a:solidFill>
                <a:srgbClr val="404040"/>
              </a:solidFill>
              <a:cs typeface="Arial" panose="020B0604020202020204" pitchFamily="34" charset="0"/>
              <a:sym typeface="Palatino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5983" y="2933423"/>
            <a:ext cx="175397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dirty="0">
                <a:solidFill>
                  <a:srgbClr val="404040"/>
                </a:solidFill>
                <a:cs typeface="Arial" panose="020B0604020202020204" pitchFamily="34" charset="0"/>
                <a:sym typeface="Palatino" charset="0"/>
              </a:rPr>
              <a:t>WIELKOŚĆ ŚRODKÓW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5338" y="2915765"/>
            <a:ext cx="21281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dirty="0">
                <a:solidFill>
                  <a:srgbClr val="404040"/>
                </a:solidFill>
                <a:cs typeface="Arial" panose="020B0604020202020204" pitchFamily="34" charset="0"/>
                <a:sym typeface="Palatino" charset="0"/>
              </a:rPr>
              <a:t>ZASIĘG INSTYTUCJONALNY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8621" y="3631465"/>
            <a:ext cx="22592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12</a:t>
            </a:r>
            <a:r>
              <a:rPr lang="pl-PL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 </a:t>
            </a:r>
            <a:r>
              <a:rPr lang="pl-PL" b="1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porozumień</a:t>
            </a:r>
            <a:r>
              <a:rPr lang="pl-PL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 </a:t>
            </a:r>
            <a:r>
              <a:rPr lang="pl-PL" b="1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międzynarodowych: </a:t>
            </a:r>
            <a:r>
              <a:rPr lang="pl-PL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Singapur, Tajwan, RPA, Izrael, państwa EU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2723" y="3631465"/>
            <a:ext cx="211411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średnio 4 </a:t>
            </a:r>
            <a:r>
              <a:rPr lang="pl-PL" b="1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mld </a:t>
            </a:r>
            <a:r>
              <a:rPr lang="pl-PL" b="1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PLN </a:t>
            </a:r>
            <a:r>
              <a:rPr lang="pl-PL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rocznie na </a:t>
            </a:r>
            <a:r>
              <a:rPr lang="pl-PL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finansowanie </a:t>
            </a:r>
            <a:r>
              <a:rPr lang="pl-PL" dirty="0" smtClean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uczelni i przemysłu</a:t>
            </a:r>
            <a:endParaRPr lang="pl-PL" dirty="0">
              <a:solidFill>
                <a:srgbClr val="404040"/>
              </a:solidFill>
              <a:cs typeface="Calibri Ligh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6355" y="3574420"/>
            <a:ext cx="28766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współpraca z partnerami: </a:t>
            </a:r>
          </a:p>
          <a:p>
            <a:pPr algn="ctr"/>
            <a:r>
              <a:rPr lang="pl-PL" dirty="0">
                <a:solidFill>
                  <a:srgbClr val="404040"/>
                </a:solidFill>
                <a:cs typeface="Calibri Light" pitchFamily="34" charset="0"/>
                <a:sym typeface="Palatino" charset="0"/>
              </a:rPr>
              <a:t>NCN, ARP, KGHM, NFOŚIGW, GDDKiA, konsorcja i partnerstwa</a:t>
            </a:r>
            <a:endParaRPr lang="pl-PL" dirty="0">
              <a:solidFill>
                <a:srgbClr val="404040"/>
              </a:solidFill>
              <a:cs typeface="Calibri Light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85062" y="481885"/>
            <a:ext cx="6471920" cy="891936"/>
            <a:chOff x="274320" y="213360"/>
            <a:chExt cx="6471920" cy="891936"/>
          </a:xfrm>
        </p:grpSpPr>
        <p:sp>
          <p:nvSpPr>
            <p:cNvPr id="13" name="Rectangle 12"/>
            <p:cNvSpPr/>
            <p:nvPr/>
          </p:nvSpPr>
          <p:spPr>
            <a:xfrm>
              <a:off x="356075" y="213360"/>
              <a:ext cx="4478743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4320" y="274299"/>
              <a:ext cx="6171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Narodowe Centrum Badań i Rozwoju </a:t>
              </a:r>
            </a:p>
            <a:p>
              <a:endParaRPr lang="en-US" sz="2400" dirty="0">
                <a:solidFill>
                  <a:prstClr val="black"/>
                </a:solidFill>
                <a:latin typeface="Impact"/>
                <a:cs typeface="Impac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>
                  <a:solidFill>
                    <a:srgbClr val="EEECE1">
                      <a:lumMod val="10000"/>
                    </a:srgbClr>
                  </a:solidFill>
                  <a:cs typeface="Arial" panose="020B0604020202020204" pitchFamily="34" charset="0"/>
                  <a:sym typeface="Palatino" charset="0"/>
                </a:rPr>
                <a:t>największa </a:t>
              </a:r>
              <a:r>
                <a:rPr lang="pl-PL" dirty="0">
                  <a:solidFill>
                    <a:srgbClr val="EEECE1">
                      <a:lumMod val="10000"/>
                    </a:srgbClr>
                  </a:solidFill>
                  <a:cs typeface="Arial" panose="020B0604020202020204" pitchFamily="34" charset="0"/>
                  <a:sym typeface="Palatino" charset="0"/>
                </a:rPr>
                <a:t>agencja finansująca B+R w Europie Środkowej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10994" y="1552194"/>
            <a:ext cx="1368000" cy="1368000"/>
            <a:chOff x="4684555" y="3348599"/>
            <a:chExt cx="1279659" cy="1265153"/>
          </a:xfrm>
        </p:grpSpPr>
        <p:pic>
          <p:nvPicPr>
            <p:cNvPr id="18" name="Picture 17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4684555" y="3348599"/>
              <a:ext cx="1279659" cy="126515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0734" y="3678768"/>
              <a:ext cx="584200" cy="609600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44300" y="1555921"/>
            <a:ext cx="1368000" cy="1368000"/>
            <a:chOff x="6102015" y="1931046"/>
            <a:chExt cx="1279659" cy="1265153"/>
          </a:xfrm>
        </p:grpSpPr>
        <p:pic>
          <p:nvPicPr>
            <p:cNvPr id="21" name="Picture 20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6102015" y="1931046"/>
              <a:ext cx="1279659" cy="126515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9333" y="2256367"/>
              <a:ext cx="508000" cy="584200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6956982" y="1546880"/>
            <a:ext cx="1368000" cy="1368000"/>
            <a:chOff x="7187289" y="1501577"/>
            <a:chExt cx="1279659" cy="1265153"/>
          </a:xfrm>
        </p:grpSpPr>
        <p:pic>
          <p:nvPicPr>
            <p:cNvPr id="27" name="Picture 26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7187289" y="1501577"/>
              <a:ext cx="1279659" cy="1265153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1845" y="1816733"/>
              <a:ext cx="682338" cy="682338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2578969" y="1546880"/>
            <a:ext cx="1368000" cy="1368000"/>
            <a:chOff x="2861592" y="1501577"/>
            <a:chExt cx="1279659" cy="1265153"/>
          </a:xfrm>
        </p:grpSpPr>
        <p:pic>
          <p:nvPicPr>
            <p:cNvPr id="24" name="Picture 23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2861592" y="1501577"/>
              <a:ext cx="1279659" cy="1265153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5087" y="1821965"/>
              <a:ext cx="619854" cy="619854"/>
            </a:xfrm>
            <a:prstGeom prst="rect">
              <a:avLst/>
            </a:prstGeom>
          </p:spPr>
        </p:pic>
      </p:grpSp>
      <p:sp>
        <p:nvSpPr>
          <p:cNvPr id="26" name="Rectangle 35"/>
          <p:cNvSpPr/>
          <p:nvPr/>
        </p:nvSpPr>
        <p:spPr>
          <a:xfrm>
            <a:off x="300299" y="3537329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ectangle 35"/>
          <p:cNvSpPr/>
          <p:nvPr/>
        </p:nvSpPr>
        <p:spPr>
          <a:xfrm>
            <a:off x="6885351" y="3533357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4" name="Rectangle 35"/>
          <p:cNvSpPr/>
          <p:nvPr/>
        </p:nvSpPr>
        <p:spPr>
          <a:xfrm>
            <a:off x="4566994" y="3538871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5" name="Rectangle 35"/>
          <p:cNvSpPr/>
          <p:nvPr/>
        </p:nvSpPr>
        <p:spPr>
          <a:xfrm>
            <a:off x="2395359" y="3535805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99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3332224" y="2181120"/>
            <a:ext cx="5744042" cy="205594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przeznaczone </a:t>
            </a:r>
            <a:r>
              <a:rPr lang="pl-PL" sz="2800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na </a:t>
            </a:r>
            <a: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innowacje </a:t>
            </a:r>
            <a:b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</a:br>
            <a: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i rozwój </a:t>
            </a:r>
            <a:r>
              <a:rPr lang="pl-PL" b="1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polskich jednostek naukowych </a:t>
            </a:r>
            <a:r>
              <a:rPr lang="pl-PL" b="1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i </a:t>
            </a:r>
            <a:r>
              <a:rPr lang="pl-PL" b="1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przedsiębiorstw</a:t>
            </a:r>
            <a:r>
              <a:rPr lang="pl-PL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 </a:t>
            </a:r>
            <a: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/>
            </a:r>
            <a:b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</a:br>
            <a:r>
              <a:rPr lang="pl-PL" sz="2800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w </a:t>
            </a:r>
            <a:r>
              <a:rPr lang="pl-PL" sz="2800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latach 2008-2017</a:t>
            </a:r>
            <a:endParaRPr lang="en-US" sz="2800" dirty="0">
              <a:solidFill>
                <a:srgbClr val="404040"/>
              </a:solidFill>
              <a:cs typeface="Calibri Light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7416" y="1836842"/>
            <a:ext cx="2800742" cy="2700000"/>
            <a:chOff x="1457117" y="3643231"/>
            <a:chExt cx="2800742" cy="2700000"/>
          </a:xfrm>
        </p:grpSpPr>
        <p:pic>
          <p:nvPicPr>
            <p:cNvPr id="5" name="Picture 4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1457117" y="3643231"/>
              <a:ext cx="2800742" cy="2700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944700" y="4054512"/>
              <a:ext cx="1825576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solidFill>
                    <a:prstClr val="white"/>
                  </a:solidFill>
                  <a:latin typeface="Impact"/>
                  <a:cs typeface="Impact"/>
                </a:rPr>
                <a:t>43</a:t>
              </a:r>
              <a:r>
                <a:rPr lang="en-US" sz="4800" dirty="0" smtClean="0">
                  <a:solidFill>
                    <a:prstClr val="white"/>
                  </a:solidFill>
                  <a:latin typeface="Impact"/>
                  <a:cs typeface="Impact"/>
                </a:rPr>
                <a:t> </a:t>
              </a:r>
              <a:endParaRPr lang="pl-PL" sz="3200" dirty="0" smtClean="0">
                <a:solidFill>
                  <a:prstClr val="white"/>
                </a:solidFill>
                <a:latin typeface="Impact"/>
                <a:cs typeface="Impact"/>
              </a:endParaRPr>
            </a:p>
            <a:p>
              <a:pPr algn="ctr"/>
              <a:r>
                <a:rPr lang="pl-PL" sz="3600" dirty="0">
                  <a:solidFill>
                    <a:prstClr val="white"/>
                  </a:solidFill>
                  <a:latin typeface="Impact"/>
                  <a:cs typeface="Impact"/>
                </a:rPr>
                <a:t>m</a:t>
              </a:r>
              <a:r>
                <a:rPr lang="en-US" sz="3600" dirty="0" smtClean="0">
                  <a:solidFill>
                    <a:prstClr val="white"/>
                  </a:solidFill>
                  <a:latin typeface="Impact"/>
                  <a:cs typeface="Impact"/>
                </a:rPr>
                <a:t>ld</a:t>
              </a:r>
              <a:r>
                <a:rPr lang="pl-PL" sz="3600" dirty="0" smtClean="0">
                  <a:solidFill>
                    <a:prstClr val="white"/>
                  </a:solidFill>
                  <a:latin typeface="Impact"/>
                  <a:cs typeface="Impact"/>
                </a:rPr>
                <a:t> PLN</a:t>
              </a:r>
              <a:endParaRPr lang="en-US" sz="3600" dirty="0">
                <a:solidFill>
                  <a:prstClr val="white"/>
                </a:solidFill>
                <a:latin typeface="Impact"/>
                <a:cs typeface="Impac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39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5062" y="542824"/>
            <a:ext cx="61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prstClr val="black"/>
                </a:solidFill>
                <a:latin typeface="Impact"/>
                <a:cs typeface="Impact"/>
              </a:rPr>
              <a:t>NCBR</a:t>
            </a:r>
            <a:r>
              <a:rPr lang="pl-PL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Impact"/>
                <a:ea typeface="Tahoma" panose="020B0604030504040204" pitchFamily="34" charset="0"/>
                <a:cs typeface="Impact"/>
              </a:rPr>
              <a:t> </a:t>
            </a:r>
            <a:r>
              <a:rPr lang="pl-PL" sz="2400" dirty="0">
                <a:solidFill>
                  <a:prstClr val="black"/>
                </a:solidFill>
                <a:latin typeface="Impact"/>
                <a:cs typeface="Impact"/>
              </a:rPr>
              <a:t>w liczbach </a:t>
            </a:r>
            <a:endParaRPr lang="en-US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062" y="915875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EEECE1">
                    <a:lumMod val="10000"/>
                  </a:srgbClr>
                </a:solidFill>
                <a:cs typeface="Arial" panose="020B0604020202020204" pitchFamily="34" charset="0"/>
                <a:sym typeface="Palatino" charset="0"/>
              </a:rPr>
              <a:t>w latach 2008-2017</a:t>
            </a:r>
            <a:endParaRPr lang="pl-PL" dirty="0">
              <a:solidFill>
                <a:srgbClr val="EEECE1">
                  <a:lumMod val="10000"/>
                </a:srgbClr>
              </a:solidFill>
              <a:cs typeface="Arial" panose="020B0604020202020204" pitchFamily="34" charset="0"/>
              <a:sym typeface="Palatin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6818" y="481885"/>
            <a:ext cx="220409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49124" y="3702553"/>
            <a:ext cx="8119159" cy="0"/>
          </a:xfrm>
          <a:prstGeom prst="line">
            <a:avLst/>
          </a:prstGeom>
          <a:ln w="12700" cmpd="sng">
            <a:solidFill>
              <a:srgbClr val="4B9DC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6"/>
          <p:cNvSpPr txBox="1"/>
          <p:nvPr/>
        </p:nvSpPr>
        <p:spPr>
          <a:xfrm>
            <a:off x="155277" y="1830682"/>
            <a:ext cx="2003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4B9DCA"/>
                </a:solidFill>
                <a:cs typeface="Calibri Light" pitchFamily="34" charset="0"/>
              </a:rPr>
              <a:t>15 mld PLN</a:t>
            </a:r>
          </a:p>
          <a:p>
            <a:pPr algn="ctr"/>
            <a:r>
              <a:rPr lang="pl-PL" sz="2000" dirty="0">
                <a:solidFill>
                  <a:prstClr val="black"/>
                </a:solidFill>
                <a:cs typeface="Calibri Light" pitchFamily="34" charset="0"/>
              </a:rPr>
              <a:t>d</a:t>
            </a:r>
            <a:r>
              <a:rPr lang="pl-PL" sz="2000" dirty="0" smtClean="0">
                <a:solidFill>
                  <a:prstClr val="black"/>
                </a:solidFill>
                <a:cs typeface="Calibri Light" pitchFamily="34" charset="0"/>
              </a:rPr>
              <a:t>la uczelni</a:t>
            </a:r>
            <a:endParaRPr lang="pl-PL" sz="2000" b="1" dirty="0">
              <a:solidFill>
                <a:prstClr val="black"/>
              </a:solidFill>
              <a:cs typeface="Calibri Light" pitchFamily="34" charset="0"/>
            </a:endParaRPr>
          </a:p>
        </p:txBody>
      </p:sp>
      <p:sp>
        <p:nvSpPr>
          <p:cNvPr id="16" name="pole tekstowe 10"/>
          <p:cNvSpPr txBox="1"/>
          <p:nvPr/>
        </p:nvSpPr>
        <p:spPr>
          <a:xfrm>
            <a:off x="1496788" y="4693582"/>
            <a:ext cx="2377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4B9DCA"/>
                </a:solidFill>
                <a:cs typeface="Calibri Light" pitchFamily="34" charset="0"/>
              </a:rPr>
              <a:t>8 900</a:t>
            </a:r>
          </a:p>
          <a:p>
            <a:pPr algn="ctr"/>
            <a:r>
              <a:rPr lang="pl-PL" sz="2000" dirty="0">
                <a:solidFill>
                  <a:prstClr val="black"/>
                </a:solidFill>
                <a:cs typeface="Calibri Light" pitchFamily="34" charset="0"/>
              </a:rPr>
              <a:t>p</a:t>
            </a:r>
            <a:r>
              <a:rPr lang="pl-PL" sz="2000" dirty="0" smtClean="0">
                <a:solidFill>
                  <a:prstClr val="black"/>
                </a:solidFill>
                <a:cs typeface="Calibri Light" pitchFamily="34" charset="0"/>
              </a:rPr>
              <a:t>odpisanych umów </a:t>
            </a:r>
            <a:r>
              <a:rPr lang="pl-PL" sz="1600" b="1" dirty="0" smtClean="0">
                <a:solidFill>
                  <a:prstClr val="black"/>
                </a:solidFill>
                <a:cs typeface="Calibri Light" pitchFamily="34" charset="0"/>
              </a:rPr>
              <a:t> </a:t>
            </a:r>
            <a:endParaRPr lang="pl-PL" sz="1600" b="1" dirty="0">
              <a:solidFill>
                <a:prstClr val="black"/>
              </a:solidFill>
              <a:cs typeface="Calibri Light" pitchFamily="34" charset="0"/>
            </a:endParaRPr>
          </a:p>
        </p:txBody>
      </p:sp>
      <p:sp>
        <p:nvSpPr>
          <p:cNvPr id="17" name="pole tekstowe 11"/>
          <p:cNvSpPr txBox="1"/>
          <p:nvPr/>
        </p:nvSpPr>
        <p:spPr>
          <a:xfrm>
            <a:off x="3231423" y="1830681"/>
            <a:ext cx="235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4B9DCA"/>
                </a:solidFill>
                <a:cs typeface="Calibri Light" pitchFamily="34" charset="0"/>
              </a:rPr>
              <a:t>11,5 mld PLN</a:t>
            </a:r>
          </a:p>
          <a:p>
            <a:pPr algn="ctr"/>
            <a:r>
              <a:rPr lang="pl-PL" sz="2000" dirty="0">
                <a:solidFill>
                  <a:prstClr val="black"/>
                </a:solidFill>
                <a:cs typeface="Calibri Light" pitchFamily="34" charset="0"/>
              </a:rPr>
              <a:t>d</a:t>
            </a:r>
            <a:r>
              <a:rPr lang="pl-PL" sz="2000" dirty="0" smtClean="0">
                <a:solidFill>
                  <a:prstClr val="black"/>
                </a:solidFill>
                <a:cs typeface="Calibri Light" pitchFamily="34" charset="0"/>
              </a:rPr>
              <a:t>la przedsiębiorcó</a:t>
            </a:r>
            <a:r>
              <a:rPr lang="pl-PL" sz="2000" dirty="0">
                <a:solidFill>
                  <a:prstClr val="black"/>
                </a:solidFill>
                <a:cs typeface="Calibri Light" pitchFamily="34" charset="0"/>
              </a:rPr>
              <a:t>w</a:t>
            </a:r>
            <a:endParaRPr lang="en-GB" sz="2000" dirty="0">
              <a:solidFill>
                <a:prstClr val="black"/>
              </a:solidFill>
              <a:cs typeface="Calibri Light" pitchFamily="34" charset="0"/>
            </a:endParaRPr>
          </a:p>
        </p:txBody>
      </p:sp>
      <p:sp>
        <p:nvSpPr>
          <p:cNvPr id="18" name="pole tekstowe 14"/>
          <p:cNvSpPr txBox="1"/>
          <p:nvPr/>
        </p:nvSpPr>
        <p:spPr>
          <a:xfrm>
            <a:off x="4936710" y="4640478"/>
            <a:ext cx="1893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4B9DCA"/>
                </a:solidFill>
                <a:cs typeface="Calibri Light" pitchFamily="34" charset="0"/>
              </a:rPr>
              <a:t>12 000</a:t>
            </a:r>
          </a:p>
          <a:p>
            <a:pPr algn="ctr"/>
            <a:r>
              <a:rPr lang="pl-PL" sz="2000" dirty="0" smtClean="0">
                <a:solidFill>
                  <a:prstClr val="black"/>
                </a:solidFill>
                <a:cs typeface="Calibri Light" pitchFamily="34" charset="0"/>
              </a:rPr>
              <a:t>ekspertów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049760" y="2624580"/>
            <a:ext cx="1255048" cy="1209904"/>
            <a:chOff x="6433041" y="1679636"/>
            <a:chExt cx="1380110" cy="1330467"/>
          </a:xfrm>
        </p:grpSpPr>
        <p:pic>
          <p:nvPicPr>
            <p:cNvPr id="23" name="Picture 22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6433041" y="1679636"/>
              <a:ext cx="1380110" cy="133046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0676" y="2032449"/>
              <a:ext cx="624840" cy="62484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29460" y="2643677"/>
            <a:ext cx="1255048" cy="1209904"/>
            <a:chOff x="1908286" y="4697156"/>
            <a:chExt cx="1380110" cy="1330467"/>
          </a:xfrm>
          <a:noFill/>
        </p:grpSpPr>
        <p:pic>
          <p:nvPicPr>
            <p:cNvPr id="26" name="Picture 25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1908286" y="4697156"/>
              <a:ext cx="1380110" cy="1330467"/>
            </a:xfrm>
            <a:prstGeom prst="rect">
              <a:avLst/>
            </a:prstGeom>
            <a:grpFill/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5441" y="5156649"/>
              <a:ext cx="685800" cy="411480"/>
            </a:xfrm>
            <a:prstGeom prst="rect">
              <a:avLst/>
            </a:prstGeom>
            <a:grpFill/>
          </p:spPr>
        </p:pic>
      </p:grpSp>
      <p:grpSp>
        <p:nvGrpSpPr>
          <p:cNvPr id="28" name="Group 27"/>
          <p:cNvGrpSpPr/>
          <p:nvPr/>
        </p:nvGrpSpPr>
        <p:grpSpPr>
          <a:xfrm>
            <a:off x="5382062" y="3441716"/>
            <a:ext cx="1255048" cy="1209904"/>
            <a:chOff x="1597374" y="1509144"/>
            <a:chExt cx="1380110" cy="1330467"/>
          </a:xfrm>
        </p:grpSpPr>
        <p:pic>
          <p:nvPicPr>
            <p:cNvPr id="29" name="Picture 28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1597374" y="1509144"/>
              <a:ext cx="1380110" cy="1330467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2390" y="1976890"/>
              <a:ext cx="630078" cy="394974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2191071" y="3449332"/>
            <a:ext cx="1255048" cy="1209904"/>
            <a:chOff x="4158288" y="1679636"/>
            <a:chExt cx="1380110" cy="1330467"/>
          </a:xfrm>
        </p:grpSpPr>
        <p:pic>
          <p:nvPicPr>
            <p:cNvPr id="32" name="Picture 31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4158288" y="1679636"/>
              <a:ext cx="1380110" cy="133046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28231" y="2024757"/>
              <a:ext cx="640224" cy="640224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3810861" y="2657172"/>
            <a:ext cx="1255048" cy="1209904"/>
            <a:chOff x="4026208" y="4347980"/>
            <a:chExt cx="1380110" cy="1330467"/>
          </a:xfrm>
        </p:grpSpPr>
        <p:pic>
          <p:nvPicPr>
            <p:cNvPr id="35" name="Picture 34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4026208" y="4347980"/>
              <a:ext cx="1380110" cy="1330467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4040" y="4690091"/>
              <a:ext cx="647700" cy="647700"/>
            </a:xfrm>
            <a:prstGeom prst="rect">
              <a:avLst/>
            </a:prstGeom>
          </p:spPr>
        </p:pic>
      </p:grpSp>
      <p:sp>
        <p:nvSpPr>
          <p:cNvPr id="57" name="pole tekstowe 12"/>
          <p:cNvSpPr txBox="1"/>
          <p:nvPr/>
        </p:nvSpPr>
        <p:spPr>
          <a:xfrm>
            <a:off x="6365834" y="1845425"/>
            <a:ext cx="2656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4B9DCA"/>
                </a:solidFill>
                <a:cs typeface="Calibri Light" pitchFamily="34" charset="0"/>
              </a:rPr>
              <a:t>8,9 mld PLN</a:t>
            </a:r>
          </a:p>
          <a:p>
            <a:pPr algn="ctr"/>
            <a:r>
              <a:rPr lang="pl-PL" sz="2000" dirty="0">
                <a:solidFill>
                  <a:prstClr val="black"/>
                </a:solidFill>
                <a:cs typeface="Calibri Light" pitchFamily="34" charset="0"/>
              </a:rPr>
              <a:t>d</a:t>
            </a:r>
            <a:r>
              <a:rPr lang="pl-PL" sz="2000" dirty="0" smtClean="0">
                <a:solidFill>
                  <a:prstClr val="black"/>
                </a:solidFill>
                <a:cs typeface="Calibri Light" pitchFamily="34" charset="0"/>
              </a:rPr>
              <a:t>la konsorcjów</a:t>
            </a:r>
            <a:endParaRPr lang="en-GB" sz="2000" dirty="0">
              <a:solidFill>
                <a:prstClr val="black"/>
              </a:solidFill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5062" y="481885"/>
            <a:ext cx="6471920" cy="803322"/>
            <a:chOff x="274320" y="213360"/>
            <a:chExt cx="6471920" cy="803322"/>
          </a:xfrm>
        </p:grpSpPr>
        <p:sp>
          <p:nvSpPr>
            <p:cNvPr id="5" name="Rectangle 4"/>
            <p:cNvSpPr/>
            <p:nvPr/>
          </p:nvSpPr>
          <p:spPr>
            <a:xfrm>
              <a:off x="356076" y="213360"/>
              <a:ext cx="1580637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Budżet</a:t>
              </a:r>
              <a:r>
                <a:rPr lang="pl-P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NCBR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dirty="0"/>
            </a:p>
          </p:txBody>
        </p:sp>
      </p:grpSp>
      <p:pic>
        <p:nvPicPr>
          <p:cNvPr id="3" name="Picture 2" descr="wykres 1 v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2" y="1152603"/>
            <a:ext cx="8377846" cy="381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6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5061" y="542824"/>
            <a:ext cx="7202393" cy="742383"/>
            <a:chOff x="274319" y="274299"/>
            <a:chExt cx="7202393" cy="742383"/>
          </a:xfrm>
        </p:grpSpPr>
        <p:sp>
          <p:nvSpPr>
            <p:cNvPr id="6" name="TextBox 5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Beneficjenci</a:t>
              </a:r>
              <a:r>
                <a:rPr lang="pl-PL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NCBR</a:t>
              </a:r>
              <a:r>
                <a:rPr lang="pl-P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19" y="647350"/>
              <a:ext cx="72023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udział w ogólnej liczbie umów w zależności od formy prawnej w 2017 r.</a:t>
              </a:r>
              <a:endParaRPr lang="pl-PL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566818" y="481885"/>
            <a:ext cx="2365727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wykres 2 v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2" y="1541824"/>
            <a:ext cx="7869196" cy="396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5062" y="481885"/>
            <a:ext cx="6471920" cy="803322"/>
            <a:chOff x="274320" y="213360"/>
            <a:chExt cx="6471920" cy="803322"/>
          </a:xfrm>
        </p:grpSpPr>
        <p:sp>
          <p:nvSpPr>
            <p:cNvPr id="5" name="Rectangle 4"/>
            <p:cNvSpPr/>
            <p:nvPr/>
          </p:nvSpPr>
          <p:spPr>
            <a:xfrm>
              <a:off x="356076" y="213360"/>
              <a:ext cx="2365727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Beneficjenci</a:t>
              </a:r>
              <a:r>
                <a:rPr lang="pl-PL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NCBR</a:t>
              </a:r>
              <a:r>
                <a:rPr lang="pl-P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udział w dofinansowaniu w zależności od formy prawnej w 2017 </a:t>
              </a:r>
              <a:r>
                <a:rPr lang="pl-P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r.</a:t>
              </a:r>
              <a:endParaRPr lang="pl-PL" dirty="0"/>
            </a:p>
          </p:txBody>
        </p:sp>
      </p:grpSp>
      <p:pic>
        <p:nvPicPr>
          <p:cNvPr id="13" name="Picture 12" descr="wykres 3 v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07" y="1432153"/>
            <a:ext cx="8476488" cy="439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5062" y="542824"/>
            <a:ext cx="6471920" cy="742383"/>
            <a:chOff x="274320" y="274299"/>
            <a:chExt cx="6471920" cy="742383"/>
          </a:xfrm>
        </p:grpSpPr>
        <p:sp>
          <p:nvSpPr>
            <p:cNvPr id="6" name="TextBox 5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Beneficjenci</a:t>
              </a:r>
              <a:r>
                <a:rPr lang="pl-PL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/>
                  <a:ea typeface="Tahoma" panose="020B0604030504040204" pitchFamily="34" charset="0"/>
                  <a:cs typeface="Impact"/>
                </a:rPr>
                <a:t> </a:t>
              </a:r>
              <a:r>
                <a:rPr lang="pl-PL" sz="2400" dirty="0">
                  <a:solidFill>
                    <a:prstClr val="black"/>
                  </a:solidFill>
                  <a:latin typeface="Impact"/>
                  <a:cs typeface="Impact"/>
                </a:rPr>
                <a:t>NCBR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udział w udzielonym dofinansowaniu w latach 2008-2017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566818" y="481885"/>
            <a:ext cx="2365727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wykres 4 v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60" y="1702149"/>
            <a:ext cx="7272742" cy="413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715412" y="2566684"/>
            <a:ext cx="3124804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pl-PL" sz="4800" dirty="0" smtClean="0">
                <a:solidFill>
                  <a:srgbClr val="FFFFFF"/>
                </a:solidFill>
                <a:latin typeface="Impact"/>
                <a:cs typeface="Impact"/>
              </a:rPr>
              <a:t>Szybka Ścieżka</a:t>
            </a:r>
            <a:endParaRPr lang="en-US" sz="4800" dirty="0" smtClean="0">
              <a:solidFill>
                <a:srgbClr val="FFFFFF"/>
              </a:solidFill>
              <a:latin typeface="Impact"/>
              <a:cs typeface="Impact"/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Impact"/>
                <a:cs typeface="Impact"/>
              </a:rPr>
              <a:t>D</a:t>
            </a:r>
            <a:r>
              <a:rPr lang="pl-PL" sz="2400" dirty="0" smtClean="0">
                <a:solidFill>
                  <a:srgbClr val="FFFFFF"/>
                </a:solidFill>
                <a:latin typeface="Impact"/>
                <a:cs typeface="Impact"/>
              </a:rPr>
              <a:t>O INNOWACJI</a:t>
            </a:r>
          </a:p>
          <a:p>
            <a:pPr>
              <a:lnSpc>
                <a:spcPct val="90000"/>
              </a:lnSpc>
            </a:pPr>
            <a:r>
              <a:rPr lang="pl-PL" sz="2400" dirty="0" smtClean="0">
                <a:solidFill>
                  <a:srgbClr val="FFFFFF"/>
                </a:solidFill>
                <a:latin typeface="Impact"/>
                <a:cs typeface="Impact"/>
              </a:rPr>
              <a:t>Działanie 1.1.1. PO IR</a:t>
            </a:r>
            <a:endParaRPr lang="en-US" sz="2400" dirty="0">
              <a:solidFill>
                <a:srgbClr val="FFFFFF"/>
              </a:solidFill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9206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"/>
          <a:stretch/>
        </p:blipFill>
        <p:spPr>
          <a:xfrm>
            <a:off x="1029638" y="222651"/>
            <a:ext cx="4729324" cy="5026357"/>
          </a:xfrm>
          <a:prstGeom prst="rect">
            <a:avLst/>
          </a:prstGeom>
        </p:spPr>
      </p:pic>
      <p:grpSp>
        <p:nvGrpSpPr>
          <p:cNvPr id="7" name="Group 14"/>
          <p:cNvGrpSpPr/>
          <p:nvPr/>
        </p:nvGrpSpPr>
        <p:grpSpPr>
          <a:xfrm>
            <a:off x="6086039" y="333358"/>
            <a:ext cx="2800742" cy="2700000"/>
            <a:chOff x="1457117" y="3643231"/>
            <a:chExt cx="2800742" cy="2700000"/>
          </a:xfrm>
        </p:grpSpPr>
        <p:pic>
          <p:nvPicPr>
            <p:cNvPr id="8" name="Picture 4" descr="bullet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1457117" y="3643231"/>
              <a:ext cx="2800742" cy="2700000"/>
            </a:xfrm>
            <a:prstGeom prst="rect">
              <a:avLst/>
            </a:prstGeom>
          </p:spPr>
        </p:pic>
        <p:sp>
          <p:nvSpPr>
            <p:cNvPr id="9" name="TextBox 13"/>
            <p:cNvSpPr txBox="1"/>
            <p:nvPr/>
          </p:nvSpPr>
          <p:spPr>
            <a:xfrm>
              <a:off x="1944700" y="4054512"/>
              <a:ext cx="18255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4000" dirty="0" smtClean="0">
                  <a:solidFill>
                    <a:prstClr val="white"/>
                  </a:solidFill>
                  <a:latin typeface="Impact"/>
                  <a:cs typeface="Impact"/>
                </a:rPr>
                <a:t>I co wtedy?</a:t>
              </a:r>
              <a:endParaRPr lang="pl-PL" sz="1200" dirty="0" smtClean="0">
                <a:solidFill>
                  <a:prstClr val="white"/>
                </a:solidFill>
                <a:latin typeface="Impact"/>
                <a:cs typeface="Impac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03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upa 2"/>
          <p:cNvGrpSpPr/>
          <p:nvPr/>
        </p:nvGrpSpPr>
        <p:grpSpPr>
          <a:xfrm>
            <a:off x="671109" y="1387843"/>
            <a:ext cx="4272887" cy="3737030"/>
            <a:chOff x="671109" y="1354366"/>
            <a:chExt cx="4272887" cy="3737030"/>
          </a:xfrm>
        </p:grpSpPr>
        <p:sp>
          <p:nvSpPr>
            <p:cNvPr id="7" name="Pięciokąt 6"/>
            <p:cNvSpPr/>
            <p:nvPr/>
          </p:nvSpPr>
          <p:spPr>
            <a:xfrm>
              <a:off x="671109" y="1354366"/>
              <a:ext cx="2216651" cy="720125"/>
            </a:xfrm>
            <a:prstGeom prst="homePlat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2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Pięciokąt 7"/>
            <p:cNvSpPr/>
            <p:nvPr/>
          </p:nvSpPr>
          <p:spPr>
            <a:xfrm>
              <a:off x="671109" y="2352694"/>
              <a:ext cx="2789192" cy="720125"/>
            </a:xfrm>
            <a:prstGeom prst="homePlat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Pięciokąt 8"/>
            <p:cNvSpPr/>
            <p:nvPr/>
          </p:nvSpPr>
          <p:spPr>
            <a:xfrm>
              <a:off x="671109" y="3361982"/>
              <a:ext cx="3537424" cy="720125"/>
            </a:xfrm>
            <a:prstGeom prst="homePlat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Pięciokąt 9"/>
            <p:cNvSpPr/>
            <p:nvPr/>
          </p:nvSpPr>
          <p:spPr>
            <a:xfrm>
              <a:off x="671109" y="4371271"/>
              <a:ext cx="4272887" cy="720125"/>
            </a:xfrm>
            <a:prstGeom prst="homePlate">
              <a:avLst/>
            </a:prstGeom>
            <a:solidFill>
              <a:srgbClr val="4181BD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90500" dist="127000" dir="54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2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Prostokąt 12"/>
          <p:cNvSpPr/>
          <p:nvPr/>
        </p:nvSpPr>
        <p:spPr>
          <a:xfrm>
            <a:off x="2988513" y="1465020"/>
            <a:ext cx="2915667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>
                <a:solidFill>
                  <a:schemeClr val="tx1"/>
                </a:solidFill>
              </a:rPr>
              <a:t>flagowy program NCBR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4311613" y="3425750"/>
            <a:ext cx="4406325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>
                <a:solidFill>
                  <a:schemeClr val="tx1"/>
                </a:solidFill>
              </a:rPr>
              <a:t>finansowanie projektów B+R realizowanych przez przedsiębiorstwa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5002093" y="4461333"/>
            <a:ext cx="2656051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>
                <a:solidFill>
                  <a:schemeClr val="tx1"/>
                </a:solidFill>
              </a:rPr>
              <a:t>projekty z regionów słabiej rozwiniętych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3680195" y="2444272"/>
            <a:ext cx="4989266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>
                <a:solidFill>
                  <a:schemeClr val="tx1"/>
                </a:solidFill>
              </a:rPr>
              <a:t>program horyzontalny – </a:t>
            </a:r>
            <a:r>
              <a:rPr lang="pl-PL" sz="2000" b="1" dirty="0" smtClean="0">
                <a:solidFill>
                  <a:schemeClr val="tx1"/>
                </a:solidFill>
              </a:rPr>
              <a:t>bez ograniczeń dot. obszaru </a:t>
            </a:r>
            <a:r>
              <a:rPr lang="pl-PL" sz="2000" b="1" dirty="0">
                <a:solidFill>
                  <a:schemeClr val="tx1"/>
                </a:solidFill>
              </a:rPr>
              <a:t>tematycznego</a:t>
            </a:r>
          </a:p>
        </p:txBody>
      </p:sp>
    </p:spTree>
    <p:extLst>
      <p:ext uri="{BB962C8B-B14F-4D97-AF65-F5344CB8AC3E}">
        <p14:creationId xmlns:p14="http://schemas.microsoft.com/office/powerpoint/2010/main" val="3699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14"/>
          <p:cNvGrpSpPr/>
          <p:nvPr/>
        </p:nvGrpSpPr>
        <p:grpSpPr>
          <a:xfrm>
            <a:off x="397416" y="1836842"/>
            <a:ext cx="2800742" cy="2700000"/>
            <a:chOff x="1457117" y="3643231"/>
            <a:chExt cx="2800742" cy="2700000"/>
          </a:xfrm>
        </p:grpSpPr>
        <p:pic>
          <p:nvPicPr>
            <p:cNvPr id="6" name="Picture 4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6" t="46582" r="52584" b="30127"/>
            <a:stretch/>
          </p:blipFill>
          <p:spPr>
            <a:xfrm>
              <a:off x="1457117" y="3643231"/>
              <a:ext cx="2800742" cy="2700000"/>
            </a:xfrm>
            <a:prstGeom prst="rect">
              <a:avLst/>
            </a:prstGeom>
          </p:spPr>
        </p:pic>
        <p:sp>
          <p:nvSpPr>
            <p:cNvPr id="7" name="TextBox 13"/>
            <p:cNvSpPr txBox="1"/>
            <p:nvPr/>
          </p:nvSpPr>
          <p:spPr>
            <a:xfrm>
              <a:off x="1944700" y="4054512"/>
              <a:ext cx="182557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7200" dirty="0" smtClean="0">
                  <a:solidFill>
                    <a:prstClr val="white"/>
                  </a:solidFill>
                  <a:latin typeface="Impact"/>
                  <a:cs typeface="Impact"/>
                </a:rPr>
                <a:t>2,85</a:t>
              </a:r>
              <a:endParaRPr lang="pl-PL" sz="2800" dirty="0" smtClean="0">
                <a:solidFill>
                  <a:prstClr val="white"/>
                </a:solidFill>
                <a:latin typeface="Impact"/>
                <a:cs typeface="Impact"/>
              </a:endParaRPr>
            </a:p>
            <a:p>
              <a:pPr algn="ctr"/>
              <a:r>
                <a:rPr lang="pl-PL" sz="3600" dirty="0">
                  <a:solidFill>
                    <a:prstClr val="white"/>
                  </a:solidFill>
                  <a:latin typeface="Impact"/>
                  <a:cs typeface="Impact"/>
                </a:rPr>
                <a:t>m</a:t>
              </a:r>
              <a:r>
                <a:rPr lang="en-US" sz="3600" dirty="0" smtClean="0">
                  <a:solidFill>
                    <a:prstClr val="white"/>
                  </a:solidFill>
                  <a:latin typeface="Impact"/>
                  <a:cs typeface="Impact"/>
                </a:rPr>
                <a:t>ld</a:t>
              </a:r>
              <a:r>
                <a:rPr lang="pl-PL" sz="3600" dirty="0" smtClean="0">
                  <a:solidFill>
                    <a:prstClr val="white"/>
                  </a:solidFill>
                  <a:latin typeface="Impact"/>
                  <a:cs typeface="Impact"/>
                </a:rPr>
                <a:t> PLN</a:t>
              </a:r>
              <a:endParaRPr lang="en-US" sz="3600" dirty="0">
                <a:solidFill>
                  <a:prstClr val="white"/>
                </a:solidFill>
                <a:latin typeface="Impact"/>
                <a:cs typeface="Impact"/>
              </a:endParaRPr>
            </a:p>
          </p:txBody>
        </p:sp>
      </p:grpSp>
      <p:sp>
        <p:nvSpPr>
          <p:cNvPr id="8" name="Text Placeholder 3"/>
          <p:cNvSpPr txBox="1">
            <a:spLocks/>
          </p:cNvSpPr>
          <p:nvPr/>
        </p:nvSpPr>
        <p:spPr>
          <a:xfrm>
            <a:off x="3332224" y="2401333"/>
            <a:ext cx="5744042" cy="144790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pl-PL" dirty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k</a:t>
            </a:r>
            <a:r>
              <a:rPr lang="pl-PL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wota przeznaczona na wsparcie przedsiębiorców w 2018 </a:t>
            </a:r>
            <a:br>
              <a:rPr lang="pl-PL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</a:br>
            <a:r>
              <a:rPr lang="pl-PL" dirty="0" smtClean="0">
                <a:solidFill>
                  <a:srgbClr val="404040"/>
                </a:solidFill>
                <a:ea typeface="Tahoma" panose="020B0604030504040204" pitchFamily="34" charset="0"/>
                <a:cs typeface="Calibri Light" pitchFamily="34" charset="0"/>
              </a:rPr>
              <a:t>w ramach szybkiej ścieżki</a:t>
            </a:r>
            <a:endParaRPr lang="en-US" dirty="0">
              <a:solidFill>
                <a:srgbClr val="404040"/>
              </a:solidFill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rostokąt 7"/>
          <p:cNvSpPr/>
          <p:nvPr/>
        </p:nvSpPr>
        <p:spPr>
          <a:xfrm>
            <a:off x="2821284" y="1433871"/>
            <a:ext cx="1887181" cy="630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p</a:t>
            </a:r>
            <a:r>
              <a:rPr lang="pl-PL" sz="2000" b="1" dirty="0" smtClean="0">
                <a:solidFill>
                  <a:schemeClr val="tx1"/>
                </a:solidFill>
              </a:rPr>
              <a:t>roste zasady</a:t>
            </a:r>
            <a:endParaRPr lang="pl-PL" sz="2000" b="1" dirty="0">
              <a:solidFill>
                <a:schemeClr val="tx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460301" y="2438208"/>
            <a:ext cx="2740699" cy="630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m</a:t>
            </a:r>
            <a:r>
              <a:rPr lang="pl-PL" sz="2000" b="1" dirty="0" smtClean="0">
                <a:solidFill>
                  <a:schemeClr val="tx1"/>
                </a:solidFill>
              </a:rPr>
              <a:t>inimum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b="1" dirty="0" smtClean="0">
                <a:solidFill>
                  <a:schemeClr val="tx1"/>
                </a:solidFill>
              </a:rPr>
              <a:t>formalności</a:t>
            </a:r>
            <a:endParaRPr lang="pl-PL" sz="2000" b="1" dirty="0">
              <a:solidFill>
                <a:schemeClr val="tx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214064" y="3421478"/>
            <a:ext cx="2050358" cy="630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decyzja w </a:t>
            </a:r>
            <a:r>
              <a:rPr lang="pl-PL" sz="2000" b="1" dirty="0" smtClean="0">
                <a:solidFill>
                  <a:schemeClr val="tx1"/>
                </a:solidFill>
              </a:rPr>
              <a:t>90 </a:t>
            </a:r>
            <a:r>
              <a:rPr lang="pl-PL" sz="2000" b="1" dirty="0">
                <a:solidFill>
                  <a:schemeClr val="tx1"/>
                </a:solidFill>
              </a:rPr>
              <a:t>dni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4334556" y="4449628"/>
            <a:ext cx="5306394" cy="630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nabór </a:t>
            </a:r>
            <a:r>
              <a:rPr lang="pl-PL" sz="2000" b="1" dirty="0" smtClean="0">
                <a:solidFill>
                  <a:schemeClr val="tx1"/>
                </a:solidFill>
              </a:rPr>
              <a:t>etapowy trwający 3 miesiące</a:t>
            </a:r>
            <a:endParaRPr lang="pl-PL" sz="2000" b="1" dirty="0">
              <a:solidFill>
                <a:schemeClr val="tx1"/>
              </a:solidFill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671109" y="1387843"/>
            <a:ext cx="4272887" cy="3737030"/>
            <a:chOff x="671109" y="1354366"/>
            <a:chExt cx="4272887" cy="3737030"/>
          </a:xfrm>
        </p:grpSpPr>
        <p:sp>
          <p:nvSpPr>
            <p:cNvPr id="17" name="Pięciokąt 16"/>
            <p:cNvSpPr/>
            <p:nvPr/>
          </p:nvSpPr>
          <p:spPr>
            <a:xfrm>
              <a:off x="671109" y="1354366"/>
              <a:ext cx="2216651" cy="720125"/>
            </a:xfrm>
            <a:prstGeom prst="homePlat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2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Pięciokąt 17"/>
            <p:cNvSpPr/>
            <p:nvPr/>
          </p:nvSpPr>
          <p:spPr>
            <a:xfrm>
              <a:off x="671109" y="2352694"/>
              <a:ext cx="2789192" cy="720125"/>
            </a:xfrm>
            <a:prstGeom prst="homePlat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Pięciokąt 18"/>
            <p:cNvSpPr/>
            <p:nvPr/>
          </p:nvSpPr>
          <p:spPr>
            <a:xfrm>
              <a:off x="671109" y="3361982"/>
              <a:ext cx="3537424" cy="720125"/>
            </a:xfrm>
            <a:prstGeom prst="homePlat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27000" dir="54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Pięciokąt 19"/>
            <p:cNvSpPr/>
            <p:nvPr/>
          </p:nvSpPr>
          <p:spPr>
            <a:xfrm>
              <a:off x="671109" y="4371271"/>
              <a:ext cx="4272887" cy="720125"/>
            </a:xfrm>
            <a:prstGeom prst="homePlate">
              <a:avLst/>
            </a:prstGeom>
            <a:solidFill>
              <a:srgbClr val="4181BD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90500" dist="127000" dir="54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2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Łącznik prosty 32"/>
          <p:cNvCxnSpPr/>
          <p:nvPr/>
        </p:nvCxnSpPr>
        <p:spPr>
          <a:xfrm flipV="1">
            <a:off x="6063822" y="2236940"/>
            <a:ext cx="15587" cy="13320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3069044" y="1340427"/>
            <a:ext cx="5653" cy="2124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1055030" y="3715438"/>
            <a:ext cx="0" cy="167268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 flipV="1">
            <a:off x="476342" y="1695557"/>
            <a:ext cx="15587" cy="176366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4931747" y="5012839"/>
            <a:ext cx="24835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3</a:t>
            </a:r>
            <a:r>
              <a:rPr lang="pl-PL" dirty="0" smtClean="0"/>
              <a:t>.09.2018 – 30.11.2018</a:t>
            </a:r>
            <a:endParaRPr lang="pl-PL" dirty="0"/>
          </a:p>
        </p:txBody>
      </p:sp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Łącznik prosty 5"/>
          <p:cNvCxnSpPr/>
          <p:nvPr/>
        </p:nvCxnSpPr>
        <p:spPr>
          <a:xfrm flipV="1">
            <a:off x="0" y="3578300"/>
            <a:ext cx="7956468" cy="12856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a 6"/>
          <p:cNvSpPr/>
          <p:nvPr/>
        </p:nvSpPr>
        <p:spPr>
          <a:xfrm>
            <a:off x="324257" y="3416300"/>
            <a:ext cx="324000" cy="324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00534" y="2282557"/>
            <a:ext cx="2483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1.03.2018 – 30.05.2018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84135" y="1695557"/>
            <a:ext cx="208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k</a:t>
            </a:r>
            <a:r>
              <a:rPr lang="pl-PL" sz="2000" b="1" dirty="0" smtClean="0"/>
              <a:t>onkurs dla MŚP</a:t>
            </a:r>
            <a:endParaRPr lang="pl-PL" sz="2000" b="1" dirty="0"/>
          </a:p>
        </p:txBody>
      </p:sp>
      <p:sp>
        <p:nvSpPr>
          <p:cNvPr id="13" name="Elipsa 12"/>
          <p:cNvSpPr/>
          <p:nvPr/>
        </p:nvSpPr>
        <p:spPr>
          <a:xfrm>
            <a:off x="893030" y="3429156"/>
            <a:ext cx="324000" cy="324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Elipsa 13"/>
          <p:cNvSpPr/>
          <p:nvPr/>
        </p:nvSpPr>
        <p:spPr>
          <a:xfrm>
            <a:off x="2922601" y="3424491"/>
            <a:ext cx="324000" cy="324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Elipsa 14"/>
          <p:cNvSpPr/>
          <p:nvPr/>
        </p:nvSpPr>
        <p:spPr>
          <a:xfrm>
            <a:off x="5924769" y="3416300"/>
            <a:ext cx="324000" cy="324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3069044" y="1889402"/>
            <a:ext cx="2483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3.04.2018 – 28.12.2018</a:t>
            </a:r>
            <a:endParaRPr lang="pl-PL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6086769" y="2831086"/>
            <a:ext cx="2598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16.08.2018 – 14.12.2018</a:t>
            </a:r>
            <a:endParaRPr lang="pl-PL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1079675" y="5051043"/>
            <a:ext cx="2483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1.03.2018 – 29.06.2018</a:t>
            </a:r>
            <a:endParaRPr lang="pl-PL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3069044" y="1262318"/>
            <a:ext cx="5107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k</a:t>
            </a:r>
            <a:r>
              <a:rPr lang="pl-PL" sz="2000" b="1" dirty="0" smtClean="0"/>
              <a:t>onkurs dla MŚP – certyfikat Seal of Excellence </a:t>
            </a:r>
            <a:endParaRPr lang="pl-PL" sz="2000" b="1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500534" y="2002317"/>
            <a:ext cx="169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4181BD"/>
                </a:solidFill>
              </a:rPr>
              <a:t>700 mln PLN</a:t>
            </a:r>
            <a:endParaRPr lang="pl-PL" sz="2000" b="1" dirty="0">
              <a:solidFill>
                <a:srgbClr val="4181BD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3084601" y="1574136"/>
            <a:ext cx="1531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0 mln PLN</a:t>
            </a:r>
            <a:endParaRPr lang="pl-PL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6091599" y="2172526"/>
            <a:ext cx="208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k</a:t>
            </a:r>
            <a:r>
              <a:rPr lang="pl-PL" sz="2000" b="1" dirty="0" smtClean="0"/>
              <a:t>onkurs dla MŚP</a:t>
            </a:r>
            <a:endParaRPr lang="pl-PL" sz="2000" b="1" dirty="0"/>
          </a:p>
        </p:txBody>
      </p:sp>
      <p:sp>
        <p:nvSpPr>
          <p:cNvPr id="27" name="pole tekstowe 26"/>
          <p:cNvSpPr txBox="1"/>
          <p:nvPr/>
        </p:nvSpPr>
        <p:spPr>
          <a:xfrm>
            <a:off x="6086769" y="2462924"/>
            <a:ext cx="1646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700 mln PLN</a:t>
            </a:r>
            <a:endParaRPr lang="pl-PL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1072484" y="4009069"/>
            <a:ext cx="4262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konkurs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dla dużych </a:t>
            </a:r>
            <a:endParaRPr lang="pl-PL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przedsiębiorstw i konsorcjów</a:t>
            </a:r>
            <a:endParaRPr lang="pl-PL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1106455" y="4681647"/>
            <a:ext cx="1789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700 mln PLN</a:t>
            </a:r>
            <a:endParaRPr lang="pl-PL" sz="2000" b="1" dirty="0"/>
          </a:p>
        </p:txBody>
      </p:sp>
      <p:sp>
        <p:nvSpPr>
          <p:cNvPr id="30" name="pole tekstowe 29"/>
          <p:cNvSpPr txBox="1"/>
          <p:nvPr/>
        </p:nvSpPr>
        <p:spPr>
          <a:xfrm>
            <a:off x="4931747" y="4014554"/>
            <a:ext cx="394867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onkurs dla dużych </a:t>
            </a:r>
          </a:p>
          <a:p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przedsiębiorstw i konsorcjów</a:t>
            </a:r>
            <a:endParaRPr lang="pl-PL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4931747" y="4716180"/>
            <a:ext cx="1738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700 mln PLN</a:t>
            </a:r>
            <a:endParaRPr lang="pl-PL" sz="2000" b="1" dirty="0"/>
          </a:p>
        </p:txBody>
      </p:sp>
      <p:sp>
        <p:nvSpPr>
          <p:cNvPr id="32" name="TextBox 6"/>
          <p:cNvSpPr txBox="1"/>
          <p:nvPr/>
        </p:nvSpPr>
        <p:spPr>
          <a:xfrm>
            <a:off x="542207" y="915875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onkursy w 2018 r.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Elipsa 33"/>
          <p:cNvSpPr/>
          <p:nvPr/>
        </p:nvSpPr>
        <p:spPr>
          <a:xfrm>
            <a:off x="4698584" y="3422728"/>
            <a:ext cx="324000" cy="324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5" name="Łącznik prosty 34"/>
          <p:cNvCxnSpPr/>
          <p:nvPr/>
        </p:nvCxnSpPr>
        <p:spPr>
          <a:xfrm>
            <a:off x="4868377" y="3709488"/>
            <a:ext cx="0" cy="167268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8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6"/>
          <p:cNvSpPr txBox="1"/>
          <p:nvPr/>
        </p:nvSpPr>
        <p:spPr>
          <a:xfrm>
            <a:off x="542207" y="930210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ajważniejsze informacje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995816" y="1679028"/>
            <a:ext cx="648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kumimoji="0" lang="pl-PL" sz="22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przedsiębiorcy</a:t>
            </a:r>
            <a:r>
              <a:rPr kumimoji="0" lang="pl-PL" sz="220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b="1" dirty="0" smtClean="0">
                <a:latin typeface="Calibri Light" panose="020F0302020204030204" pitchFamily="34" charset="0"/>
                <a:cs typeface="Calibri" panose="020F0502020204030204" pitchFamily="34" charset="0"/>
              </a:rPr>
              <a:t>zarejestrowani i prowadzący</a:t>
            </a:r>
            <a:r>
              <a:rPr lang="pl-PL" sz="2200" dirty="0" smtClean="0">
                <a:latin typeface="Calibri Light" panose="020F0302020204030204" pitchFamily="34" charset="0"/>
                <a:cs typeface="Calibri" panose="020F0502020204030204" pitchFamily="34" charset="0"/>
              </a:rPr>
              <a:t> działalność na terytorium Polski </a:t>
            </a:r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grpSp>
        <p:nvGrpSpPr>
          <p:cNvPr id="7" name="Group 33"/>
          <p:cNvGrpSpPr/>
          <p:nvPr/>
        </p:nvGrpSpPr>
        <p:grpSpPr>
          <a:xfrm>
            <a:off x="491142" y="2872533"/>
            <a:ext cx="1279659" cy="1265153"/>
            <a:chOff x="4684555" y="3348599"/>
            <a:chExt cx="1279659" cy="1265153"/>
          </a:xfrm>
        </p:grpSpPr>
        <p:pic>
          <p:nvPicPr>
            <p:cNvPr id="8" name="Picture 24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4684555" y="3348599"/>
              <a:ext cx="1279659" cy="1265153"/>
            </a:xfrm>
            <a:prstGeom prst="rect">
              <a:avLst/>
            </a:prstGeom>
          </p:spPr>
        </p:pic>
        <p:pic>
          <p:nvPicPr>
            <p:cNvPr id="9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0734" y="3678768"/>
              <a:ext cx="584200" cy="609600"/>
            </a:xfrm>
            <a:prstGeom prst="rect">
              <a:avLst/>
            </a:prstGeom>
          </p:spPr>
        </p:pic>
      </p:grpSp>
      <p:sp>
        <p:nvSpPr>
          <p:cNvPr id="14" name="pole tekstowe 13"/>
          <p:cNvSpPr txBox="1"/>
          <p:nvPr/>
        </p:nvSpPr>
        <p:spPr>
          <a:xfrm>
            <a:off x="2036578" y="2888440"/>
            <a:ext cx="648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kumimoji="0" lang="pl-PL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1 mln PLN </a:t>
            </a:r>
            <a:r>
              <a:rPr kumimoji="0" lang="pl-PL" sz="22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w przypadku MŚP </a:t>
            </a:r>
          </a:p>
          <a:p>
            <a:pPr lvl="0" defTabSz="914400"/>
            <a:r>
              <a:rPr kumimoji="0" lang="pl-PL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5 mln PLN </a:t>
            </a:r>
            <a:r>
              <a:rPr kumimoji="0" lang="pl-PL" sz="22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w przypadku dużych</a:t>
            </a:r>
            <a:r>
              <a:rPr kumimoji="0" lang="pl-PL" sz="220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 przedsiębiorców</a:t>
            </a:r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" panose="020F0502020204030204" pitchFamily="34" charset="0"/>
            </a:endParaRPr>
          </a:p>
          <a:p>
            <a:pPr lvl="0" defTabSz="914400"/>
            <a:r>
              <a:rPr lang="pl-PL" sz="2200" b="1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10 mln PLN</a:t>
            </a:r>
            <a:r>
              <a:rPr lang="pl-PL" sz="22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 w przypadku konsorcjów</a:t>
            </a:r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995816" y="4522406"/>
            <a:ext cx="648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pl-PL" sz="2200" kern="0" dirty="0">
                <a:solidFill>
                  <a:prstClr val="black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</a:t>
            </a:r>
            <a:r>
              <a:rPr kumimoji="0" lang="pl-PL" sz="220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rojekty</a:t>
            </a:r>
            <a:r>
              <a:rPr kumimoji="0" lang="pl-PL" sz="22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 obejmujące </a:t>
            </a:r>
            <a:r>
              <a:rPr kumimoji="0" lang="pl-PL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badania przemysłowe, prace</a:t>
            </a:r>
            <a:r>
              <a:rPr kumimoji="0" lang="pl-PL" sz="2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" panose="020F0502020204030204" pitchFamily="34" charset="0"/>
              </a:rPr>
              <a:t> rozwojowe, prace przedwdrożeniowe</a:t>
            </a:r>
            <a:endParaRPr kumimoji="0" lang="pl-PL" sz="2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491140" y="4373821"/>
            <a:ext cx="1279659" cy="1265153"/>
            <a:chOff x="6102015" y="1931046"/>
            <a:chExt cx="1279659" cy="1265153"/>
          </a:xfrm>
        </p:grpSpPr>
        <p:pic>
          <p:nvPicPr>
            <p:cNvPr id="18" name="Picture 18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6102015" y="1931046"/>
              <a:ext cx="1279659" cy="1265153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9333" y="2256367"/>
              <a:ext cx="508000" cy="584200"/>
            </a:xfrm>
            <a:prstGeom prst="rect">
              <a:avLst/>
            </a:prstGeom>
          </p:spPr>
        </p:pic>
      </p:grpSp>
      <p:pic>
        <p:nvPicPr>
          <p:cNvPr id="20" name="Picture 14" descr="glowa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2" t="35602" r="39722" b="35602"/>
          <a:stretch/>
        </p:blipFill>
        <p:spPr>
          <a:xfrm>
            <a:off x="486012" y="1376435"/>
            <a:ext cx="1266818" cy="133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6"/>
          <p:cNvSpPr txBox="1"/>
          <p:nvPr/>
        </p:nvSpPr>
        <p:spPr>
          <a:xfrm>
            <a:off x="542207" y="915875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rojekt badawczo-rozwojowy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51803" y="1439689"/>
            <a:ext cx="8862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latin typeface="Calibri Light" panose="020F0302020204030204" pitchFamily="34" charset="0"/>
              </a:rPr>
              <a:t>Etapy PROJEKTU B+R prowadzą do praktycznego zastosowania produktu/technologii</a:t>
            </a:r>
            <a:endParaRPr lang="pl-PL" sz="2000" dirty="0">
              <a:latin typeface="Calibri Light" panose="020F0302020204030204" pitchFamily="34" charset="0"/>
            </a:endParaRPr>
          </a:p>
        </p:txBody>
      </p:sp>
      <p:cxnSp>
        <p:nvCxnSpPr>
          <p:cNvPr id="54" name="Łącznik prosty 53"/>
          <p:cNvCxnSpPr/>
          <p:nvPr/>
        </p:nvCxnSpPr>
        <p:spPr bwMode="auto">
          <a:xfrm flipV="1">
            <a:off x="1076888" y="1994281"/>
            <a:ext cx="0" cy="120282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54"/>
          <p:cNvCxnSpPr/>
          <p:nvPr/>
        </p:nvCxnSpPr>
        <p:spPr bwMode="auto">
          <a:xfrm flipV="1">
            <a:off x="4088683" y="2039701"/>
            <a:ext cx="9721" cy="149883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151803" y="3679487"/>
            <a:ext cx="7353702" cy="14096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ipsa 56"/>
          <p:cNvSpPr/>
          <p:nvPr/>
        </p:nvSpPr>
        <p:spPr bwMode="auto">
          <a:xfrm>
            <a:off x="594094" y="3236259"/>
            <a:ext cx="1048215" cy="8880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8" name="Elipsa 57"/>
          <p:cNvSpPr/>
          <p:nvPr/>
        </p:nvSpPr>
        <p:spPr bwMode="auto">
          <a:xfrm>
            <a:off x="2084600" y="3251921"/>
            <a:ext cx="1046595" cy="88802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9" name="Elipsa 58"/>
          <p:cNvSpPr/>
          <p:nvPr/>
        </p:nvSpPr>
        <p:spPr bwMode="auto">
          <a:xfrm>
            <a:off x="3573486" y="3251921"/>
            <a:ext cx="1046595" cy="8880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60" name="Elipsa 59"/>
          <p:cNvSpPr/>
          <p:nvPr/>
        </p:nvSpPr>
        <p:spPr bwMode="auto">
          <a:xfrm>
            <a:off x="7655624" y="3322581"/>
            <a:ext cx="1046595" cy="8880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62" name="Łącznik prosty 61"/>
          <p:cNvCxnSpPr/>
          <p:nvPr/>
        </p:nvCxnSpPr>
        <p:spPr bwMode="auto">
          <a:xfrm flipV="1">
            <a:off x="8145514" y="3704507"/>
            <a:ext cx="0" cy="1202823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/>
          <p:cNvCxnSpPr/>
          <p:nvPr/>
        </p:nvCxnSpPr>
        <p:spPr bwMode="auto">
          <a:xfrm flipV="1">
            <a:off x="2573875" y="4155604"/>
            <a:ext cx="0" cy="116993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e tekstowe 66"/>
          <p:cNvSpPr txBox="1">
            <a:spLocks noChangeArrowheads="1"/>
          </p:cNvSpPr>
          <p:nvPr/>
        </p:nvSpPr>
        <p:spPr bwMode="auto">
          <a:xfrm>
            <a:off x="1133333" y="2009950"/>
            <a:ext cx="2973743" cy="39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 dirty="0"/>
              <a:t>BADANIA PRZEMYSŁOWE</a:t>
            </a:r>
          </a:p>
        </p:txBody>
      </p:sp>
      <p:sp>
        <p:nvSpPr>
          <p:cNvPr id="64" name="pole tekstowe 67"/>
          <p:cNvSpPr txBox="1">
            <a:spLocks noChangeArrowheads="1"/>
          </p:cNvSpPr>
          <p:nvPr/>
        </p:nvSpPr>
        <p:spPr bwMode="auto">
          <a:xfrm>
            <a:off x="1133333" y="2357792"/>
            <a:ext cx="27016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Calibri Light" panose="020F0302020204030204" pitchFamily="34" charset="0"/>
              </a:rPr>
              <a:t>zdobywanie nowej wiedzy</a:t>
            </a:r>
          </a:p>
        </p:txBody>
      </p:sp>
      <p:sp>
        <p:nvSpPr>
          <p:cNvPr id="65" name="pole tekstowe 68"/>
          <p:cNvSpPr txBox="1">
            <a:spLocks noChangeArrowheads="1"/>
          </p:cNvSpPr>
          <p:nvPr/>
        </p:nvSpPr>
        <p:spPr bwMode="auto">
          <a:xfrm>
            <a:off x="2540301" y="4697897"/>
            <a:ext cx="2701636" cy="39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/>
              <a:t>PRACE ROZWOJOWE</a:t>
            </a:r>
          </a:p>
        </p:txBody>
      </p:sp>
      <p:sp>
        <p:nvSpPr>
          <p:cNvPr id="66" name="pole tekstowe 69"/>
          <p:cNvSpPr txBox="1">
            <a:spLocks noChangeArrowheads="1"/>
          </p:cNvSpPr>
          <p:nvPr/>
        </p:nvSpPr>
        <p:spPr bwMode="auto">
          <a:xfrm>
            <a:off x="2547318" y="5000535"/>
            <a:ext cx="2900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latin typeface="Calibri Light" panose="020F0302020204030204" pitchFamily="34" charset="0"/>
              </a:rPr>
              <a:t>łączenie dostępnej wiedzy</a:t>
            </a:r>
          </a:p>
        </p:txBody>
      </p:sp>
      <p:sp>
        <p:nvSpPr>
          <p:cNvPr id="67" name="pole tekstowe 70"/>
          <p:cNvSpPr txBox="1">
            <a:spLocks noChangeArrowheads="1"/>
          </p:cNvSpPr>
          <p:nvPr/>
        </p:nvSpPr>
        <p:spPr bwMode="auto">
          <a:xfrm>
            <a:off x="4132991" y="2337423"/>
            <a:ext cx="41674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Calibri Light" panose="020F0302020204030204" pitchFamily="34" charset="0"/>
              </a:rPr>
              <a:t>przygotowanie do wdrożenia</a:t>
            </a:r>
          </a:p>
        </p:txBody>
      </p:sp>
      <p:sp>
        <p:nvSpPr>
          <p:cNvPr id="68" name="pole tekstowe 71"/>
          <p:cNvSpPr txBox="1">
            <a:spLocks noChangeArrowheads="1"/>
          </p:cNvSpPr>
          <p:nvPr/>
        </p:nvSpPr>
        <p:spPr bwMode="auto">
          <a:xfrm>
            <a:off x="4097358" y="2017783"/>
            <a:ext cx="3812741" cy="39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 dirty="0"/>
              <a:t>PRACE PRZEDWDROŻENIOWE</a:t>
            </a:r>
          </a:p>
        </p:txBody>
      </p:sp>
      <p:sp>
        <p:nvSpPr>
          <p:cNvPr id="69" name="pole tekstowe 72"/>
          <p:cNvSpPr txBox="1">
            <a:spLocks noChangeArrowheads="1"/>
          </p:cNvSpPr>
          <p:nvPr/>
        </p:nvSpPr>
        <p:spPr bwMode="auto">
          <a:xfrm>
            <a:off x="6560091" y="4236357"/>
            <a:ext cx="2700016" cy="39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 dirty="0"/>
              <a:t>WDROŻENIE</a:t>
            </a:r>
          </a:p>
        </p:txBody>
      </p:sp>
      <p:pic>
        <p:nvPicPr>
          <p:cNvPr id="70" name="Obraz 7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53" y="3368416"/>
            <a:ext cx="623580" cy="604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pole tekstowe 74"/>
          <p:cNvSpPr txBox="1">
            <a:spLocks noChangeArrowheads="1"/>
          </p:cNvSpPr>
          <p:nvPr/>
        </p:nvSpPr>
        <p:spPr bwMode="auto">
          <a:xfrm>
            <a:off x="4885410" y="4547195"/>
            <a:ext cx="34352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Calibri Light" panose="020F0302020204030204" pitchFamily="34" charset="0"/>
              </a:rPr>
              <a:t>wprowadzenie produktu na rynek</a:t>
            </a:r>
          </a:p>
        </p:txBody>
      </p:sp>
      <p:pic>
        <p:nvPicPr>
          <p:cNvPr id="72" name="Obraz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79" y="3462428"/>
            <a:ext cx="565271" cy="546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Obraz 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309" y="3351181"/>
            <a:ext cx="681888" cy="6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Obraz 7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719" y="3402887"/>
            <a:ext cx="625199" cy="60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892832" y="1669464"/>
            <a:ext cx="805330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/>
              <a:t>MOŻLIWOŚĆ </a:t>
            </a:r>
            <a:r>
              <a:rPr lang="pl-PL" sz="2000" b="1" dirty="0" smtClean="0"/>
              <a:t>POPRAWY </a:t>
            </a:r>
            <a:r>
              <a:rPr lang="pl-PL" sz="2000" b="1" dirty="0"/>
              <a:t>WNIOSKU </a:t>
            </a:r>
            <a:r>
              <a:rPr lang="pl-PL" sz="2000" dirty="0" smtClean="0"/>
              <a:t>– </a:t>
            </a:r>
            <a:r>
              <a:rPr lang="pl-PL" sz="2000" dirty="0" smtClean="0">
                <a:latin typeface="Calibri Light" panose="020F0302020204030204" pitchFamily="34" charset="0"/>
              </a:rPr>
              <a:t>w określonych przypadkach możliwość </a:t>
            </a:r>
            <a:r>
              <a:rPr lang="pl-PL" sz="2000" dirty="0">
                <a:latin typeface="Calibri Light" panose="020F0302020204030204" pitchFamily="34" charset="0"/>
              </a:rPr>
              <a:t>uzupełnienia </a:t>
            </a:r>
            <a:r>
              <a:rPr lang="pl-PL" sz="2000" dirty="0" smtClean="0">
                <a:latin typeface="Calibri Light" panose="020F0302020204030204" pitchFamily="34" charset="0"/>
              </a:rPr>
              <a:t>zawartości </a:t>
            </a:r>
            <a:r>
              <a:rPr lang="pl-PL" sz="2000" dirty="0">
                <a:latin typeface="Calibri Light" panose="020F0302020204030204" pitchFamily="34" charset="0"/>
              </a:rPr>
              <a:t>merytorycznej wniosku w trakcie trwania </a:t>
            </a:r>
            <a:r>
              <a:rPr lang="pl-PL" sz="2000" dirty="0" smtClean="0">
                <a:latin typeface="Calibri Light" panose="020F0302020204030204" pitchFamily="34" charset="0"/>
              </a:rPr>
              <a:t>oceny</a:t>
            </a:r>
            <a:endParaRPr lang="pl-PL" sz="2000" dirty="0">
              <a:latin typeface="Calibri Light" panose="020F0302020204030204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892832" y="2461914"/>
            <a:ext cx="805330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MOŻLIWOŚĆ ODNIESIENIA SIĘ DO PYTAŃ EKSPERTÓW </a:t>
            </a:r>
            <a:r>
              <a:rPr lang="pl-PL" sz="2000" dirty="0" smtClean="0"/>
              <a:t>- </a:t>
            </a:r>
            <a:r>
              <a:rPr lang="pl-PL" sz="2000" dirty="0">
                <a:latin typeface="Calibri Light" panose="020F0302020204030204" pitchFamily="34" charset="0"/>
              </a:rPr>
              <a:t>panel</a:t>
            </a:r>
            <a:r>
              <a:rPr lang="pl-PL" sz="2000" dirty="0" smtClean="0"/>
              <a:t> </a:t>
            </a:r>
            <a:r>
              <a:rPr lang="pl-PL" sz="2000" dirty="0">
                <a:latin typeface="Calibri Light" panose="020F0302020204030204" pitchFamily="34" charset="0"/>
              </a:rPr>
              <a:t>z ekspertami w siedzibie NCBR trwający aż 120 minut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892832" y="3246206"/>
            <a:ext cx="805330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INFORMACJA O WSTĘPNEJ OCENIE WNIOSKU OD RAZU PANELU – </a:t>
            </a:r>
            <a:r>
              <a:rPr lang="pl-PL" sz="2000" dirty="0" smtClean="0">
                <a:latin typeface="Calibri Light" panose="020F0302020204030204" pitchFamily="34" charset="0"/>
              </a:rPr>
              <a:t>po panelu ocena wniosku w systemie informatycznym</a:t>
            </a:r>
            <a:endParaRPr lang="pl-PL" sz="2000" dirty="0">
              <a:latin typeface="Calibri Light" panose="020F0302020204030204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892832" y="4072680"/>
            <a:ext cx="772747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NOWE KRYTERIA OCENY –  </a:t>
            </a:r>
            <a:r>
              <a:rPr lang="pl-PL" sz="2000" dirty="0" smtClean="0">
                <a:latin typeface="Calibri Light" panose="020F0302020204030204" pitchFamily="34" charset="0"/>
              </a:rPr>
              <a:t>kryterium </a:t>
            </a:r>
            <a:r>
              <a:rPr lang="pl-PL" sz="2000" dirty="0">
                <a:latin typeface="Calibri Light" panose="020F0302020204030204" pitchFamily="34" charset="0"/>
              </a:rPr>
              <a:t>kwalifikowalności i adekwatności wydatków, </a:t>
            </a:r>
            <a:r>
              <a:rPr lang="pl-PL" sz="2000" dirty="0" smtClean="0">
                <a:latin typeface="Calibri Light" panose="020F0302020204030204" pitchFamily="34" charset="0"/>
              </a:rPr>
              <a:t>dwa </a:t>
            </a:r>
            <a:r>
              <a:rPr lang="pl-PL" sz="2000" dirty="0">
                <a:latin typeface="Calibri Light" panose="020F0302020204030204" pitchFamily="34" charset="0"/>
              </a:rPr>
              <a:t>odrębne kryteria </a:t>
            </a:r>
            <a:r>
              <a:rPr lang="pl-PL" sz="2000" dirty="0" smtClean="0">
                <a:latin typeface="Calibri Light" panose="020F0302020204030204" pitchFamily="34" charset="0"/>
              </a:rPr>
              <a:t>punktowane dotyczące zespołu i zasobów </a:t>
            </a:r>
            <a:r>
              <a:rPr lang="pl-PL" sz="2000" b="1" dirty="0" smtClean="0">
                <a:latin typeface="Calibri Light" panose="020F0302020204030204" pitchFamily="34" charset="0"/>
              </a:rPr>
              <a:t> </a:t>
            </a:r>
            <a:endParaRPr lang="pl-PL" sz="2000" b="1" dirty="0">
              <a:latin typeface="Calibri Light" panose="020F0302020204030204" pitchFamily="34" charset="0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542207" y="915875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nowy system oceny oraz zmiana kryteriów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upa 16"/>
          <p:cNvGrpSpPr/>
          <p:nvPr/>
        </p:nvGrpSpPr>
        <p:grpSpPr>
          <a:xfrm>
            <a:off x="311336" y="1656234"/>
            <a:ext cx="1162991" cy="1070487"/>
            <a:chOff x="2597091" y="581157"/>
            <a:chExt cx="724679" cy="590596"/>
          </a:xfrm>
        </p:grpSpPr>
        <p:sp>
          <p:nvSpPr>
            <p:cNvPr id="18" name="Rectangle 2"/>
            <p:cNvSpPr>
              <a:spLocks noChangeAspect="1"/>
            </p:cNvSpPr>
            <p:nvPr/>
          </p:nvSpPr>
          <p:spPr bwMode="ltGray">
            <a:xfrm>
              <a:off x="2597091" y="707954"/>
              <a:ext cx="189830" cy="168501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9" name="TextBox 3"/>
            <p:cNvSpPr txBox="1">
              <a:spLocks noChangeAspect="1"/>
            </p:cNvSpPr>
            <p:nvPr/>
          </p:nvSpPr>
          <p:spPr bwMode="auto">
            <a:xfrm>
              <a:off x="2597092" y="581157"/>
              <a:ext cx="724678" cy="59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-2730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900"/>
                </a:spcAft>
                <a:buFontTx/>
                <a:buNone/>
              </a:pPr>
              <a:r>
                <a:rPr lang="en-US" altLang="pl-PL" sz="4000" b="1" dirty="0" smtClean="0">
                  <a:solidFill>
                    <a:schemeClr val="accent1"/>
                  </a:solidFill>
                  <a:latin typeface="Georgia" panose="02040502050405020303" pitchFamily="18" charset="0"/>
                  <a:sym typeface="Wingdings 2" panose="05020102010507070707" pitchFamily="18" charset="2"/>
                </a:rPr>
                <a:t></a:t>
              </a:r>
              <a:endParaRPr lang="en-US" altLang="pl-PL" sz="4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311338" y="2422614"/>
            <a:ext cx="1162991" cy="1070487"/>
            <a:chOff x="2597091" y="581157"/>
            <a:chExt cx="724679" cy="590596"/>
          </a:xfrm>
        </p:grpSpPr>
        <p:sp>
          <p:nvSpPr>
            <p:cNvPr id="21" name="Rectangle 2"/>
            <p:cNvSpPr>
              <a:spLocks noChangeAspect="1"/>
            </p:cNvSpPr>
            <p:nvPr/>
          </p:nvSpPr>
          <p:spPr bwMode="ltGray">
            <a:xfrm>
              <a:off x="2597091" y="707954"/>
              <a:ext cx="189830" cy="168501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2" name="TextBox 3"/>
            <p:cNvSpPr txBox="1">
              <a:spLocks noChangeAspect="1"/>
            </p:cNvSpPr>
            <p:nvPr/>
          </p:nvSpPr>
          <p:spPr bwMode="auto">
            <a:xfrm>
              <a:off x="2597092" y="581157"/>
              <a:ext cx="724678" cy="59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-2730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900"/>
                </a:spcAft>
                <a:buFontTx/>
                <a:buNone/>
              </a:pPr>
              <a:r>
                <a:rPr lang="en-US" altLang="pl-PL" sz="4000" b="1" dirty="0" smtClean="0">
                  <a:solidFill>
                    <a:schemeClr val="accent1"/>
                  </a:solidFill>
                  <a:latin typeface="Georgia" panose="02040502050405020303" pitchFamily="18" charset="0"/>
                  <a:sym typeface="Wingdings 2" panose="05020102010507070707" pitchFamily="18" charset="2"/>
                </a:rPr>
                <a:t></a:t>
              </a:r>
              <a:endParaRPr lang="en-US" altLang="pl-PL" sz="4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311340" y="3209100"/>
            <a:ext cx="1162991" cy="1070487"/>
            <a:chOff x="2597091" y="581157"/>
            <a:chExt cx="724679" cy="590596"/>
          </a:xfrm>
        </p:grpSpPr>
        <p:sp>
          <p:nvSpPr>
            <p:cNvPr id="24" name="Rectangle 2"/>
            <p:cNvSpPr>
              <a:spLocks noChangeAspect="1"/>
            </p:cNvSpPr>
            <p:nvPr/>
          </p:nvSpPr>
          <p:spPr bwMode="ltGray">
            <a:xfrm>
              <a:off x="2597091" y="707954"/>
              <a:ext cx="189830" cy="168501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5" name="TextBox 3"/>
            <p:cNvSpPr txBox="1">
              <a:spLocks noChangeAspect="1"/>
            </p:cNvSpPr>
            <p:nvPr/>
          </p:nvSpPr>
          <p:spPr bwMode="auto">
            <a:xfrm>
              <a:off x="2597092" y="581157"/>
              <a:ext cx="724678" cy="59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-2730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900"/>
                </a:spcAft>
                <a:buFontTx/>
                <a:buNone/>
              </a:pPr>
              <a:r>
                <a:rPr lang="en-US" altLang="pl-PL" sz="4000" b="1" dirty="0" smtClean="0">
                  <a:solidFill>
                    <a:schemeClr val="accent1"/>
                  </a:solidFill>
                  <a:latin typeface="Georgia" panose="02040502050405020303" pitchFamily="18" charset="0"/>
                  <a:sym typeface="Wingdings 2" panose="05020102010507070707" pitchFamily="18" charset="2"/>
                </a:rPr>
                <a:t></a:t>
              </a:r>
              <a:endParaRPr lang="en-US" altLang="pl-PL" sz="4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311342" y="4154825"/>
            <a:ext cx="1162991" cy="1070487"/>
            <a:chOff x="2597091" y="581157"/>
            <a:chExt cx="724679" cy="590596"/>
          </a:xfrm>
        </p:grpSpPr>
        <p:sp>
          <p:nvSpPr>
            <p:cNvPr id="27" name="Rectangle 2"/>
            <p:cNvSpPr>
              <a:spLocks noChangeAspect="1"/>
            </p:cNvSpPr>
            <p:nvPr/>
          </p:nvSpPr>
          <p:spPr bwMode="ltGray">
            <a:xfrm>
              <a:off x="2597091" y="707954"/>
              <a:ext cx="189830" cy="168501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8" name="TextBox 3"/>
            <p:cNvSpPr txBox="1">
              <a:spLocks noChangeAspect="1"/>
            </p:cNvSpPr>
            <p:nvPr/>
          </p:nvSpPr>
          <p:spPr bwMode="auto">
            <a:xfrm>
              <a:off x="2597092" y="581157"/>
              <a:ext cx="724678" cy="59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-2730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900"/>
                </a:spcAft>
                <a:buFontTx/>
                <a:buNone/>
              </a:pPr>
              <a:r>
                <a:rPr lang="en-US" altLang="pl-PL" sz="4000" b="1" dirty="0" smtClean="0">
                  <a:solidFill>
                    <a:schemeClr val="accent1"/>
                  </a:solidFill>
                  <a:latin typeface="Georgia" panose="02040502050405020303" pitchFamily="18" charset="0"/>
                  <a:sym typeface="Wingdings 2" panose="05020102010507070707" pitchFamily="18" charset="2"/>
                </a:rPr>
                <a:t></a:t>
              </a:r>
              <a:endParaRPr lang="en-US" altLang="pl-PL" sz="4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4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6"/>
          <p:cNvSpPr txBox="1"/>
          <p:nvPr/>
        </p:nvSpPr>
        <p:spPr>
          <a:xfrm>
            <a:off x="542207" y="930210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Jak prawidłowo wskazać miejsce prowadzenia prac (konsorcja)?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2036578" y="2888440"/>
            <a:ext cx="64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pl-PL" b="1" dirty="0">
                <a:latin typeface="Calibri Light" panose="020F0302020204030204" pitchFamily="34" charset="0"/>
              </a:rPr>
              <a:t>K</a:t>
            </a:r>
            <a:r>
              <a:rPr lang="pl-PL" b="1" dirty="0" smtClean="0">
                <a:latin typeface="Calibri Light" panose="020F0302020204030204" pitchFamily="34" charset="0"/>
              </a:rPr>
              <a:t>ażdy</a:t>
            </a:r>
            <a:r>
              <a:rPr lang="pl-PL" dirty="0" smtClean="0">
                <a:latin typeface="Calibri Light" panose="020F0302020204030204" pitchFamily="34" charset="0"/>
              </a:rPr>
              <a:t> </a:t>
            </a:r>
            <a:r>
              <a:rPr lang="pl-PL" dirty="0">
                <a:latin typeface="Calibri Light" panose="020F0302020204030204" pitchFamily="34" charset="0"/>
              </a:rPr>
              <a:t>z konsorcjantów powinien posiadać prawo do dysponowania nieruchomością wskazaną we wniosku jako miejsce realizacji projektu lub posiadać pod tym adresem swój oddział</a:t>
            </a:r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995816" y="4522406"/>
            <a:ext cx="6480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l-PL" b="1" dirty="0">
                <a:latin typeface="Calibri Light" panose="020F0302020204030204" pitchFamily="34" charset="0"/>
              </a:rPr>
              <a:t>większość badań przemysłowych i prac rozwojowych </a:t>
            </a:r>
            <a:r>
              <a:rPr lang="pl-PL" dirty="0">
                <a:latin typeface="Calibri Light" panose="020F0302020204030204" pitchFamily="34" charset="0"/>
              </a:rPr>
              <a:t>przypisana do danego konsorcjanta powinna być realizowana w tym miejscu, biorąc pod uwagę ich koszt (lub, jeśli to nie jest możliwe, ich istotność dla projektu).</a:t>
            </a:r>
          </a:p>
          <a:p>
            <a:pPr lvl="0" defTabSz="914400"/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491140" y="4373821"/>
            <a:ext cx="1279659" cy="1265153"/>
            <a:chOff x="6102015" y="1931046"/>
            <a:chExt cx="1279659" cy="1265153"/>
          </a:xfrm>
        </p:grpSpPr>
        <p:pic>
          <p:nvPicPr>
            <p:cNvPr id="18" name="Picture 18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6102015" y="1931046"/>
              <a:ext cx="1279659" cy="1265153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9333" y="2256367"/>
              <a:ext cx="508000" cy="584200"/>
            </a:xfrm>
            <a:prstGeom prst="rect">
              <a:avLst/>
            </a:prstGeom>
          </p:spPr>
        </p:pic>
      </p:grpSp>
      <p:sp>
        <p:nvSpPr>
          <p:cNvPr id="16" name="pole tekstowe 15"/>
          <p:cNvSpPr txBox="1"/>
          <p:nvPr/>
        </p:nvSpPr>
        <p:spPr>
          <a:xfrm>
            <a:off x="2036578" y="1792085"/>
            <a:ext cx="64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pl-PL" dirty="0" smtClean="0">
                <a:latin typeface="Calibri Light" panose="020F0302020204030204" pitchFamily="34" charset="0"/>
              </a:rPr>
              <a:t>Miejsce wskazuje się dla każdego konsorcjanta osobno; </a:t>
            </a:r>
            <a:r>
              <a:rPr lang="pl-PL" b="1" dirty="0" smtClean="0">
                <a:latin typeface="Calibri Light" panose="020F0302020204030204" pitchFamily="34" charset="0"/>
              </a:rPr>
              <a:t>nie </a:t>
            </a:r>
            <a:r>
              <a:rPr lang="pl-PL" b="1" dirty="0">
                <a:latin typeface="Calibri Light" panose="020F0302020204030204" pitchFamily="34" charset="0"/>
              </a:rPr>
              <a:t>może </a:t>
            </a:r>
            <a:r>
              <a:rPr lang="pl-PL" dirty="0">
                <a:latin typeface="Calibri Light" panose="020F0302020204030204" pitchFamily="34" charset="0"/>
              </a:rPr>
              <a:t>ono być zlokalizowane w województwie mazowieckim</a:t>
            </a:r>
            <a:endParaRPr kumimoji="0" lang="pl-PL" sz="22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grpSp>
        <p:nvGrpSpPr>
          <p:cNvPr id="22" name="Group 30"/>
          <p:cNvGrpSpPr/>
          <p:nvPr/>
        </p:nvGrpSpPr>
        <p:grpSpPr>
          <a:xfrm>
            <a:off x="384830" y="2898638"/>
            <a:ext cx="1368000" cy="1368000"/>
            <a:chOff x="7187289" y="1501577"/>
            <a:chExt cx="1279659" cy="1265153"/>
          </a:xfrm>
        </p:grpSpPr>
        <p:pic>
          <p:nvPicPr>
            <p:cNvPr id="23" name="Picture 26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7187289" y="1501577"/>
              <a:ext cx="1279659" cy="1265153"/>
            </a:xfrm>
            <a:prstGeom prst="rect">
              <a:avLst/>
            </a:prstGeom>
          </p:spPr>
        </p:pic>
        <p:pic>
          <p:nvPicPr>
            <p:cNvPr id="24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91845" y="1816733"/>
              <a:ext cx="682338" cy="682338"/>
            </a:xfrm>
            <a:prstGeom prst="rect">
              <a:avLst/>
            </a:prstGeom>
          </p:spPr>
        </p:pic>
      </p:grpSp>
      <p:grpSp>
        <p:nvGrpSpPr>
          <p:cNvPr id="25" name="Group 32"/>
          <p:cNvGrpSpPr/>
          <p:nvPr/>
        </p:nvGrpSpPr>
        <p:grpSpPr>
          <a:xfrm>
            <a:off x="384830" y="1467701"/>
            <a:ext cx="1368000" cy="1368000"/>
            <a:chOff x="2861592" y="1501577"/>
            <a:chExt cx="1279659" cy="1265153"/>
          </a:xfrm>
        </p:grpSpPr>
        <p:pic>
          <p:nvPicPr>
            <p:cNvPr id="26" name="Picture 23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2861592" y="1501577"/>
              <a:ext cx="1279659" cy="1265153"/>
            </a:xfrm>
            <a:prstGeom prst="rect">
              <a:avLst/>
            </a:prstGeom>
          </p:spPr>
        </p:pic>
        <p:pic>
          <p:nvPicPr>
            <p:cNvPr id="27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5087" y="1821965"/>
              <a:ext cx="619854" cy="619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97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/>
          <p:nvPr/>
        </p:nvSpPr>
        <p:spPr>
          <a:xfrm>
            <a:off x="542207" y="544848"/>
            <a:ext cx="697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prstClr val="black"/>
                </a:solidFill>
                <a:latin typeface="Impact"/>
                <a:cs typeface="Impact"/>
              </a:rPr>
              <a:t>Szybka Ścieżka</a:t>
            </a:r>
            <a:endParaRPr lang="pl-PL" sz="2400" dirty="0">
              <a:solidFill>
                <a:prstClr val="black"/>
              </a:solidFill>
              <a:latin typeface="Impact"/>
              <a:cs typeface="Impact"/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89284" y="490259"/>
            <a:ext cx="4646532" cy="6093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6"/>
          <p:cNvSpPr txBox="1"/>
          <p:nvPr/>
        </p:nvSpPr>
        <p:spPr>
          <a:xfrm>
            <a:off x="542207" y="915875"/>
            <a:ext cx="647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Klasyfikacja kosztów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" name="Grupa 28"/>
          <p:cNvGrpSpPr/>
          <p:nvPr/>
        </p:nvGrpSpPr>
        <p:grpSpPr>
          <a:xfrm>
            <a:off x="131881" y="1628050"/>
            <a:ext cx="7622934" cy="3843659"/>
            <a:chOff x="-2" y="1191847"/>
            <a:chExt cx="8228795" cy="5053028"/>
          </a:xfrm>
        </p:grpSpPr>
        <p:sp>
          <p:nvSpPr>
            <p:cNvPr id="30" name="Prostokąt 29"/>
            <p:cNvSpPr/>
            <p:nvPr/>
          </p:nvSpPr>
          <p:spPr>
            <a:xfrm>
              <a:off x="3781103" y="1191847"/>
              <a:ext cx="3953197" cy="3251206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/>
            <p:cNvSpPr/>
            <p:nvPr/>
          </p:nvSpPr>
          <p:spPr>
            <a:xfrm>
              <a:off x="3781103" y="4973966"/>
              <a:ext cx="3953197" cy="1090023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TextBox 5"/>
            <p:cNvSpPr txBox="1"/>
            <p:nvPr/>
          </p:nvSpPr>
          <p:spPr>
            <a:xfrm>
              <a:off x="1" y="2837794"/>
              <a:ext cx="72000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400" i="1" kern="0" dirty="0"/>
            </a:p>
          </p:txBody>
        </p:sp>
        <p:sp>
          <p:nvSpPr>
            <p:cNvPr id="33" name="TextBox 6"/>
            <p:cNvSpPr txBox="1"/>
            <p:nvPr/>
          </p:nvSpPr>
          <p:spPr>
            <a:xfrm>
              <a:off x="0" y="3905880"/>
              <a:ext cx="7200000" cy="72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400" kern="0" dirty="0"/>
            </a:p>
          </p:txBody>
        </p:sp>
        <p:sp>
          <p:nvSpPr>
            <p:cNvPr id="34" name="TextBox 8"/>
            <p:cNvSpPr txBox="1"/>
            <p:nvPr/>
          </p:nvSpPr>
          <p:spPr>
            <a:xfrm>
              <a:off x="-2" y="1747771"/>
              <a:ext cx="7200000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400" kern="0" dirty="0"/>
            </a:p>
          </p:txBody>
        </p:sp>
        <p:sp>
          <p:nvSpPr>
            <p:cNvPr id="35" name="TextBox 6"/>
            <p:cNvSpPr txBox="1"/>
            <p:nvPr/>
          </p:nvSpPr>
          <p:spPr>
            <a:xfrm>
              <a:off x="0" y="5524875"/>
              <a:ext cx="7200000" cy="72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>
                <a:lnSpc>
                  <a:spcPct val="80000"/>
                </a:lnSpc>
                <a:defRPr/>
              </a:pPr>
              <a:endParaRPr lang="pl-PL" sz="1400" kern="0" dirty="0"/>
            </a:p>
          </p:txBody>
        </p:sp>
        <p:pic>
          <p:nvPicPr>
            <p:cNvPr id="36" name="Obraz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09" y="1801344"/>
              <a:ext cx="576000" cy="576000"/>
            </a:xfrm>
            <a:prstGeom prst="rect">
              <a:avLst/>
            </a:prstGeom>
          </p:spPr>
        </p:pic>
        <p:pic>
          <p:nvPicPr>
            <p:cNvPr id="37" name="Obraz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09" y="3977880"/>
              <a:ext cx="576000" cy="576000"/>
            </a:xfrm>
            <a:prstGeom prst="rect">
              <a:avLst/>
            </a:prstGeom>
          </p:spPr>
        </p:pic>
        <p:pic>
          <p:nvPicPr>
            <p:cNvPr id="38" name="Obraz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09" y="2901788"/>
              <a:ext cx="576000" cy="576000"/>
            </a:xfrm>
            <a:prstGeom prst="rect">
              <a:avLst/>
            </a:prstGeom>
          </p:spPr>
        </p:pic>
        <p:sp>
          <p:nvSpPr>
            <p:cNvPr id="39" name="TextBox 8"/>
            <p:cNvSpPr txBox="1"/>
            <p:nvPr/>
          </p:nvSpPr>
          <p:spPr>
            <a:xfrm>
              <a:off x="4886634" y="1191847"/>
              <a:ext cx="2847666" cy="53975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2000" b="1" kern="0" dirty="0" smtClean="0">
                  <a:latin typeface="+mn-lt"/>
                  <a:cs typeface="+mn-cs"/>
                </a:rPr>
                <a:t>KOSZTY BEZPOŚREDNIE</a:t>
              </a:r>
              <a:endParaRPr lang="pl-PL" sz="2000" b="1" kern="0" dirty="0">
                <a:latin typeface="+mn-lt"/>
                <a:cs typeface="+mn-cs"/>
              </a:endParaRPr>
            </a:p>
          </p:txBody>
        </p:sp>
        <p:sp>
          <p:nvSpPr>
            <p:cNvPr id="40" name="TextBox 8"/>
            <p:cNvSpPr txBox="1"/>
            <p:nvPr/>
          </p:nvSpPr>
          <p:spPr>
            <a:xfrm>
              <a:off x="4081179" y="4962093"/>
              <a:ext cx="4147614" cy="539750"/>
            </a:xfrm>
            <a:prstGeom prst="hexagon">
              <a:avLst/>
            </a:prstGeom>
            <a:noFill/>
            <a:ln>
              <a:noFill/>
              <a:prstDash val="solid"/>
            </a:ln>
          </p:spPr>
          <p:txBody>
            <a:bodyPr lIns="108000" tIns="0" rIns="0" bIns="0" anchor="ctr"/>
            <a:lstStyle/>
            <a:p>
              <a:pPr indent="-274320"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2000" b="1" kern="0" dirty="0" smtClean="0">
                  <a:latin typeface="+mn-lt"/>
                  <a:cs typeface="+mn-cs"/>
                </a:rPr>
                <a:t>KOSZTY POŚREDNIE</a:t>
              </a:r>
              <a:endParaRPr lang="pl-PL" sz="2000" b="1" kern="0" dirty="0">
                <a:latin typeface="+mn-lt"/>
                <a:cs typeface="+mn-cs"/>
              </a:endParaRPr>
            </a:p>
          </p:txBody>
        </p:sp>
        <p:pic>
          <p:nvPicPr>
            <p:cNvPr id="41" name="Obraz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31" y="5616805"/>
              <a:ext cx="576000" cy="576000"/>
            </a:xfrm>
            <a:prstGeom prst="rect">
              <a:avLst/>
            </a:prstGeom>
          </p:spPr>
        </p:pic>
        <p:sp>
          <p:nvSpPr>
            <p:cNvPr id="42" name="pole tekstowe 41"/>
            <p:cNvSpPr txBox="1"/>
            <p:nvPr/>
          </p:nvSpPr>
          <p:spPr>
            <a:xfrm>
              <a:off x="1247606" y="1916954"/>
              <a:ext cx="62195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b="1" kern="0" dirty="0" smtClean="0"/>
                <a:t>wynagrodzenia </a:t>
              </a:r>
              <a:r>
                <a:rPr lang="pl-PL" kern="0" dirty="0"/>
                <a:t>personelu badawczego i </a:t>
              </a:r>
              <a:r>
                <a:rPr lang="pl-PL" kern="0" dirty="0" smtClean="0"/>
                <a:t>pomocniczego</a:t>
              </a:r>
              <a:endParaRPr lang="pl-PL" kern="0" dirty="0"/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1293084" y="3002330"/>
              <a:ext cx="5876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defRPr/>
              </a:pPr>
              <a:r>
                <a:rPr lang="pl-PL" b="1" kern="0" dirty="0"/>
                <a:t>p</a:t>
              </a:r>
              <a:r>
                <a:rPr lang="pl-PL" b="1" kern="0" dirty="0" smtClean="0"/>
                <a:t>odwykonawstwo:</a:t>
              </a:r>
              <a:r>
                <a:rPr lang="pl-PL" kern="0" dirty="0" smtClean="0"/>
                <a:t> 60</a:t>
              </a:r>
              <a:r>
                <a:rPr lang="pl-PL" kern="0" dirty="0"/>
                <a:t>% </a:t>
              </a:r>
              <a:r>
                <a:rPr lang="pl-PL" kern="0" dirty="0" smtClean="0"/>
                <a:t>- 70% ponoszonych kosztów</a:t>
              </a:r>
              <a:endParaRPr lang="pl-PL" i="1" kern="0" dirty="0"/>
            </a:p>
          </p:txBody>
        </p:sp>
        <p:sp>
          <p:nvSpPr>
            <p:cNvPr id="44" name="pole tekstowe 43"/>
            <p:cNvSpPr txBox="1"/>
            <p:nvPr/>
          </p:nvSpPr>
          <p:spPr>
            <a:xfrm>
              <a:off x="1293084" y="3873423"/>
              <a:ext cx="56197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kern="0" dirty="0" smtClean="0"/>
                <a:t>pozostałe</a:t>
              </a:r>
              <a:r>
                <a:rPr lang="pl-PL" kern="0" dirty="0" smtClean="0"/>
                <a:t>: amortyzacja aparatury, materiały i sprzęt laboratoryjny, </a:t>
              </a:r>
              <a:r>
                <a:rPr lang="pl-PL" kern="0" dirty="0"/>
                <a:t>promocja </a:t>
              </a:r>
              <a:r>
                <a:rPr lang="pl-PL" kern="0" dirty="0" smtClean="0"/>
                <a:t>projektu</a:t>
              </a:r>
              <a:endParaRPr lang="pl-PL" kern="0" dirty="0"/>
            </a:p>
          </p:txBody>
        </p:sp>
        <p:sp>
          <p:nvSpPr>
            <p:cNvPr id="45" name="pole tekstowe 44"/>
            <p:cNvSpPr txBox="1"/>
            <p:nvPr/>
          </p:nvSpPr>
          <p:spPr>
            <a:xfrm>
              <a:off x="1352472" y="5761930"/>
              <a:ext cx="5500974" cy="412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274320">
                <a:lnSpc>
                  <a:spcPct val="80000"/>
                </a:lnSpc>
                <a:defRPr/>
              </a:pPr>
              <a:r>
                <a:rPr lang="pl-PL" b="1" kern="0" dirty="0"/>
                <a:t>koszty </a:t>
              </a:r>
              <a:r>
                <a:rPr lang="pl-PL" b="1" kern="0" dirty="0" smtClean="0"/>
                <a:t>ogólne:  </a:t>
              </a:r>
              <a:endParaRPr lang="pl-PL" kern="0" dirty="0"/>
            </a:p>
          </p:txBody>
        </p:sp>
      </p:grpSp>
      <p:sp>
        <p:nvSpPr>
          <p:cNvPr id="47" name="Prostokąt 46"/>
          <p:cNvSpPr/>
          <p:nvPr/>
        </p:nvSpPr>
        <p:spPr>
          <a:xfrm>
            <a:off x="2919046" y="4881897"/>
            <a:ext cx="3666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wynajem, koszty administracyjne, delegacje</a:t>
            </a:r>
          </a:p>
        </p:txBody>
      </p:sp>
    </p:spTree>
    <p:extLst>
      <p:ext uri="{BB962C8B-B14F-4D97-AF65-F5344CB8AC3E}">
        <p14:creationId xmlns:p14="http://schemas.microsoft.com/office/powerpoint/2010/main" val="15163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128982" y="3485465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98599" y="2887282"/>
            <a:ext cx="1490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wskaźniki</a:t>
            </a: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64202" y="3719538"/>
            <a:ext cx="18927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r</a:t>
            </a: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ealne wartości</a:t>
            </a:r>
            <a:endParaRPr lang="pl-PL" dirty="0">
              <a:solidFill>
                <a:prstClr val="black"/>
              </a:solidFill>
              <a:latin typeface="Calibri Light"/>
              <a:cs typeface="Calibri Light"/>
            </a:endParaRP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w</a:t>
            </a: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skaźniki związane w celem projektu</a:t>
            </a:r>
            <a:endParaRPr lang="en-US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742930" y="3512169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21022" y="2733394"/>
            <a:ext cx="157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prstClr val="black"/>
                </a:solidFill>
                <a:cs typeface="Calibri"/>
              </a:rPr>
              <a:t>k</a:t>
            </a:r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adra i zasoby</a:t>
            </a:r>
            <a:endParaRPr lang="en-US" sz="20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60133" y="3690704"/>
            <a:ext cx="18927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d</a:t>
            </a: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oświadczony zespół</a:t>
            </a: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o</a:t>
            </a: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dpowiednie zasoby techniczne</a:t>
            </a:r>
            <a:endParaRPr lang="en-US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83009" y="3510491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09067" y="2763745"/>
            <a:ext cx="1800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prstClr val="black"/>
                </a:solidFill>
                <a:cs typeface="Calibri"/>
              </a:rPr>
              <a:t>w</a:t>
            </a:r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łasność intelektualna</a:t>
            </a:r>
            <a:endParaRPr lang="en-US" sz="20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62901" y="3648277"/>
            <a:ext cx="189273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uregulowane prawa własności do wyników projektu</a:t>
            </a: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e</a:t>
            </a: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fektywny sposób ochrony wyników</a:t>
            </a:r>
          </a:p>
        </p:txBody>
      </p:sp>
      <p:pic>
        <p:nvPicPr>
          <p:cNvPr id="14" name="Picture 13" descr="flaga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1" t="36458" r="39274" b="35346"/>
          <a:stretch/>
        </p:blipFill>
        <p:spPr>
          <a:xfrm>
            <a:off x="6340297" y="1460187"/>
            <a:ext cx="1294498" cy="130325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glowa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2" t="35602" r="39722" b="35602"/>
          <a:stretch/>
        </p:blipFill>
        <p:spPr>
          <a:xfrm>
            <a:off x="1414268" y="1402380"/>
            <a:ext cx="1266818" cy="1331014"/>
          </a:xfrm>
          <a:prstGeom prst="rect">
            <a:avLst/>
          </a:prstGeom>
        </p:spPr>
      </p:pic>
      <p:pic>
        <p:nvPicPr>
          <p:cNvPr id="16" name="Picture 15" descr="rec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2" t="35602" r="39722" b="35602"/>
          <a:stretch/>
        </p:blipFill>
        <p:spPr>
          <a:xfrm>
            <a:off x="3937960" y="1402380"/>
            <a:ext cx="1266818" cy="133101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85062" y="481885"/>
            <a:ext cx="6471920" cy="803322"/>
            <a:chOff x="274320" y="213360"/>
            <a:chExt cx="6471920" cy="803322"/>
          </a:xfrm>
        </p:grpSpPr>
        <p:sp>
          <p:nvSpPr>
            <p:cNvPr id="18" name="Rectangle 17"/>
            <p:cNvSpPr/>
            <p:nvPr/>
          </p:nvSpPr>
          <p:spPr>
            <a:xfrm>
              <a:off x="356076" y="213360"/>
              <a:ext cx="4297156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 smtClean="0">
                  <a:solidFill>
                    <a:prstClr val="black"/>
                  </a:solidFill>
                  <a:latin typeface="Impact"/>
                  <a:cs typeface="Impact"/>
                </a:rPr>
                <a:t>Szybka Ścieżka</a:t>
              </a:r>
              <a:endParaRPr lang="en-US" sz="2400" dirty="0">
                <a:solidFill>
                  <a:prstClr val="black"/>
                </a:solidFill>
                <a:latin typeface="Impact"/>
                <a:cs typeface="Impac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prstClr val="black"/>
                  </a:solidFill>
                </a:rPr>
                <a:t>c</a:t>
              </a:r>
              <a:r>
                <a:rPr lang="pl-PL" dirty="0" smtClean="0">
                  <a:solidFill>
                    <a:prstClr val="black"/>
                  </a:solidFill>
                </a:rPr>
                <a:t>zynniki sukcesu projektu</a:t>
              </a:r>
              <a:endParaRPr lang="en-US" dirty="0">
                <a:solidFill>
                  <a:prstClr val="black"/>
                </a:solidFill>
                <a:latin typeface="Gotham Book"/>
                <a:cs typeface="Gotham Boo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207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082571" y="3527614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89637" y="2819728"/>
            <a:ext cx="1490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prstClr val="black"/>
                </a:solidFill>
                <a:cs typeface="Calibri"/>
              </a:rPr>
              <a:t>o</a:t>
            </a:r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płacalność wdrożenia</a:t>
            </a: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1488" y="3677140"/>
            <a:ext cx="20470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zapotrzebowanie rynkowe </a:t>
            </a: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wielkość rynku oraz konkurencja</a:t>
            </a: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forma wdrożenia</a:t>
            </a:r>
          </a:p>
          <a:p>
            <a:pPr algn="ctr">
              <a:spcAft>
                <a:spcPts val="1200"/>
              </a:spcAft>
            </a:pP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korzyści </a:t>
            </a: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z wdrożenia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1861" y="3508668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88742" y="2818851"/>
            <a:ext cx="157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prstClr val="black"/>
                </a:solidFill>
                <a:cs typeface="Calibri"/>
              </a:rPr>
              <a:t>n</a:t>
            </a:r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owość rezultatów</a:t>
            </a:r>
            <a:endParaRPr lang="en-US" sz="20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82571" y="3644290"/>
            <a:ext cx="18927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innowacja produktowa lub procesowa</a:t>
            </a:r>
          </a:p>
          <a:p>
            <a:pPr algn="ctr">
              <a:spcAft>
                <a:spcPts val="1200"/>
              </a:spcAft>
            </a:pP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nowość </a:t>
            </a: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w skali kraju lub świata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83009" y="3493292"/>
            <a:ext cx="1656000" cy="36000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1219" y="2800782"/>
            <a:ext cx="2159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solidFill>
                  <a:prstClr val="black"/>
                </a:solidFill>
                <a:cs typeface="Calibri"/>
              </a:rPr>
              <a:t>realizacja założonych działań</a:t>
            </a:r>
            <a:endParaRPr lang="en-US" sz="20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47774" y="3644290"/>
            <a:ext cx="20890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zaplanowanie prac B+R </a:t>
            </a:r>
          </a:p>
          <a:p>
            <a:pPr algn="ctr">
              <a:spcAft>
                <a:spcPts val="1200"/>
              </a:spcAft>
            </a:pP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zdefiniowanie ryzyka</a:t>
            </a:r>
          </a:p>
          <a:p>
            <a:pPr algn="ctr">
              <a:spcAft>
                <a:spcPts val="1200"/>
              </a:spcAft>
            </a:pPr>
            <a:r>
              <a:rPr lang="pl-PL" dirty="0" smtClean="0">
                <a:solidFill>
                  <a:prstClr val="black"/>
                </a:solidFill>
                <a:latin typeface="Calibri Light"/>
                <a:cs typeface="Calibri Light"/>
              </a:rPr>
              <a:t>zdefiniowane </a:t>
            </a:r>
            <a:r>
              <a:rPr lang="pl-PL" dirty="0">
                <a:solidFill>
                  <a:prstClr val="black"/>
                </a:solidFill>
                <a:latin typeface="Calibri Light"/>
                <a:cs typeface="Calibri Light"/>
              </a:rPr>
              <a:t>mierzalnych kamieni milowych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85062" y="481885"/>
            <a:ext cx="6471920" cy="803322"/>
            <a:chOff x="274320" y="213360"/>
            <a:chExt cx="6471920" cy="803322"/>
          </a:xfrm>
        </p:grpSpPr>
        <p:sp>
          <p:nvSpPr>
            <p:cNvPr id="18" name="Rectangle 17"/>
            <p:cNvSpPr/>
            <p:nvPr/>
          </p:nvSpPr>
          <p:spPr>
            <a:xfrm>
              <a:off x="356076" y="213360"/>
              <a:ext cx="4297156" cy="60939"/>
            </a:xfrm>
            <a:prstGeom prst="rect">
              <a:avLst/>
            </a:prstGeom>
            <a:solidFill>
              <a:srgbClr val="4DA1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4320" y="274299"/>
              <a:ext cx="4507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 smtClean="0">
                  <a:solidFill>
                    <a:prstClr val="black"/>
                  </a:solidFill>
                  <a:latin typeface="Impact"/>
                  <a:cs typeface="Impact"/>
                </a:rPr>
                <a:t>Szybka Ścieżka</a:t>
              </a:r>
              <a:endParaRPr lang="en-US" sz="2400" dirty="0">
                <a:solidFill>
                  <a:prstClr val="black"/>
                </a:solidFill>
                <a:latin typeface="Impact"/>
                <a:cs typeface="Impac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20" y="647350"/>
              <a:ext cx="6471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prstClr val="black"/>
                  </a:solidFill>
                </a:rPr>
                <a:t>c</a:t>
              </a:r>
              <a:r>
                <a:rPr lang="pl-PL" dirty="0" smtClean="0">
                  <a:solidFill>
                    <a:prstClr val="black"/>
                  </a:solidFill>
                </a:rPr>
                <a:t>zynniki sukcesu projektu</a:t>
              </a:r>
              <a:endParaRPr lang="en-US" dirty="0">
                <a:solidFill>
                  <a:prstClr val="black"/>
                </a:solidFill>
                <a:latin typeface="Gotham Book"/>
                <a:cs typeface="Gotham Book"/>
              </a:endParaRPr>
            </a:p>
          </p:txBody>
        </p:sp>
      </p:grpSp>
      <p:grpSp>
        <p:nvGrpSpPr>
          <p:cNvPr id="21" name="Group 30"/>
          <p:cNvGrpSpPr/>
          <p:nvPr/>
        </p:nvGrpSpPr>
        <p:grpSpPr>
          <a:xfrm>
            <a:off x="1320996" y="1462144"/>
            <a:ext cx="1279659" cy="1265153"/>
            <a:chOff x="6102015" y="1931046"/>
            <a:chExt cx="1279659" cy="1265153"/>
          </a:xfrm>
        </p:grpSpPr>
        <p:pic>
          <p:nvPicPr>
            <p:cNvPr id="22" name="Picture 18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6102015" y="1931046"/>
              <a:ext cx="1279659" cy="1265153"/>
            </a:xfrm>
            <a:prstGeom prst="rect">
              <a:avLst/>
            </a:prstGeom>
          </p:spPr>
        </p:pic>
        <p:pic>
          <p:nvPicPr>
            <p:cNvPr id="23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9333" y="2256367"/>
              <a:ext cx="508000" cy="584200"/>
            </a:xfrm>
            <a:prstGeom prst="rect">
              <a:avLst/>
            </a:prstGeom>
          </p:spPr>
        </p:pic>
      </p:grpSp>
      <p:grpSp>
        <p:nvGrpSpPr>
          <p:cNvPr id="24" name="Group 29"/>
          <p:cNvGrpSpPr/>
          <p:nvPr/>
        </p:nvGrpSpPr>
        <p:grpSpPr>
          <a:xfrm>
            <a:off x="6389110" y="1494921"/>
            <a:ext cx="1279659" cy="1265153"/>
            <a:chOff x="4684555" y="1931046"/>
            <a:chExt cx="1279659" cy="1265153"/>
          </a:xfrm>
        </p:grpSpPr>
        <p:pic>
          <p:nvPicPr>
            <p:cNvPr id="25" name="Picture 16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4684555" y="1931046"/>
              <a:ext cx="1279659" cy="1265153"/>
            </a:xfrm>
            <a:prstGeom prst="rect">
              <a:avLst/>
            </a:prstGeom>
          </p:spPr>
        </p:pic>
        <p:pic>
          <p:nvPicPr>
            <p:cNvPr id="26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0734" y="2256368"/>
              <a:ext cx="609600" cy="609600"/>
            </a:xfrm>
            <a:prstGeom prst="rect">
              <a:avLst/>
            </a:prstGeom>
          </p:spPr>
        </p:pic>
      </p:grpSp>
      <p:grpSp>
        <p:nvGrpSpPr>
          <p:cNvPr id="27" name="Group 32"/>
          <p:cNvGrpSpPr/>
          <p:nvPr/>
        </p:nvGrpSpPr>
        <p:grpSpPr>
          <a:xfrm>
            <a:off x="3855053" y="1494920"/>
            <a:ext cx="1279659" cy="1265153"/>
            <a:chOff x="3185956" y="3348599"/>
            <a:chExt cx="1279659" cy="1265153"/>
          </a:xfrm>
        </p:grpSpPr>
        <p:pic>
          <p:nvPicPr>
            <p:cNvPr id="28" name="Picture 22" descr="bullet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1" t="46437" r="52801" b="29837"/>
            <a:stretch/>
          </p:blipFill>
          <p:spPr>
            <a:xfrm>
              <a:off x="3185956" y="3348599"/>
              <a:ext cx="1279659" cy="1265153"/>
            </a:xfrm>
            <a:prstGeom prst="rect">
              <a:avLst/>
            </a:prstGeom>
          </p:spPr>
        </p:pic>
        <p:pic>
          <p:nvPicPr>
            <p:cNvPr id="29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30600" y="3704168"/>
              <a:ext cx="609600" cy="58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89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5062" y="542824"/>
            <a:ext cx="770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Impact"/>
                <a:ea typeface="Tahoma" panose="020B0604030504040204" pitchFamily="34" charset="0"/>
                <a:cs typeface="Impact"/>
              </a:rPr>
              <a:t>Przyszłość dzieje się teraz </a:t>
            </a:r>
            <a:endParaRPr lang="pl-PL" sz="2400" b="1" dirty="0">
              <a:latin typeface="Impact"/>
              <a:ea typeface="Tahoma" panose="020B0604030504040204" pitchFamily="34" charset="0"/>
              <a:cs typeface="Impact"/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566818" y="542824"/>
            <a:ext cx="3257836" cy="45719"/>
          </a:xfrm>
          <a:prstGeom prst="rect">
            <a:avLst/>
          </a:prstGeom>
          <a:solidFill>
            <a:srgbClr val="4DA1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36" y="1724299"/>
            <a:ext cx="8867553" cy="470262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7663543" y="6498980"/>
            <a:ext cx="1332446" cy="2462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00" dirty="0" smtClean="0"/>
              <a:t>Źródło: microsoft.com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402363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72735" y="1629325"/>
            <a:ext cx="2896936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4800" dirty="0" smtClean="0">
                <a:solidFill>
                  <a:schemeClr val="bg1"/>
                </a:solidFill>
                <a:latin typeface="Impact"/>
                <a:cs typeface="Impact"/>
              </a:rPr>
              <a:t>DZIĘKUJĘ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Impact"/>
                <a:cs typeface="Impact"/>
              </a:rPr>
              <a:t>ZA UWAGĘ</a:t>
            </a:r>
            <a:endParaRPr lang="en-US" sz="3200" dirty="0">
              <a:solidFill>
                <a:schemeClr val="bg1"/>
              </a:solidFill>
              <a:latin typeface="Impact"/>
              <a:cs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2875" y="4158876"/>
            <a:ext cx="35916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404040"/>
                </a:solidFill>
              </a:rPr>
              <a:t>Narodowe</a:t>
            </a:r>
            <a:r>
              <a:rPr lang="en-US" sz="1400" b="1" dirty="0" smtClean="0">
                <a:solidFill>
                  <a:srgbClr val="404040"/>
                </a:solidFill>
              </a:rPr>
              <a:t> Centrum</a:t>
            </a:r>
            <a:r>
              <a:rPr lang="en-US" sz="1400" dirty="0">
                <a:solidFill>
                  <a:srgbClr val="404040"/>
                </a:solidFill>
              </a:rPr>
              <a:t> </a:t>
            </a:r>
            <a:r>
              <a:rPr lang="en-US" sz="1400" b="1" dirty="0" smtClean="0">
                <a:solidFill>
                  <a:srgbClr val="404040"/>
                </a:solidFill>
              </a:rPr>
              <a:t>Badań </a:t>
            </a:r>
            <a:r>
              <a:rPr lang="en-US" sz="1400" b="1" dirty="0">
                <a:solidFill>
                  <a:srgbClr val="404040"/>
                </a:solidFill>
              </a:rPr>
              <a:t>i Rozwoju</a:t>
            </a:r>
            <a:r>
              <a:rPr lang="en-US" sz="1400" dirty="0">
                <a:solidFill>
                  <a:srgbClr val="404040"/>
                </a:solidFill>
              </a:rPr>
              <a:t>  </a:t>
            </a:r>
          </a:p>
          <a:p>
            <a:pPr algn="ctr"/>
            <a:r>
              <a:rPr lang="en-US" sz="1400" dirty="0" smtClean="0">
                <a:solidFill>
                  <a:srgbClr val="404040"/>
                </a:solidFill>
              </a:rPr>
              <a:t>ul</a:t>
            </a:r>
            <a:r>
              <a:rPr lang="en-US" sz="1400" dirty="0">
                <a:solidFill>
                  <a:srgbClr val="404040"/>
                </a:solidFill>
              </a:rPr>
              <a:t>. Nowogrodzka </a:t>
            </a:r>
            <a:r>
              <a:rPr lang="en-US" sz="1400" dirty="0" smtClean="0">
                <a:solidFill>
                  <a:srgbClr val="404040"/>
                </a:solidFill>
              </a:rPr>
              <a:t>47a</a:t>
            </a:r>
          </a:p>
          <a:p>
            <a:pPr algn="ctr"/>
            <a:r>
              <a:rPr lang="en-US" sz="1400" dirty="0" smtClean="0">
                <a:solidFill>
                  <a:srgbClr val="404040"/>
                </a:solidFill>
              </a:rPr>
              <a:t> </a:t>
            </a:r>
            <a:r>
              <a:rPr lang="pl-PL" sz="1400" dirty="0" smtClean="0">
                <a:solidFill>
                  <a:srgbClr val="404040"/>
                </a:solidFill>
              </a:rPr>
              <a:t>00</a:t>
            </a:r>
            <a:r>
              <a:rPr lang="pl-PL" sz="1400" dirty="0">
                <a:solidFill>
                  <a:srgbClr val="404040"/>
                </a:solidFill>
              </a:rPr>
              <a:t>-695, Warszawa</a:t>
            </a:r>
          </a:p>
          <a:p>
            <a:pPr algn="ctr"/>
            <a:endParaRPr lang="pl-PL" sz="1400" dirty="0" smtClean="0">
              <a:solidFill>
                <a:srgbClr val="404040"/>
              </a:solidFill>
            </a:endParaRPr>
          </a:p>
          <a:p>
            <a:pPr algn="ctr"/>
            <a:r>
              <a:rPr lang="pl-PL" sz="1400" dirty="0" smtClean="0">
                <a:solidFill>
                  <a:srgbClr val="404040"/>
                </a:solidFill>
              </a:rPr>
              <a:t>ncbr.gov.pl</a:t>
            </a:r>
          </a:p>
          <a:p>
            <a:pPr algn="ctr"/>
            <a:endParaRPr lang="pl-PL" sz="1400" dirty="0">
              <a:solidFill>
                <a:srgbClr val="404040"/>
              </a:solidFill>
            </a:endParaRPr>
          </a:p>
          <a:p>
            <a:pPr algn="ctr"/>
            <a:r>
              <a:rPr lang="pl-PL" sz="1400" dirty="0" smtClean="0">
                <a:solidFill>
                  <a:srgbClr val="404040"/>
                </a:solidFill>
              </a:rPr>
              <a:t>Obserwuj nas:</a:t>
            </a:r>
            <a:endParaRPr lang="pl-PL" sz="1400" dirty="0">
              <a:solidFill>
                <a:srgbClr val="4040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28" y="6223507"/>
            <a:ext cx="1285240" cy="6007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495" y="6262623"/>
            <a:ext cx="2197481" cy="522478"/>
          </a:xfrm>
          <a:prstGeom prst="rect">
            <a:avLst/>
          </a:prstGeom>
        </p:spPr>
      </p:pic>
      <p:pic>
        <p:nvPicPr>
          <p:cNvPr id="5" name="Picture 4" descr="znak_barw_rp_poziom_szara_ramka_rg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81" y="6258284"/>
            <a:ext cx="1592700" cy="5311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611" y="5748526"/>
            <a:ext cx="340824" cy="3408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9385" y="5748526"/>
            <a:ext cx="340824" cy="3408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2729" y="5748526"/>
            <a:ext cx="340824" cy="34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6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AJD POCZĄTK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LAJD Z ZAWARTOŚCIĄ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LAJD KONC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SLAJD Z ZAWARTOŚCIĄ">
  <a:themeElements>
    <a:clrScheme name="NCBR-prezentacja">
      <a:dk1>
        <a:sysClr val="windowText" lastClr="000000"/>
      </a:dk1>
      <a:lt1>
        <a:sysClr val="window" lastClr="FFFFFF"/>
      </a:lt1>
      <a:dk2>
        <a:srgbClr val="4DA1CD"/>
      </a:dk2>
      <a:lt2>
        <a:srgbClr val="5E9CC2"/>
      </a:lt2>
      <a:accent1>
        <a:srgbClr val="84B9D3"/>
      </a:accent1>
      <a:accent2>
        <a:srgbClr val="A5CCDE"/>
      </a:accent2>
      <a:accent3>
        <a:srgbClr val="CAE0ED"/>
      </a:accent3>
      <a:accent4>
        <a:srgbClr val="DDEBF3"/>
      </a:accent4>
      <a:accent5>
        <a:srgbClr val="7A7A7C"/>
      </a:accent5>
      <a:accent6>
        <a:srgbClr val="A5A5A6"/>
      </a:accent6>
      <a:hlink>
        <a:srgbClr val="BBBBBC"/>
      </a:hlink>
      <a:folHlink>
        <a:srgbClr val="D5D5D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</TotalTime>
  <Words>730</Words>
  <Application>Microsoft Office PowerPoint</Application>
  <PresentationFormat>Pokaz na ekranie (4:3)</PresentationFormat>
  <Paragraphs>163</Paragraphs>
  <Slides>24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24</vt:i4>
      </vt:variant>
    </vt:vector>
  </HeadingPairs>
  <TitlesOfParts>
    <vt:vector size="38" baseType="lpstr">
      <vt:lpstr>Arial</vt:lpstr>
      <vt:lpstr>Calibri</vt:lpstr>
      <vt:lpstr>Calibri Light</vt:lpstr>
      <vt:lpstr>Georgia</vt:lpstr>
      <vt:lpstr>Gotham Book</vt:lpstr>
      <vt:lpstr>Impact</vt:lpstr>
      <vt:lpstr>Palatino</vt:lpstr>
      <vt:lpstr>Tahoma</vt:lpstr>
      <vt:lpstr>Wingdings</vt:lpstr>
      <vt:lpstr>Wingdings 2</vt:lpstr>
      <vt:lpstr>SLAJD POCZĄTKOWY</vt:lpstr>
      <vt:lpstr>SLAJD Z ZAWARTOŚCIĄ</vt:lpstr>
      <vt:lpstr>SLAJD KONCOWY</vt:lpstr>
      <vt:lpstr>1_SLAJD Z ZAWARTOŚCIĄ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CobaltBlue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</dc:creator>
  <cp:lastModifiedBy>AgnieszkaSzmit</cp:lastModifiedBy>
  <cp:revision>138</cp:revision>
  <dcterms:created xsi:type="dcterms:W3CDTF">2018-03-02T16:27:01Z</dcterms:created>
  <dcterms:modified xsi:type="dcterms:W3CDTF">2018-04-20T11:36:28Z</dcterms:modified>
</cp:coreProperties>
</file>