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8"/>
  </p:notesMasterIdLst>
  <p:sldIdLst>
    <p:sldId id="2677" r:id="rId2"/>
    <p:sldId id="2639" r:id="rId3"/>
    <p:sldId id="2604" r:id="rId4"/>
    <p:sldId id="2681" r:id="rId5"/>
    <p:sldId id="2609" r:id="rId6"/>
    <p:sldId id="2653" r:id="rId7"/>
    <p:sldId id="2542" r:id="rId8"/>
    <p:sldId id="2637" r:id="rId9"/>
    <p:sldId id="2788" r:id="rId10"/>
    <p:sldId id="2795" r:id="rId11"/>
    <p:sldId id="2519" r:id="rId12"/>
    <p:sldId id="2792" r:id="rId13"/>
    <p:sldId id="2527" r:id="rId14"/>
    <p:sldId id="2798" r:id="rId15"/>
    <p:sldId id="2774" r:id="rId16"/>
    <p:sldId id="2799" r:id="rId17"/>
    <p:sldId id="2645" r:id="rId18"/>
    <p:sldId id="2801" r:id="rId19"/>
    <p:sldId id="2811" r:id="rId20"/>
    <p:sldId id="2796" r:id="rId21"/>
    <p:sldId id="2804" r:id="rId22"/>
    <p:sldId id="2810" r:id="rId23"/>
    <p:sldId id="2806" r:id="rId24"/>
    <p:sldId id="2891" r:id="rId25"/>
    <p:sldId id="2862" r:id="rId26"/>
    <p:sldId id="2863" r:id="rId27"/>
    <p:sldId id="2886" r:id="rId28"/>
    <p:sldId id="2887" r:id="rId29"/>
    <p:sldId id="2827" r:id="rId30"/>
    <p:sldId id="2747" r:id="rId31"/>
    <p:sldId id="2851" r:id="rId32"/>
    <p:sldId id="2845" r:id="rId33"/>
    <p:sldId id="2846" r:id="rId34"/>
    <p:sldId id="2848" r:id="rId35"/>
    <p:sldId id="2854" r:id="rId36"/>
    <p:sldId id="2856" r:id="rId37"/>
    <p:sldId id="2858" r:id="rId38"/>
    <p:sldId id="2860" r:id="rId39"/>
    <p:sldId id="2753" r:id="rId40"/>
    <p:sldId id="2890" r:id="rId41"/>
    <p:sldId id="2778" r:id="rId42"/>
    <p:sldId id="2780" r:id="rId43"/>
    <p:sldId id="2674" r:id="rId44"/>
    <p:sldId id="2750" r:id="rId45"/>
    <p:sldId id="2790" r:id="rId46"/>
    <p:sldId id="2812" r:id="rId47"/>
    <p:sldId id="2794" r:id="rId48"/>
    <p:sldId id="2721" r:id="rId49"/>
    <p:sldId id="2661" r:id="rId50"/>
    <p:sldId id="2666" r:id="rId51"/>
    <p:sldId id="2762" r:id="rId52"/>
    <p:sldId id="2760" r:id="rId53"/>
    <p:sldId id="2763" r:id="rId54"/>
    <p:sldId id="2767" r:id="rId55"/>
    <p:sldId id="2759" r:id="rId56"/>
    <p:sldId id="2889" r:id="rId5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4D4D"/>
    <a:srgbClr val="0000FF"/>
    <a:srgbClr val="66FF33"/>
    <a:srgbClr val="FF33CC"/>
    <a:srgbClr val="0033CC"/>
    <a:srgbClr val="808000"/>
    <a:srgbClr val="CCCC00"/>
    <a:srgbClr val="00FF00"/>
    <a:srgbClr val="666633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0000" autoAdjust="0"/>
    <p:restoredTop sz="94660"/>
  </p:normalViewPr>
  <p:slideViewPr>
    <p:cSldViewPr snapToGrid="0">
      <p:cViewPr varScale="1">
        <p:scale>
          <a:sx n="175" d="100"/>
          <a:sy n="175" d="100"/>
        </p:scale>
        <p:origin x="1872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4" d="100"/>
        <a:sy n="154" d="100"/>
      </p:scale>
      <p:origin x="0" y="-120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1943A8-AC0D-460F-81F4-369370563EB1}" type="datetimeFigureOut">
              <a:rPr lang="pl-PL" smtClean="0"/>
              <a:t>26.05.2022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C79636-4E4D-40CA-A017-8FEB9E6F20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26492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FEB59-65B7-48C2-9C96-6A910408DAB9}" type="datetimeFigureOut">
              <a:rPr lang="af-ZA" smtClean="0"/>
              <a:t>2022-05-26</a:t>
            </a:fld>
            <a:endParaRPr lang="af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f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30E08-3F78-4955-91B4-C6D7DB0AE7A9}" type="slidenum">
              <a:rPr lang="af-ZA" smtClean="0"/>
              <a:t>‹#›</a:t>
            </a:fld>
            <a:endParaRPr lang="af-ZA"/>
          </a:p>
        </p:txBody>
      </p:sp>
    </p:spTree>
    <p:extLst>
      <p:ext uri="{BB962C8B-B14F-4D97-AF65-F5344CB8AC3E}">
        <p14:creationId xmlns:p14="http://schemas.microsoft.com/office/powerpoint/2010/main" val="710748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FEB59-65B7-48C2-9C96-6A910408DAB9}" type="datetimeFigureOut">
              <a:rPr lang="af-ZA" smtClean="0"/>
              <a:t>2022-05-26</a:t>
            </a:fld>
            <a:endParaRPr lang="af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f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30E08-3F78-4955-91B4-C6D7DB0AE7A9}" type="slidenum">
              <a:rPr lang="af-ZA" smtClean="0"/>
              <a:t>‹#›</a:t>
            </a:fld>
            <a:endParaRPr lang="af-ZA"/>
          </a:p>
        </p:txBody>
      </p:sp>
    </p:spTree>
    <p:extLst>
      <p:ext uri="{BB962C8B-B14F-4D97-AF65-F5344CB8AC3E}">
        <p14:creationId xmlns:p14="http://schemas.microsoft.com/office/powerpoint/2010/main" val="3186209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FEB59-65B7-48C2-9C96-6A910408DAB9}" type="datetimeFigureOut">
              <a:rPr lang="af-ZA" smtClean="0"/>
              <a:t>2022-05-26</a:t>
            </a:fld>
            <a:endParaRPr lang="af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f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30E08-3F78-4955-91B4-C6D7DB0AE7A9}" type="slidenum">
              <a:rPr lang="af-ZA" smtClean="0"/>
              <a:t>‹#›</a:t>
            </a:fld>
            <a:endParaRPr lang="af-ZA"/>
          </a:p>
        </p:txBody>
      </p:sp>
    </p:spTree>
    <p:extLst>
      <p:ext uri="{BB962C8B-B14F-4D97-AF65-F5344CB8AC3E}">
        <p14:creationId xmlns:p14="http://schemas.microsoft.com/office/powerpoint/2010/main" val="3161878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FEB59-65B7-48C2-9C96-6A910408DAB9}" type="datetimeFigureOut">
              <a:rPr lang="af-ZA" smtClean="0"/>
              <a:t>2022-05-26</a:t>
            </a:fld>
            <a:endParaRPr lang="af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f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30E08-3F78-4955-91B4-C6D7DB0AE7A9}" type="slidenum">
              <a:rPr lang="af-ZA" smtClean="0"/>
              <a:t>‹#›</a:t>
            </a:fld>
            <a:endParaRPr lang="af-ZA"/>
          </a:p>
        </p:txBody>
      </p:sp>
    </p:spTree>
    <p:extLst>
      <p:ext uri="{BB962C8B-B14F-4D97-AF65-F5344CB8AC3E}">
        <p14:creationId xmlns:p14="http://schemas.microsoft.com/office/powerpoint/2010/main" val="4093186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FEB59-65B7-48C2-9C96-6A910408DAB9}" type="datetimeFigureOut">
              <a:rPr lang="af-ZA" smtClean="0"/>
              <a:t>2022-05-26</a:t>
            </a:fld>
            <a:endParaRPr lang="af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f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30E08-3F78-4955-91B4-C6D7DB0AE7A9}" type="slidenum">
              <a:rPr lang="af-ZA" smtClean="0"/>
              <a:t>‹#›</a:t>
            </a:fld>
            <a:endParaRPr lang="af-ZA"/>
          </a:p>
        </p:txBody>
      </p:sp>
    </p:spTree>
    <p:extLst>
      <p:ext uri="{BB962C8B-B14F-4D97-AF65-F5344CB8AC3E}">
        <p14:creationId xmlns:p14="http://schemas.microsoft.com/office/powerpoint/2010/main" val="490157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FEB59-65B7-48C2-9C96-6A910408DAB9}" type="datetimeFigureOut">
              <a:rPr lang="af-ZA" smtClean="0"/>
              <a:t>2022-05-26</a:t>
            </a:fld>
            <a:endParaRPr lang="af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f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30E08-3F78-4955-91B4-C6D7DB0AE7A9}" type="slidenum">
              <a:rPr lang="af-ZA" smtClean="0"/>
              <a:t>‹#›</a:t>
            </a:fld>
            <a:endParaRPr lang="af-ZA"/>
          </a:p>
        </p:txBody>
      </p:sp>
    </p:spTree>
    <p:extLst>
      <p:ext uri="{BB962C8B-B14F-4D97-AF65-F5344CB8AC3E}">
        <p14:creationId xmlns:p14="http://schemas.microsoft.com/office/powerpoint/2010/main" val="2736502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FEB59-65B7-48C2-9C96-6A910408DAB9}" type="datetimeFigureOut">
              <a:rPr lang="af-ZA" smtClean="0"/>
              <a:t>2022-05-26</a:t>
            </a:fld>
            <a:endParaRPr lang="af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f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30E08-3F78-4955-91B4-C6D7DB0AE7A9}" type="slidenum">
              <a:rPr lang="af-ZA" smtClean="0"/>
              <a:t>‹#›</a:t>
            </a:fld>
            <a:endParaRPr lang="af-ZA"/>
          </a:p>
        </p:txBody>
      </p:sp>
    </p:spTree>
    <p:extLst>
      <p:ext uri="{BB962C8B-B14F-4D97-AF65-F5344CB8AC3E}">
        <p14:creationId xmlns:p14="http://schemas.microsoft.com/office/powerpoint/2010/main" val="501581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FEB59-65B7-48C2-9C96-6A910408DAB9}" type="datetimeFigureOut">
              <a:rPr lang="af-ZA" smtClean="0"/>
              <a:t>2022-05-26</a:t>
            </a:fld>
            <a:endParaRPr lang="af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f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30E08-3F78-4955-91B4-C6D7DB0AE7A9}" type="slidenum">
              <a:rPr lang="af-ZA" smtClean="0"/>
              <a:t>‹#›</a:t>
            </a:fld>
            <a:endParaRPr lang="af-ZA"/>
          </a:p>
        </p:txBody>
      </p:sp>
    </p:spTree>
    <p:extLst>
      <p:ext uri="{BB962C8B-B14F-4D97-AF65-F5344CB8AC3E}">
        <p14:creationId xmlns:p14="http://schemas.microsoft.com/office/powerpoint/2010/main" val="3640296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FEB59-65B7-48C2-9C96-6A910408DAB9}" type="datetimeFigureOut">
              <a:rPr lang="af-ZA" smtClean="0"/>
              <a:t>2022-05-26</a:t>
            </a:fld>
            <a:endParaRPr lang="af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f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30E08-3F78-4955-91B4-C6D7DB0AE7A9}" type="slidenum">
              <a:rPr lang="af-ZA" smtClean="0"/>
              <a:t>‹#›</a:t>
            </a:fld>
            <a:endParaRPr lang="af-ZA"/>
          </a:p>
        </p:txBody>
      </p:sp>
    </p:spTree>
    <p:extLst>
      <p:ext uri="{BB962C8B-B14F-4D97-AF65-F5344CB8AC3E}">
        <p14:creationId xmlns:p14="http://schemas.microsoft.com/office/powerpoint/2010/main" val="3568089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FEB59-65B7-48C2-9C96-6A910408DAB9}" type="datetimeFigureOut">
              <a:rPr lang="af-ZA" smtClean="0"/>
              <a:t>2022-05-26</a:t>
            </a:fld>
            <a:endParaRPr lang="af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f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30E08-3F78-4955-91B4-C6D7DB0AE7A9}" type="slidenum">
              <a:rPr lang="af-ZA" smtClean="0"/>
              <a:t>‹#›</a:t>
            </a:fld>
            <a:endParaRPr lang="af-ZA"/>
          </a:p>
        </p:txBody>
      </p:sp>
    </p:spTree>
    <p:extLst>
      <p:ext uri="{BB962C8B-B14F-4D97-AF65-F5344CB8AC3E}">
        <p14:creationId xmlns:p14="http://schemas.microsoft.com/office/powerpoint/2010/main" val="1430142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FEB59-65B7-48C2-9C96-6A910408DAB9}" type="datetimeFigureOut">
              <a:rPr lang="af-ZA" smtClean="0"/>
              <a:t>2022-05-26</a:t>
            </a:fld>
            <a:endParaRPr lang="af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f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30E08-3F78-4955-91B4-C6D7DB0AE7A9}" type="slidenum">
              <a:rPr lang="af-ZA" smtClean="0"/>
              <a:t>‹#›</a:t>
            </a:fld>
            <a:endParaRPr lang="af-ZA"/>
          </a:p>
        </p:txBody>
      </p:sp>
    </p:spTree>
    <p:extLst>
      <p:ext uri="{BB962C8B-B14F-4D97-AF65-F5344CB8AC3E}">
        <p14:creationId xmlns:p14="http://schemas.microsoft.com/office/powerpoint/2010/main" val="3165686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9FEB59-65B7-48C2-9C96-6A910408DAB9}" type="datetimeFigureOut">
              <a:rPr lang="af-ZA" smtClean="0"/>
              <a:t>2022-05-26</a:t>
            </a:fld>
            <a:endParaRPr lang="af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f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A30E08-3F78-4955-91B4-C6D7DB0AE7A9}" type="slidenum">
              <a:rPr lang="af-ZA" smtClean="0"/>
              <a:t>‹#›</a:t>
            </a:fld>
            <a:endParaRPr lang="af-ZA"/>
          </a:p>
        </p:txBody>
      </p:sp>
    </p:spTree>
    <p:extLst>
      <p:ext uri="{BB962C8B-B14F-4D97-AF65-F5344CB8AC3E}">
        <p14:creationId xmlns:p14="http://schemas.microsoft.com/office/powerpoint/2010/main" val="48161480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ole tekstowe 12">
            <a:extLst>
              <a:ext uri="{FF2B5EF4-FFF2-40B4-BE49-F238E27FC236}">
                <a16:creationId xmlns:a16="http://schemas.microsoft.com/office/drawing/2014/main" id="{6DD3B02C-9690-4EBA-9FC9-B1B9355660F9}"/>
              </a:ext>
            </a:extLst>
          </p:cNvPr>
          <p:cNvSpPr txBox="1"/>
          <p:nvPr/>
        </p:nvSpPr>
        <p:spPr>
          <a:xfrm>
            <a:off x="7294655" y="1839432"/>
            <a:ext cx="30773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6000" dirty="0">
                <a:solidFill>
                  <a:srgbClr val="0000B4"/>
                </a:solidFill>
                <a:latin typeface="Impact" panose="020B0806030902050204" pitchFamily="34" charset="0"/>
              </a:rPr>
              <a:t>COVID 19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7AC22891-CCE0-4872-90AA-8FD2D7489BF6}"/>
              </a:ext>
            </a:extLst>
          </p:cNvPr>
          <p:cNvSpPr txBox="1"/>
          <p:nvPr/>
        </p:nvSpPr>
        <p:spPr>
          <a:xfrm>
            <a:off x="2300157" y="1174486"/>
            <a:ext cx="45854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4800" dirty="0">
                <a:solidFill>
                  <a:srgbClr val="0000B4"/>
                </a:solidFill>
                <a:latin typeface="Impact" panose="020B0806030902050204" pitchFamily="34" charset="0"/>
              </a:rPr>
              <a:t>… rynki paliw                          i energii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9EE37018-D1C6-48AC-938C-DE23E1485518}"/>
              </a:ext>
            </a:extLst>
          </p:cNvPr>
          <p:cNvSpPr txBox="1"/>
          <p:nvPr/>
        </p:nvSpPr>
        <p:spPr>
          <a:xfrm>
            <a:off x="1487169" y="2282092"/>
            <a:ext cx="29220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4800" dirty="0">
                <a:solidFill>
                  <a:srgbClr val="0000B4"/>
                </a:solidFill>
                <a:latin typeface="Impact" panose="020B0806030902050204" pitchFamily="34" charset="0"/>
              </a:rPr>
              <a:t>… ochrona klimatu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BD9B4A6D-AEA5-4277-AECA-58EAB4175444}"/>
              </a:ext>
            </a:extLst>
          </p:cNvPr>
          <p:cNvSpPr txBox="1"/>
          <p:nvPr/>
        </p:nvSpPr>
        <p:spPr>
          <a:xfrm>
            <a:off x="1134256" y="4014286"/>
            <a:ext cx="41497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4800" dirty="0">
                <a:solidFill>
                  <a:srgbClr val="0000B4"/>
                </a:solidFill>
                <a:latin typeface="Impact" panose="020B0806030902050204" pitchFamily="34" charset="0"/>
              </a:rPr>
              <a:t>… CO</a:t>
            </a:r>
            <a:r>
              <a:rPr lang="pl-PL" sz="4800" baseline="-25000" dirty="0">
                <a:solidFill>
                  <a:srgbClr val="0000B4"/>
                </a:solidFill>
                <a:latin typeface="Impact" panose="020B0806030902050204" pitchFamily="34" charset="0"/>
              </a:rPr>
              <a:t>2 </a:t>
            </a:r>
            <a:r>
              <a:rPr lang="pl-PL" sz="4800" dirty="0">
                <a:solidFill>
                  <a:srgbClr val="0000B4"/>
                </a:solidFill>
                <a:latin typeface="Impact" panose="020B0806030902050204" pitchFamily="34" charset="0"/>
              </a:rPr>
              <a:t>emisje                    i ceny</a:t>
            </a:r>
          </a:p>
        </p:txBody>
      </p:sp>
      <p:sp>
        <p:nvSpPr>
          <p:cNvPr id="26" name="Prostokąt 25">
            <a:extLst>
              <a:ext uri="{FF2B5EF4-FFF2-40B4-BE49-F238E27FC236}">
                <a16:creationId xmlns:a16="http://schemas.microsoft.com/office/drawing/2014/main" id="{91DCEBCD-02F6-45D5-AAF3-F3D4DC191F6A}"/>
              </a:ext>
            </a:extLst>
          </p:cNvPr>
          <p:cNvSpPr/>
          <p:nvPr/>
        </p:nvSpPr>
        <p:spPr>
          <a:xfrm>
            <a:off x="4228739" y="3068151"/>
            <a:ext cx="6353909" cy="1057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pl-PL" sz="1600" kern="12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ELEKTROENERGETYKA W POLSCE 2022</a:t>
            </a:r>
            <a:endParaRPr lang="af-ZA" sz="16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pl-PL" sz="40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z wyników i wyzwań </a:t>
            </a:r>
            <a:endParaRPr lang="af-ZA" sz="4000" b="1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2114F18D-00E2-5D20-6A38-48B33642A3E7}"/>
              </a:ext>
            </a:extLst>
          </p:cNvPr>
          <p:cNvSpPr txBox="1"/>
          <p:nvPr/>
        </p:nvSpPr>
        <p:spPr>
          <a:xfrm>
            <a:off x="7636764" y="4199138"/>
            <a:ext cx="167071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800" kern="120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HERBERT LEOPOLD </a:t>
            </a:r>
            <a:r>
              <a:rPr lang="pl-PL" sz="1000" kern="12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GABRYŚ</a:t>
            </a:r>
            <a:endParaRPr lang="pl-PL" sz="1000" dirty="0"/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1EB0A3FF-129F-1D06-B24F-FCF1816E00CD}"/>
              </a:ext>
            </a:extLst>
          </p:cNvPr>
          <p:cNvSpPr txBox="1"/>
          <p:nvPr/>
        </p:nvSpPr>
        <p:spPr>
          <a:xfrm>
            <a:off x="7636764" y="4359580"/>
            <a:ext cx="159594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00" kern="120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GLIWICE 26 MAJA 2022</a:t>
            </a:r>
            <a:endParaRPr lang="pl-PL" sz="1000" dirty="0"/>
          </a:p>
        </p:txBody>
      </p:sp>
    </p:spTree>
    <p:extLst>
      <p:ext uri="{BB962C8B-B14F-4D97-AF65-F5344CB8AC3E}">
        <p14:creationId xmlns:p14="http://schemas.microsoft.com/office/powerpoint/2010/main" val="1762428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3333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"/>
                            </p:stCondLst>
                            <p:childTnLst>
                              <p:par>
                                <p:cTn id="13" presetID="53" presetClass="entr" presetSubtype="528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3333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528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3333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700"/>
                            </p:stCondLst>
                            <p:childTnLst>
                              <p:par>
                                <p:cTn id="29" presetID="53" presetClass="entr" presetSubtype="52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3333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6" grpId="0"/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7416FD8D-2A71-45AD-BA0B-E0BE7A82CF01}"/>
              </a:ext>
            </a:extLst>
          </p:cNvPr>
          <p:cNvSpPr txBox="1"/>
          <p:nvPr/>
        </p:nvSpPr>
        <p:spPr>
          <a:xfrm>
            <a:off x="3283266" y="2006786"/>
            <a:ext cx="666617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… </a:t>
            </a:r>
            <a:r>
              <a:rPr lang="pl-PL" sz="2400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pl-PL" sz="24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lobalna populacja wzrośnie znacząco  z około 7,7 miliarda w 2019 roku                                                           do ponad </a:t>
            </a:r>
          </a:p>
          <a:p>
            <a:pPr algn="ctr"/>
            <a:r>
              <a:rPr lang="pl-PL" sz="24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9 miliardów w 2040 roku </a:t>
            </a:r>
            <a:r>
              <a:rPr lang="pl-PL" sz="24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                                         połowa wzrostu światowej populacji                      ma miejsce w Afryce a jedna trzecia                                 we wschodzących gospodarkach</a:t>
            </a:r>
          </a:p>
          <a:p>
            <a:pPr algn="ctr"/>
            <a:r>
              <a:rPr lang="pl-PL" sz="24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Indie staną się                                                            najbardziej zaludnionym krajem                                        na świecie </a:t>
            </a:r>
            <a:r>
              <a:rPr lang="pl-PL" sz="2400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pl-PL" sz="2400" dirty="0">
              <a:latin typeface="Century Gothic" panose="020B0502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951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ipple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upa 34">
            <a:extLst>
              <a:ext uri="{FF2B5EF4-FFF2-40B4-BE49-F238E27FC236}">
                <a16:creationId xmlns:a16="http://schemas.microsoft.com/office/drawing/2014/main" id="{9EBAD264-B245-4E70-974F-20EE0F2B1B6C}"/>
              </a:ext>
            </a:extLst>
          </p:cNvPr>
          <p:cNvGrpSpPr/>
          <p:nvPr/>
        </p:nvGrpSpPr>
        <p:grpSpPr>
          <a:xfrm>
            <a:off x="4941278" y="2292824"/>
            <a:ext cx="5732584" cy="2937525"/>
            <a:chOff x="5507103" y="1802305"/>
            <a:chExt cx="5210175" cy="1525095"/>
          </a:xfrm>
        </p:grpSpPr>
        <p:sp>
          <p:nvSpPr>
            <p:cNvPr id="36" name="Line 7">
              <a:extLst>
                <a:ext uri="{FF2B5EF4-FFF2-40B4-BE49-F238E27FC236}">
                  <a16:creationId xmlns:a16="http://schemas.microsoft.com/office/drawing/2014/main" id="{455B70DB-3AD2-4493-9E77-BF6A386739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19803" y="3327400"/>
              <a:ext cx="5197475" cy="0"/>
            </a:xfrm>
            <a:prstGeom prst="line">
              <a:avLst/>
            </a:prstGeom>
            <a:noFill/>
            <a:ln w="3175" cap="flat">
              <a:solidFill>
                <a:srgbClr val="FFFF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7" name="Line 7">
              <a:extLst>
                <a:ext uri="{FF2B5EF4-FFF2-40B4-BE49-F238E27FC236}">
                  <a16:creationId xmlns:a16="http://schemas.microsoft.com/office/drawing/2014/main" id="{0BD07622-A831-4F3A-8BF7-E93286C10B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13453" y="2821845"/>
              <a:ext cx="5197475" cy="0"/>
            </a:xfrm>
            <a:prstGeom prst="line">
              <a:avLst/>
            </a:prstGeom>
            <a:noFill/>
            <a:ln w="3175" cap="flat">
              <a:solidFill>
                <a:schemeClr val="bg1">
                  <a:lumMod val="65000"/>
                  <a:lumOff val="3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38" name="Line 7">
              <a:extLst>
                <a:ext uri="{FF2B5EF4-FFF2-40B4-BE49-F238E27FC236}">
                  <a16:creationId xmlns:a16="http://schemas.microsoft.com/office/drawing/2014/main" id="{E8433B13-3BF8-4F7F-BA74-0D5742669C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13453" y="2317750"/>
              <a:ext cx="5197475" cy="0"/>
            </a:xfrm>
            <a:prstGeom prst="line">
              <a:avLst/>
            </a:prstGeom>
            <a:noFill/>
            <a:ln w="3175" cap="flat">
              <a:solidFill>
                <a:schemeClr val="bg1">
                  <a:lumMod val="65000"/>
                  <a:lumOff val="3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9" name="Line 7">
              <a:extLst>
                <a:ext uri="{FF2B5EF4-FFF2-40B4-BE49-F238E27FC236}">
                  <a16:creationId xmlns:a16="http://schemas.microsoft.com/office/drawing/2014/main" id="{F86B87A1-452A-4F9B-B842-F9784F1695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07103" y="1802305"/>
              <a:ext cx="5197475" cy="0"/>
            </a:xfrm>
            <a:prstGeom prst="line">
              <a:avLst/>
            </a:prstGeom>
            <a:noFill/>
            <a:ln w="3175" cap="flat">
              <a:solidFill>
                <a:schemeClr val="bg1">
                  <a:lumMod val="65000"/>
                  <a:lumOff val="3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</p:grpSp>
      <p:grpSp>
        <p:nvGrpSpPr>
          <p:cNvPr id="3" name="Grupa 2">
            <a:extLst>
              <a:ext uri="{FF2B5EF4-FFF2-40B4-BE49-F238E27FC236}">
                <a16:creationId xmlns:a16="http://schemas.microsoft.com/office/drawing/2014/main" id="{1CC8590F-8740-4857-A367-272D3E1D7158}"/>
              </a:ext>
            </a:extLst>
          </p:cNvPr>
          <p:cNvGrpSpPr/>
          <p:nvPr/>
        </p:nvGrpSpPr>
        <p:grpSpPr>
          <a:xfrm>
            <a:off x="5013736" y="5364894"/>
            <a:ext cx="5557038" cy="299353"/>
            <a:chOff x="4222417" y="5304525"/>
            <a:chExt cx="6028135" cy="188800"/>
          </a:xfrm>
        </p:grpSpPr>
        <p:sp>
          <p:nvSpPr>
            <p:cNvPr id="12" name="Rectangle 10">
              <a:extLst>
                <a:ext uri="{FF2B5EF4-FFF2-40B4-BE49-F238E27FC236}">
                  <a16:creationId xmlns:a16="http://schemas.microsoft.com/office/drawing/2014/main" id="{BC697E06-68A7-4141-A5D9-77126C5C83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8639" y="5304525"/>
              <a:ext cx="282129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2019</a:t>
              </a:r>
              <a:endParaRPr kumimoji="0" lang="pl-PL" altLang="pl-P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3" name="Rectangle 11">
              <a:extLst>
                <a:ext uri="{FF2B5EF4-FFF2-40B4-BE49-F238E27FC236}">
                  <a16:creationId xmlns:a16="http://schemas.microsoft.com/office/drawing/2014/main" id="{4C117075-B83A-45D5-BBBB-DC43664525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14981" y="5304525"/>
              <a:ext cx="296546" cy="18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2020</a:t>
              </a:r>
              <a:endParaRPr kumimoji="0" lang="pl-PL" altLang="pl-P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4" name="Rectangle 12">
              <a:extLst>
                <a:ext uri="{FF2B5EF4-FFF2-40B4-BE49-F238E27FC236}">
                  <a16:creationId xmlns:a16="http://schemas.microsoft.com/office/drawing/2014/main" id="{D8344374-D615-443F-AA99-F6E12E4B33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61323" y="5304525"/>
              <a:ext cx="296546" cy="18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2030</a:t>
              </a:r>
              <a:endParaRPr kumimoji="0" lang="pl-PL" altLang="pl-PL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5" name="Rectangle 13">
              <a:extLst>
                <a:ext uri="{FF2B5EF4-FFF2-40B4-BE49-F238E27FC236}">
                  <a16:creationId xmlns:a16="http://schemas.microsoft.com/office/drawing/2014/main" id="{69A8C418-E4BE-408D-BB6D-58A42D97F4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07665" y="5304525"/>
              <a:ext cx="296546" cy="18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2040</a:t>
              </a:r>
              <a:endParaRPr kumimoji="0" lang="pl-PL" altLang="pl-PL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6" name="Rectangle 14">
              <a:extLst>
                <a:ext uri="{FF2B5EF4-FFF2-40B4-BE49-F238E27FC236}">
                  <a16:creationId xmlns:a16="http://schemas.microsoft.com/office/drawing/2014/main" id="{E21505FC-1BF4-4044-BD31-B8FC62881E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54006" y="5304525"/>
              <a:ext cx="296546" cy="18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2050</a:t>
              </a:r>
              <a:endParaRPr kumimoji="0" lang="pl-PL" altLang="pl-P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27" name="Rectangle 10">
              <a:extLst>
                <a:ext uri="{FF2B5EF4-FFF2-40B4-BE49-F238E27FC236}">
                  <a16:creationId xmlns:a16="http://schemas.microsoft.com/office/drawing/2014/main" id="{4BB267C4-2FF5-4C03-A21E-90BB221354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2417" y="5304525"/>
              <a:ext cx="296546" cy="18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2010</a:t>
              </a:r>
              <a:endParaRPr kumimoji="0" lang="pl-PL" altLang="pl-P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</p:grpSp>
      <p:sp>
        <p:nvSpPr>
          <p:cNvPr id="30" name="Freeform 24">
            <a:extLst>
              <a:ext uri="{FF2B5EF4-FFF2-40B4-BE49-F238E27FC236}">
                <a16:creationId xmlns:a16="http://schemas.microsoft.com/office/drawing/2014/main" id="{FBDA16D4-1311-4A40-8C90-E2812470ADC8}"/>
              </a:ext>
            </a:extLst>
          </p:cNvPr>
          <p:cNvSpPr>
            <a:spLocks/>
          </p:cNvSpPr>
          <p:nvPr/>
        </p:nvSpPr>
        <p:spPr bwMode="auto">
          <a:xfrm>
            <a:off x="5164015" y="2796404"/>
            <a:ext cx="5353812" cy="1632827"/>
          </a:xfrm>
          <a:custGeom>
            <a:avLst/>
            <a:gdLst>
              <a:gd name="T0" fmla="*/ 0 w 2728"/>
              <a:gd name="T1" fmla="*/ 534 h 534"/>
              <a:gd name="T2" fmla="*/ 545 w 2728"/>
              <a:gd name="T3" fmla="*/ 373 h 534"/>
              <a:gd name="T4" fmla="*/ 1091 w 2728"/>
              <a:gd name="T5" fmla="*/ 438 h 534"/>
              <a:gd name="T6" fmla="*/ 1637 w 2728"/>
              <a:gd name="T7" fmla="*/ 196 h 534"/>
              <a:gd name="T8" fmla="*/ 2182 w 2728"/>
              <a:gd name="T9" fmla="*/ 79 h 534"/>
              <a:gd name="T10" fmla="*/ 2728 w 2728"/>
              <a:gd name="T11" fmla="*/ 0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728" h="534">
                <a:moveTo>
                  <a:pt x="0" y="534"/>
                </a:moveTo>
                <a:lnTo>
                  <a:pt x="545" y="373"/>
                </a:lnTo>
                <a:lnTo>
                  <a:pt x="1091" y="438"/>
                </a:lnTo>
                <a:lnTo>
                  <a:pt x="1637" y="196"/>
                </a:lnTo>
                <a:lnTo>
                  <a:pt x="2182" y="79"/>
                </a:lnTo>
                <a:lnTo>
                  <a:pt x="2728" y="0"/>
                </a:lnTo>
              </a:path>
            </a:pathLst>
          </a:custGeom>
          <a:pattFill prst="narHorz">
            <a:fgClr>
              <a:schemeClr val="tx1">
                <a:lumMod val="65000"/>
              </a:schemeClr>
            </a:fgClr>
            <a:bgClr>
              <a:schemeClr val="bg1"/>
            </a:bgClr>
          </a:pattFill>
          <a:ln w="28575" cap="rnd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31" name="Rectangle 28">
            <a:extLst>
              <a:ext uri="{FF2B5EF4-FFF2-40B4-BE49-F238E27FC236}">
                <a16:creationId xmlns:a16="http://schemas.microsoft.com/office/drawing/2014/main" id="{805C7846-294F-4EB3-8E63-F2AAA84809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7169" y="5124010"/>
            <a:ext cx="44719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4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Century Gothic" panose="020B0502020202020204" pitchFamily="34" charset="0"/>
              </a:rPr>
              <a:t>300</a:t>
            </a:r>
            <a:endParaRPr kumimoji="0" lang="pl-PL" altLang="pl-PL" sz="1400" b="1" i="0" u="none" strike="noStrike" cap="none" normalizeH="0" baseline="0" dirty="0">
              <a:ln>
                <a:noFill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32" name="Rectangle 29">
            <a:extLst>
              <a:ext uri="{FF2B5EF4-FFF2-40B4-BE49-F238E27FC236}">
                <a16:creationId xmlns:a16="http://schemas.microsoft.com/office/drawing/2014/main" id="{F23BFFD8-2391-4066-AC8A-1D335A83F3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7169" y="4154709"/>
            <a:ext cx="447194" cy="206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2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400</a:t>
            </a:r>
            <a:endParaRPr kumimoji="0" lang="pl-PL" altLang="pl-PL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3" name="Rectangle 30">
            <a:extLst>
              <a:ext uri="{FF2B5EF4-FFF2-40B4-BE49-F238E27FC236}">
                <a16:creationId xmlns:a16="http://schemas.microsoft.com/office/drawing/2014/main" id="{75341DB1-CFA6-421E-B729-C5C6BDD9AF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7169" y="3182351"/>
            <a:ext cx="447194" cy="206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2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500</a:t>
            </a:r>
            <a:endParaRPr kumimoji="0" lang="pl-PL" altLang="pl-PL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4" name="Rectangle 31">
            <a:extLst>
              <a:ext uri="{FF2B5EF4-FFF2-40B4-BE49-F238E27FC236}">
                <a16:creationId xmlns:a16="http://schemas.microsoft.com/office/drawing/2014/main" id="{320E60E8-1F12-43B6-882F-B478F2514C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7169" y="2203879"/>
            <a:ext cx="447194" cy="206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600</a:t>
            </a:r>
            <a:endParaRPr kumimoji="0" lang="pl-PL" altLang="pl-PL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48" name="pole tekstowe 47">
            <a:extLst>
              <a:ext uri="{FF2B5EF4-FFF2-40B4-BE49-F238E27FC236}">
                <a16:creationId xmlns:a16="http://schemas.microsoft.com/office/drawing/2014/main" id="{2B5FE246-429B-4FD4-9B47-46357FE74BBF}"/>
              </a:ext>
            </a:extLst>
          </p:cNvPr>
          <p:cNvSpPr txBox="1"/>
          <p:nvPr/>
        </p:nvSpPr>
        <p:spPr>
          <a:xfrm>
            <a:off x="802524" y="998752"/>
            <a:ext cx="106960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900"/>
              </a:spcBef>
              <a:spcAft>
                <a:spcPts val="300"/>
              </a:spcAft>
            </a:pPr>
            <a:r>
              <a:rPr lang="pl-PL" sz="14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PROJEKCJA </a:t>
            </a:r>
            <a:r>
              <a:rPr lang="pl-PL" sz="1400" b="1" dirty="0">
                <a:solidFill>
                  <a:srgbClr val="FFFF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ŁĄCZNEGO ZUŻYCIA ENERGII </a:t>
            </a:r>
            <a:r>
              <a:rPr lang="pl-PL" sz="14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PRZEZ ODBIORCÓW FINALNYCH W ŚWIECIE </a:t>
            </a:r>
            <a:r>
              <a:rPr lang="pl-PL" sz="1400" dirty="0">
                <a:latin typeface="Century Gothic" panose="020B0502020202020204" pitchFamily="34" charset="0"/>
                <a:ea typeface="Times New Roman" panose="02020603050405020304" pitchFamily="18" charset="0"/>
              </a:rPr>
              <a:t>[EJ*]                                                       W LATACH 2010 - 2020 - 2030 - 2040 i 2050</a:t>
            </a:r>
            <a:endParaRPr lang="pl-PL" sz="1400" dirty="0"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49" name="Prostokąt 48">
            <a:extLst>
              <a:ext uri="{FF2B5EF4-FFF2-40B4-BE49-F238E27FC236}">
                <a16:creationId xmlns:a16="http://schemas.microsoft.com/office/drawing/2014/main" id="{C62EBF11-B495-44F5-A150-E646444F419E}"/>
              </a:ext>
            </a:extLst>
          </p:cNvPr>
          <p:cNvSpPr/>
          <p:nvPr/>
        </p:nvSpPr>
        <p:spPr>
          <a:xfrm>
            <a:off x="175629" y="2899922"/>
            <a:ext cx="30382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… świat woła o energię                                           </a:t>
            </a:r>
            <a:r>
              <a:rPr lang="pl-PL" sz="1400" dirty="0">
                <a:solidFill>
                  <a:prstClr val="white"/>
                </a:solidFill>
                <a:latin typeface="Century Gothic" panose="020B0502020202020204" pitchFamily="34" charset="0"/>
              </a:rPr>
              <a:t>w </a:t>
            </a:r>
            <a:r>
              <a:rPr lang="pl-PL" sz="1400" b="1" dirty="0">
                <a:solidFill>
                  <a:prstClr val="white"/>
                </a:solidFill>
                <a:latin typeface="Century Gothic" panose="020B0502020202020204" pitchFamily="34" charset="0"/>
              </a:rPr>
              <a:t>relacji do 2020 </a:t>
            </a:r>
            <a:r>
              <a:rPr lang="pl-PL" sz="1400" dirty="0">
                <a:solidFill>
                  <a:prstClr val="white"/>
                </a:solidFill>
                <a:latin typeface="Century Gothic" panose="020B0502020202020204" pitchFamily="34" charset="0"/>
              </a:rPr>
              <a:t>jej zużycie:</a:t>
            </a:r>
            <a:endParaRPr kumimoji="0" lang="pl-PL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grpSp>
        <p:nvGrpSpPr>
          <p:cNvPr id="8" name="Grupa 7">
            <a:extLst>
              <a:ext uri="{FF2B5EF4-FFF2-40B4-BE49-F238E27FC236}">
                <a16:creationId xmlns:a16="http://schemas.microsoft.com/office/drawing/2014/main" id="{58A26167-A7A1-4E6F-A9A3-DF667E5DD748}"/>
              </a:ext>
            </a:extLst>
          </p:cNvPr>
          <p:cNvGrpSpPr/>
          <p:nvPr/>
        </p:nvGrpSpPr>
        <p:grpSpPr>
          <a:xfrm>
            <a:off x="7747971" y="4020851"/>
            <a:ext cx="1252562" cy="680871"/>
            <a:chOff x="7167538" y="2632194"/>
            <a:chExt cx="1252562" cy="680871"/>
          </a:xfrm>
        </p:grpSpPr>
        <p:sp>
          <p:nvSpPr>
            <p:cNvPr id="7" name="Dymek myśli: chmurka 6">
              <a:extLst>
                <a:ext uri="{FF2B5EF4-FFF2-40B4-BE49-F238E27FC236}">
                  <a16:creationId xmlns:a16="http://schemas.microsoft.com/office/drawing/2014/main" id="{BEC0DC5F-DA56-4531-87B9-CED359284A8F}"/>
                </a:ext>
              </a:extLst>
            </p:cNvPr>
            <p:cNvSpPr/>
            <p:nvPr/>
          </p:nvSpPr>
          <p:spPr>
            <a:xfrm>
              <a:off x="7167538" y="2632194"/>
              <a:ext cx="1252562" cy="680871"/>
            </a:xfrm>
            <a:prstGeom prst="cloudCallout">
              <a:avLst>
                <a:gd name="adj1" fmla="val -88845"/>
                <a:gd name="adj2" fmla="val -20031"/>
              </a:avLst>
            </a:prstGeom>
            <a:solidFill>
              <a:schemeClr val="bg1"/>
            </a:solidFill>
            <a:ln w="6350">
              <a:solidFill>
                <a:schemeClr val="tx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53" name="pole tekstowe 52">
              <a:extLst>
                <a:ext uri="{FF2B5EF4-FFF2-40B4-BE49-F238E27FC236}">
                  <a16:creationId xmlns:a16="http://schemas.microsoft.com/office/drawing/2014/main" id="{D090DE3C-6D58-46BA-955E-84724152C002}"/>
                </a:ext>
              </a:extLst>
            </p:cNvPr>
            <p:cNvSpPr txBox="1"/>
            <p:nvPr/>
          </p:nvSpPr>
          <p:spPr>
            <a:xfrm>
              <a:off x="7205742" y="2711231"/>
              <a:ext cx="112579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l-PL" sz="1200" dirty="0">
                  <a:solidFill>
                    <a:prstClr val="white"/>
                  </a:solidFill>
                  <a:latin typeface="Century Gothic" panose="020B0502020202020204" pitchFamily="34" charset="0"/>
                </a:rPr>
                <a:t>„siodełko cowidowe”</a:t>
              </a:r>
              <a:endParaRPr lang="pl-PL" sz="1200" dirty="0"/>
            </a:p>
          </p:txBody>
        </p:sp>
      </p:grpSp>
      <p:sp>
        <p:nvSpPr>
          <p:cNvPr id="50" name="pole tekstowe 49">
            <a:extLst>
              <a:ext uri="{FF2B5EF4-FFF2-40B4-BE49-F238E27FC236}">
                <a16:creationId xmlns:a16="http://schemas.microsoft.com/office/drawing/2014/main" id="{C68B3466-9282-412F-AA55-A49297AA6E4A}"/>
              </a:ext>
            </a:extLst>
          </p:cNvPr>
          <p:cNvSpPr txBox="1"/>
          <p:nvPr/>
        </p:nvSpPr>
        <p:spPr>
          <a:xfrm>
            <a:off x="856182" y="6004554"/>
            <a:ext cx="244570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80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*</a:t>
            </a:r>
            <a:r>
              <a:rPr lang="da-DK" sz="80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1 Eksadżul [EJ] = 1 000 000 000 000 000 000 [J]</a:t>
            </a:r>
            <a:endParaRPr lang="pl-PL" sz="800" dirty="0">
              <a:solidFill>
                <a:schemeClr val="bg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51" name="Prostokąt 50">
            <a:extLst>
              <a:ext uri="{FF2B5EF4-FFF2-40B4-BE49-F238E27FC236}">
                <a16:creationId xmlns:a16="http://schemas.microsoft.com/office/drawing/2014/main" id="{4803A364-5B4C-4288-A88B-367DD3AF2C7E}"/>
              </a:ext>
            </a:extLst>
          </p:cNvPr>
          <p:cNvSpPr/>
          <p:nvPr/>
        </p:nvSpPr>
        <p:spPr>
          <a:xfrm>
            <a:off x="783817" y="6149483"/>
            <a:ext cx="2799683" cy="381439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pl-PL" sz="600" kern="120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OPRACOWANIE WŁASNE HLG  W OPARCIU                                                                                      O RAPORT MIĘDZYNARODOWEJ AGENCJI ENERGETYCZNEJ W PARYŻU                                                                           WEO IEA  Z GRUDNIA 2021 ROKU wg SCENARIUSZA STEPS</a:t>
            </a:r>
            <a:endParaRPr lang="af-ZA" sz="600" dirty="0">
              <a:solidFill>
                <a:schemeClr val="bg1">
                  <a:lumMod val="50000"/>
                  <a:lumOff val="50000"/>
                </a:schemeClr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0" name="Rectangle 88">
            <a:extLst>
              <a:ext uri="{FF2B5EF4-FFF2-40B4-BE49-F238E27FC236}">
                <a16:creationId xmlns:a16="http://schemas.microsoft.com/office/drawing/2014/main" id="{D0EFC337-E283-47F1-B4DC-EF5E4384E6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51836" y="4178275"/>
            <a:ext cx="253274" cy="1231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392,6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7" name="Rectangle 89">
            <a:extLst>
              <a:ext uri="{FF2B5EF4-FFF2-40B4-BE49-F238E27FC236}">
                <a16:creationId xmlns:a16="http://schemas.microsoft.com/office/drawing/2014/main" id="{297E9C75-71EB-4FF5-A571-D56FE321B4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3963" y="3824919"/>
            <a:ext cx="253274" cy="1231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432,8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2" name="Rectangle 90">
            <a:extLst>
              <a:ext uri="{FF2B5EF4-FFF2-40B4-BE49-F238E27FC236}">
                <a16:creationId xmlns:a16="http://schemas.microsoft.com/office/drawing/2014/main" id="{ECE64241-286B-4A26-8AA1-44FFB5C991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69057" y="3511694"/>
            <a:ext cx="389530" cy="1846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2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412,7</a:t>
            </a:r>
            <a:endParaRPr kumimoji="0" lang="pl-PL" altLang="pl-PL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54" name="Rectangle 91">
            <a:extLst>
              <a:ext uri="{FF2B5EF4-FFF2-40B4-BE49-F238E27FC236}">
                <a16:creationId xmlns:a16="http://schemas.microsoft.com/office/drawing/2014/main" id="{611BF24A-882A-4E2D-BA9A-F7A34AFE0F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01284" y="3035199"/>
            <a:ext cx="389530" cy="1846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2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488,7</a:t>
            </a:r>
            <a:endParaRPr kumimoji="0" lang="pl-PL" altLang="pl-PL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55" name="Rectangle 92">
            <a:extLst>
              <a:ext uri="{FF2B5EF4-FFF2-40B4-BE49-F238E27FC236}">
                <a16:creationId xmlns:a16="http://schemas.microsoft.com/office/drawing/2014/main" id="{3BE2A66D-CEA7-47BC-83DE-C5F2F0F2FE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40648" y="2645679"/>
            <a:ext cx="389530" cy="1846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2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525,7</a:t>
            </a:r>
            <a:endParaRPr kumimoji="0" lang="pl-PL" altLang="pl-PL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56" name="Rectangle 93">
            <a:extLst>
              <a:ext uri="{FF2B5EF4-FFF2-40B4-BE49-F238E27FC236}">
                <a16:creationId xmlns:a16="http://schemas.microsoft.com/office/drawing/2014/main" id="{A8B12B52-C664-4E54-B6A8-A86E4221AF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48056" y="2283974"/>
            <a:ext cx="389530" cy="1846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2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550,2</a:t>
            </a:r>
            <a:endParaRPr kumimoji="0" lang="pl-PL" altLang="pl-PL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57" name="Łącznik prosty 56">
            <a:extLst>
              <a:ext uri="{FF2B5EF4-FFF2-40B4-BE49-F238E27FC236}">
                <a16:creationId xmlns:a16="http://schemas.microsoft.com/office/drawing/2014/main" id="{8D53FDDE-BD07-4F2C-8A77-074164A824C5}"/>
              </a:ext>
            </a:extLst>
          </p:cNvPr>
          <p:cNvCxnSpPr>
            <a:cxnSpLocks/>
          </p:cNvCxnSpPr>
          <p:nvPr/>
        </p:nvCxnSpPr>
        <p:spPr>
          <a:xfrm>
            <a:off x="10517827" y="2485733"/>
            <a:ext cx="0" cy="648611"/>
          </a:xfrm>
          <a:prstGeom prst="line">
            <a:avLst/>
          </a:prstGeom>
          <a:ln w="3175">
            <a:solidFill>
              <a:schemeClr val="bg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Łącznik prosty 57">
            <a:extLst>
              <a:ext uri="{FF2B5EF4-FFF2-40B4-BE49-F238E27FC236}">
                <a16:creationId xmlns:a16="http://schemas.microsoft.com/office/drawing/2014/main" id="{3C5F62E8-73D8-42ED-ACC7-37A2452A51F5}"/>
              </a:ext>
            </a:extLst>
          </p:cNvPr>
          <p:cNvCxnSpPr>
            <a:cxnSpLocks/>
          </p:cNvCxnSpPr>
          <p:nvPr/>
        </p:nvCxnSpPr>
        <p:spPr>
          <a:xfrm>
            <a:off x="9423257" y="2837227"/>
            <a:ext cx="0" cy="648611"/>
          </a:xfrm>
          <a:prstGeom prst="line">
            <a:avLst/>
          </a:prstGeom>
          <a:ln w="3175">
            <a:solidFill>
              <a:schemeClr val="bg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Łącznik prosty 58">
            <a:extLst>
              <a:ext uri="{FF2B5EF4-FFF2-40B4-BE49-F238E27FC236}">
                <a16:creationId xmlns:a16="http://schemas.microsoft.com/office/drawing/2014/main" id="{5B3FC791-2C24-4FBC-AB76-D44A30293E27}"/>
              </a:ext>
            </a:extLst>
          </p:cNvPr>
          <p:cNvCxnSpPr>
            <a:cxnSpLocks/>
          </p:cNvCxnSpPr>
          <p:nvPr/>
        </p:nvCxnSpPr>
        <p:spPr>
          <a:xfrm>
            <a:off x="8296049" y="3254748"/>
            <a:ext cx="0" cy="648611"/>
          </a:xfrm>
          <a:prstGeom prst="line">
            <a:avLst/>
          </a:prstGeom>
          <a:ln w="3175">
            <a:solidFill>
              <a:schemeClr val="bg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Łącznik prosty 59">
            <a:extLst>
              <a:ext uri="{FF2B5EF4-FFF2-40B4-BE49-F238E27FC236}">
                <a16:creationId xmlns:a16="http://schemas.microsoft.com/office/drawing/2014/main" id="{9D69B45F-067D-458C-B914-3770D1090387}"/>
              </a:ext>
            </a:extLst>
          </p:cNvPr>
          <p:cNvCxnSpPr>
            <a:cxnSpLocks/>
          </p:cNvCxnSpPr>
          <p:nvPr/>
        </p:nvCxnSpPr>
        <p:spPr>
          <a:xfrm>
            <a:off x="7189755" y="3734928"/>
            <a:ext cx="0" cy="648611"/>
          </a:xfrm>
          <a:prstGeom prst="line">
            <a:avLst/>
          </a:prstGeom>
          <a:ln w="3175">
            <a:solidFill>
              <a:schemeClr val="bg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pole tekstowe 40">
            <a:extLst>
              <a:ext uri="{FF2B5EF4-FFF2-40B4-BE49-F238E27FC236}">
                <a16:creationId xmlns:a16="http://schemas.microsoft.com/office/drawing/2014/main" id="{C5D0853A-1EA8-D61A-943E-91A5948679B0}"/>
              </a:ext>
            </a:extLst>
          </p:cNvPr>
          <p:cNvSpPr txBox="1"/>
          <p:nvPr/>
        </p:nvSpPr>
        <p:spPr>
          <a:xfrm>
            <a:off x="1115810" y="3580193"/>
            <a:ext cx="27635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>
                <a:solidFill>
                  <a:prstClr val="white"/>
                </a:solidFill>
                <a:latin typeface="Century Gothic" panose="020B0502020202020204" pitchFamily="34" charset="0"/>
              </a:rPr>
              <a:t>- </a:t>
            </a:r>
            <a:r>
              <a:rPr lang="pl-PL" dirty="0">
                <a:solidFill>
                  <a:prstClr val="white"/>
                </a:solidFill>
                <a:latin typeface="Century Gothic" panose="020B0502020202020204" pitchFamily="34" charset="0"/>
              </a:rPr>
              <a:t>w 2030 roku </a:t>
            </a:r>
            <a:r>
              <a:rPr lang="pl-PL" b="1" dirty="0">
                <a:solidFill>
                  <a:prstClr val="white"/>
                </a:solidFill>
                <a:latin typeface="Century Gothic" panose="020B0502020202020204" pitchFamily="34" charset="0"/>
              </a:rPr>
              <a:t>zwiększy                   się o18,36%</a:t>
            </a:r>
            <a:endParaRPr lang="pl-PL" dirty="0"/>
          </a:p>
        </p:txBody>
      </p:sp>
      <p:sp>
        <p:nvSpPr>
          <p:cNvPr id="42" name="pole tekstowe 41">
            <a:extLst>
              <a:ext uri="{FF2B5EF4-FFF2-40B4-BE49-F238E27FC236}">
                <a16:creationId xmlns:a16="http://schemas.microsoft.com/office/drawing/2014/main" id="{168213D8-E4C0-84DE-4D36-E1EE5635D32F}"/>
              </a:ext>
            </a:extLst>
          </p:cNvPr>
          <p:cNvSpPr txBox="1"/>
          <p:nvPr/>
        </p:nvSpPr>
        <p:spPr>
          <a:xfrm>
            <a:off x="1092252" y="4160562"/>
            <a:ext cx="27635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>
                <a:solidFill>
                  <a:prstClr val="white"/>
                </a:solidFill>
                <a:latin typeface="Century Gothic" panose="020B0502020202020204" pitchFamily="34" charset="0"/>
              </a:rPr>
              <a:t>- </a:t>
            </a:r>
            <a:r>
              <a:rPr lang="pl-PL" dirty="0">
                <a:solidFill>
                  <a:prstClr val="white"/>
                </a:solidFill>
                <a:latin typeface="Century Gothic" panose="020B0502020202020204" pitchFamily="34" charset="0"/>
              </a:rPr>
              <a:t>w 2040 roku </a:t>
            </a:r>
            <a:r>
              <a:rPr lang="pl-PL" b="1" dirty="0">
                <a:solidFill>
                  <a:prstClr val="white"/>
                </a:solidFill>
                <a:latin typeface="Century Gothic" panose="020B0502020202020204" pitchFamily="34" charset="0"/>
              </a:rPr>
              <a:t>zwiększy                   się o27,38%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900658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eelOff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rostokąt 48">
            <a:extLst>
              <a:ext uri="{FF2B5EF4-FFF2-40B4-BE49-F238E27FC236}">
                <a16:creationId xmlns:a16="http://schemas.microsoft.com/office/drawing/2014/main" id="{C62EBF11-B495-44F5-A150-E646444F419E}"/>
              </a:ext>
            </a:extLst>
          </p:cNvPr>
          <p:cNvSpPr/>
          <p:nvPr/>
        </p:nvSpPr>
        <p:spPr>
          <a:xfrm>
            <a:off x="4214447" y="2509025"/>
            <a:ext cx="577885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… </a:t>
            </a:r>
            <a:r>
              <a:rPr lang="pl-PL" sz="2400" dirty="0">
                <a:latin typeface="Century Gothic" panose="020B0502020202020204" pitchFamily="34" charset="0"/>
              </a:rPr>
              <a:t>choć energia elektryczna pośród                                            innych nośników energii                                                 najmniej odczuła w roku 2020                                           spadek globalnej konsumpcji                                                           to już w 2030 będzie od niej  </a:t>
            </a:r>
          </a:p>
          <a:p>
            <a:pPr lvl="0" algn="ctr">
              <a:defRPr/>
            </a:pPr>
            <a:r>
              <a:rPr lang="pl-PL" sz="2400" b="1" dirty="0">
                <a:latin typeface="Century Gothic" panose="020B0502020202020204" pitchFamily="34" charset="0"/>
              </a:rPr>
              <a:t> większa o 25,92%</a:t>
            </a:r>
            <a:endParaRPr kumimoji="0" lang="pl-PL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52" name="pole tekstowe 51">
            <a:extLst>
              <a:ext uri="{FF2B5EF4-FFF2-40B4-BE49-F238E27FC236}">
                <a16:creationId xmlns:a16="http://schemas.microsoft.com/office/drawing/2014/main" id="{D4A7FCC7-9DA4-4465-9AB5-6B7DF4CD5E75}"/>
              </a:ext>
            </a:extLst>
          </p:cNvPr>
          <p:cNvSpPr txBox="1"/>
          <p:nvPr/>
        </p:nvSpPr>
        <p:spPr>
          <a:xfrm>
            <a:off x="856182" y="6004554"/>
            <a:ext cx="244570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80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*</a:t>
            </a:r>
            <a:r>
              <a:rPr lang="da-DK" sz="80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1 Eksadżul [EJ] = 1 000 000 000 000 000 000 [J]</a:t>
            </a:r>
            <a:endParaRPr lang="pl-PL" sz="800" dirty="0">
              <a:solidFill>
                <a:schemeClr val="bg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1" name="Prostokąt 40">
            <a:extLst>
              <a:ext uri="{FF2B5EF4-FFF2-40B4-BE49-F238E27FC236}">
                <a16:creationId xmlns:a16="http://schemas.microsoft.com/office/drawing/2014/main" id="{70844721-CADE-4D27-BB7A-0E9585EAA0B6}"/>
              </a:ext>
            </a:extLst>
          </p:cNvPr>
          <p:cNvSpPr/>
          <p:nvPr/>
        </p:nvSpPr>
        <p:spPr>
          <a:xfrm>
            <a:off x="783817" y="6149483"/>
            <a:ext cx="2799683" cy="381439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pl-PL" sz="600" kern="120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OPRACOWANIE WŁASNE HLG  W OPARCIU                                                                                      O RAPORT MIĘDZYNARODOWEJ AGENCJI ENERGETYCZNEJ W PARYŻU                                                                           WEO IEA  Z GRUDNIA 2021 ROKU</a:t>
            </a:r>
            <a:endParaRPr lang="af-ZA" sz="600" dirty="0">
              <a:solidFill>
                <a:schemeClr val="bg1">
                  <a:lumMod val="50000"/>
                  <a:lumOff val="50000"/>
                </a:schemeClr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62597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eelOff"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ole tekstowe 47">
            <a:extLst>
              <a:ext uri="{FF2B5EF4-FFF2-40B4-BE49-F238E27FC236}">
                <a16:creationId xmlns:a16="http://schemas.microsoft.com/office/drawing/2014/main" id="{2B5FE246-429B-4FD4-9B47-46357FE74BBF}"/>
              </a:ext>
            </a:extLst>
          </p:cNvPr>
          <p:cNvSpPr txBox="1"/>
          <p:nvPr/>
        </p:nvSpPr>
        <p:spPr>
          <a:xfrm>
            <a:off x="836402" y="1017228"/>
            <a:ext cx="89539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900"/>
              </a:spcBef>
              <a:spcAft>
                <a:spcPts val="300"/>
              </a:spcAft>
            </a:pPr>
            <a:r>
              <a:rPr lang="pl-PL" sz="14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PROJEKCJA ŁĄCZNEGO ZUŻYCIA </a:t>
            </a:r>
            <a:r>
              <a:rPr lang="pl-PL" sz="14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ENERGII ELEKTRYCZNEJ </a:t>
            </a:r>
            <a:r>
              <a:rPr lang="pl-PL" sz="14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PRZEZ ODBIORCÓW </a:t>
            </a:r>
            <a:r>
              <a:rPr lang="pl-PL" sz="1400" dirty="0">
                <a:latin typeface="Century Gothic" panose="020B0502020202020204" pitchFamily="34" charset="0"/>
                <a:ea typeface="Times New Roman" panose="02020603050405020304" pitchFamily="18" charset="0"/>
              </a:rPr>
              <a:t>FINALNYCH [EJ] </a:t>
            </a:r>
            <a:r>
              <a:rPr lang="pl-PL" sz="14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                        W ŚWIECIE </a:t>
            </a:r>
            <a:r>
              <a:rPr lang="pl-PL" sz="1400" dirty="0">
                <a:latin typeface="Century Gothic" panose="020B0502020202020204" pitchFamily="34" charset="0"/>
                <a:ea typeface="Times New Roman" panose="02020603050405020304" pitchFamily="18" charset="0"/>
              </a:rPr>
              <a:t>W LATACH 2010 - 2020 - 2030 - 2040 i 2050</a:t>
            </a:r>
            <a:endParaRPr lang="pl-PL" sz="1400" dirty="0"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42" name="pole tekstowe 41">
            <a:extLst>
              <a:ext uri="{FF2B5EF4-FFF2-40B4-BE49-F238E27FC236}">
                <a16:creationId xmlns:a16="http://schemas.microsoft.com/office/drawing/2014/main" id="{18A1EBB6-41C8-4263-90F0-5B444C0CBE96}"/>
              </a:ext>
            </a:extLst>
          </p:cNvPr>
          <p:cNvSpPr txBox="1"/>
          <p:nvPr/>
        </p:nvSpPr>
        <p:spPr>
          <a:xfrm>
            <a:off x="1261766" y="5207221"/>
            <a:ext cx="244570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80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*</a:t>
            </a:r>
            <a:r>
              <a:rPr lang="da-DK" sz="80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1 Eksadżul [EJ] = 1 000 000 000 000 000 000 [J]</a:t>
            </a:r>
            <a:endParaRPr lang="pl-PL" sz="800" dirty="0">
              <a:solidFill>
                <a:schemeClr val="bg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3" name="Prostokąt 42">
            <a:extLst>
              <a:ext uri="{FF2B5EF4-FFF2-40B4-BE49-F238E27FC236}">
                <a16:creationId xmlns:a16="http://schemas.microsoft.com/office/drawing/2014/main" id="{02C7AFBC-A2DE-4AB0-A0EE-52C26654928A}"/>
              </a:ext>
            </a:extLst>
          </p:cNvPr>
          <p:cNvSpPr/>
          <p:nvPr/>
        </p:nvSpPr>
        <p:spPr>
          <a:xfrm>
            <a:off x="1055075" y="5391127"/>
            <a:ext cx="2799683" cy="381439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pl-PL" sz="600" kern="120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OPRACOWANIE WŁASNE HLG  W OPARCIU                                                                                      O RAPORT MIĘDZYNARODOWEJ AGENCJI ENERGETYCZNEJ W PARYŻU                                                                           WEO IEA  SCENARIUSZ STEPS  Z GRUDNIA 2021 ROKU</a:t>
            </a:r>
            <a:endParaRPr lang="af-ZA" sz="600" dirty="0">
              <a:solidFill>
                <a:schemeClr val="bg1">
                  <a:lumMod val="50000"/>
                  <a:lumOff val="50000"/>
                </a:schemeClr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8" name="Grupa 7">
            <a:extLst>
              <a:ext uri="{FF2B5EF4-FFF2-40B4-BE49-F238E27FC236}">
                <a16:creationId xmlns:a16="http://schemas.microsoft.com/office/drawing/2014/main" id="{BFA2C38E-369C-4D01-9AC6-666FF245A3F3}"/>
              </a:ext>
            </a:extLst>
          </p:cNvPr>
          <p:cNvGrpSpPr/>
          <p:nvPr/>
        </p:nvGrpSpPr>
        <p:grpSpPr>
          <a:xfrm>
            <a:off x="4011485" y="2105237"/>
            <a:ext cx="6918749" cy="3667329"/>
            <a:chOff x="3854758" y="1780653"/>
            <a:chExt cx="6918749" cy="3809260"/>
          </a:xfrm>
        </p:grpSpPr>
        <p:grpSp>
          <p:nvGrpSpPr>
            <p:cNvPr id="3" name="Grupa 2">
              <a:extLst>
                <a:ext uri="{FF2B5EF4-FFF2-40B4-BE49-F238E27FC236}">
                  <a16:creationId xmlns:a16="http://schemas.microsoft.com/office/drawing/2014/main" id="{1CC8590F-8740-4857-A367-272D3E1D7158}"/>
                </a:ext>
              </a:extLst>
            </p:cNvPr>
            <p:cNvGrpSpPr/>
            <p:nvPr/>
          </p:nvGrpSpPr>
          <p:grpSpPr>
            <a:xfrm>
              <a:off x="4666394" y="5296950"/>
              <a:ext cx="5835450" cy="292963"/>
              <a:chOff x="4222417" y="5304525"/>
              <a:chExt cx="6028135" cy="188800"/>
            </a:xfrm>
          </p:grpSpPr>
          <p:sp>
            <p:nvSpPr>
              <p:cNvPr id="12" name="Rectangle 10">
                <a:extLst>
                  <a:ext uri="{FF2B5EF4-FFF2-40B4-BE49-F238E27FC236}">
                    <a16:creationId xmlns:a16="http://schemas.microsoft.com/office/drawing/2014/main" id="{BC697E06-68A7-4141-A5D9-77126C5C83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68639" y="5304525"/>
                <a:ext cx="282129" cy="153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l-PL" altLang="pl-PL" sz="1000" b="0" i="0" u="none" strike="noStrike" cap="none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entury Gothic" panose="020B0502020202020204" pitchFamily="34" charset="0"/>
                  </a:rPr>
                  <a:t>2019</a:t>
                </a:r>
                <a:endPara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13" name="Rectangle 11">
                <a:extLst>
                  <a:ext uri="{FF2B5EF4-FFF2-40B4-BE49-F238E27FC236}">
                    <a16:creationId xmlns:a16="http://schemas.microsoft.com/office/drawing/2014/main" id="{4C117075-B83A-45D5-BBBB-DC43664525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14981" y="5304525"/>
                <a:ext cx="296546" cy="188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l-PL" altLang="pl-PL" sz="1000" b="0" i="0" u="none" strike="noStrike" cap="none" normalizeH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entury Gothic" panose="020B0502020202020204" pitchFamily="34" charset="0"/>
                  </a:rPr>
                  <a:t>2020</a:t>
                </a:r>
                <a:endParaRPr kumimoji="0" lang="pl-PL" altLang="pl-PL" sz="1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14" name="Rectangle 12">
                <a:extLst>
                  <a:ext uri="{FF2B5EF4-FFF2-40B4-BE49-F238E27FC236}">
                    <a16:creationId xmlns:a16="http://schemas.microsoft.com/office/drawing/2014/main" id="{D8344374-D615-443F-AA99-F6E12E4B33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61323" y="5304525"/>
                <a:ext cx="296546" cy="188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l-PL" altLang="pl-PL" sz="1000" b="0" i="0" u="none" strike="noStrike" cap="none" normalizeH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entury Gothic" panose="020B0502020202020204" pitchFamily="34" charset="0"/>
                  </a:rPr>
                  <a:t>2030</a:t>
                </a:r>
                <a:endParaRPr kumimoji="0" lang="pl-PL" altLang="pl-PL" sz="1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15" name="Rectangle 13">
                <a:extLst>
                  <a:ext uri="{FF2B5EF4-FFF2-40B4-BE49-F238E27FC236}">
                    <a16:creationId xmlns:a16="http://schemas.microsoft.com/office/drawing/2014/main" id="{69A8C418-E4BE-408D-BB6D-58A42D97F4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07665" y="5304525"/>
                <a:ext cx="296546" cy="188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l-PL" altLang="pl-PL" sz="1000" b="0" i="0" u="none" strike="noStrike" cap="none" normalizeH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entury Gothic" panose="020B0502020202020204" pitchFamily="34" charset="0"/>
                  </a:rPr>
                  <a:t>2040</a:t>
                </a:r>
                <a:endParaRPr kumimoji="0" lang="pl-PL" altLang="pl-PL" sz="1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16" name="Rectangle 14">
                <a:extLst>
                  <a:ext uri="{FF2B5EF4-FFF2-40B4-BE49-F238E27FC236}">
                    <a16:creationId xmlns:a16="http://schemas.microsoft.com/office/drawing/2014/main" id="{E21505FC-1BF4-4044-BD31-B8FC62881E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54006" y="5304525"/>
                <a:ext cx="296546" cy="188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l-PL" altLang="pl-PL" sz="1000" b="0" i="0" u="none" strike="noStrike" cap="none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entury Gothic" panose="020B0502020202020204" pitchFamily="34" charset="0"/>
                  </a:rPr>
                  <a:t>2050</a:t>
                </a:r>
                <a:endPara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27" name="Rectangle 10">
                <a:extLst>
                  <a:ext uri="{FF2B5EF4-FFF2-40B4-BE49-F238E27FC236}">
                    <a16:creationId xmlns:a16="http://schemas.microsoft.com/office/drawing/2014/main" id="{4BB267C4-2FF5-4C03-A21E-90BB221354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2417" y="5304525"/>
                <a:ext cx="296546" cy="188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l-PL" altLang="pl-PL" sz="1000" b="0" i="0" u="none" strike="noStrike" cap="none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entury Gothic" panose="020B0502020202020204" pitchFamily="34" charset="0"/>
                  </a:rPr>
                  <a:t>2010</a:t>
                </a:r>
                <a:endPara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p:grpSp>
        <p:grpSp>
          <p:nvGrpSpPr>
            <p:cNvPr id="51" name="Grupa 50">
              <a:extLst>
                <a:ext uri="{FF2B5EF4-FFF2-40B4-BE49-F238E27FC236}">
                  <a16:creationId xmlns:a16="http://schemas.microsoft.com/office/drawing/2014/main" id="{6C8F5BCA-F658-47D1-9807-37F6976977F2}"/>
                </a:ext>
              </a:extLst>
            </p:cNvPr>
            <p:cNvGrpSpPr/>
            <p:nvPr/>
          </p:nvGrpSpPr>
          <p:grpSpPr>
            <a:xfrm>
              <a:off x="7494458" y="3912698"/>
              <a:ext cx="1315316" cy="666338"/>
              <a:chOff x="7167538" y="2632194"/>
              <a:chExt cx="1252562" cy="680871"/>
            </a:xfrm>
          </p:grpSpPr>
          <p:sp>
            <p:nvSpPr>
              <p:cNvPr id="79" name="Dymek myśli: chmurka 78">
                <a:extLst>
                  <a:ext uri="{FF2B5EF4-FFF2-40B4-BE49-F238E27FC236}">
                    <a16:creationId xmlns:a16="http://schemas.microsoft.com/office/drawing/2014/main" id="{2CAA79AA-EB22-44CF-9928-DD595E5C6619}"/>
                  </a:ext>
                </a:extLst>
              </p:cNvPr>
              <p:cNvSpPr/>
              <p:nvPr/>
            </p:nvSpPr>
            <p:spPr>
              <a:xfrm>
                <a:off x="7167538" y="2632194"/>
                <a:ext cx="1252562" cy="680871"/>
              </a:xfrm>
              <a:prstGeom prst="cloudCallout">
                <a:avLst>
                  <a:gd name="adj1" fmla="val -88845"/>
                  <a:gd name="adj2" fmla="val -20031"/>
                </a:avLst>
              </a:prstGeom>
              <a:solidFill>
                <a:schemeClr val="bg1"/>
              </a:solidFill>
              <a:ln w="6350">
                <a:solidFill>
                  <a:schemeClr val="tx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0" name="pole tekstowe 79">
                <a:extLst>
                  <a:ext uri="{FF2B5EF4-FFF2-40B4-BE49-F238E27FC236}">
                    <a16:creationId xmlns:a16="http://schemas.microsoft.com/office/drawing/2014/main" id="{8E244FF0-2CA9-4FAF-9C35-C7B455A361CB}"/>
                  </a:ext>
                </a:extLst>
              </p:cNvPr>
              <p:cNvSpPr txBox="1"/>
              <p:nvPr/>
            </p:nvSpPr>
            <p:spPr>
              <a:xfrm>
                <a:off x="7205742" y="2711231"/>
                <a:ext cx="11257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l-PL" sz="1200" dirty="0">
                    <a:solidFill>
                      <a:prstClr val="white"/>
                    </a:solidFill>
                    <a:latin typeface="Century Gothic" panose="020B0502020202020204" pitchFamily="34" charset="0"/>
                  </a:rPr>
                  <a:t>„siodełko cowidowe”</a:t>
                </a:r>
                <a:endParaRPr lang="pl-PL" sz="1200" dirty="0"/>
              </a:p>
            </p:txBody>
          </p:sp>
        </p:grpSp>
        <p:grpSp>
          <p:nvGrpSpPr>
            <p:cNvPr id="54" name="Grupa 53">
              <a:extLst>
                <a:ext uri="{FF2B5EF4-FFF2-40B4-BE49-F238E27FC236}">
                  <a16:creationId xmlns:a16="http://schemas.microsoft.com/office/drawing/2014/main" id="{11935B05-CEF0-4AA5-B785-EA8AC0D62CE2}"/>
                </a:ext>
              </a:extLst>
            </p:cNvPr>
            <p:cNvGrpSpPr/>
            <p:nvPr/>
          </p:nvGrpSpPr>
          <p:grpSpPr>
            <a:xfrm>
              <a:off x="4215408" y="1844167"/>
              <a:ext cx="6558099" cy="3295273"/>
              <a:chOff x="4746640" y="896409"/>
              <a:chExt cx="6245209" cy="4174816"/>
            </a:xfrm>
          </p:grpSpPr>
          <p:sp>
            <p:nvSpPr>
              <p:cNvPr id="72" name="Line 7">
                <a:extLst>
                  <a:ext uri="{FF2B5EF4-FFF2-40B4-BE49-F238E27FC236}">
                    <a16:creationId xmlns:a16="http://schemas.microsoft.com/office/drawing/2014/main" id="{0940268E-09AE-411D-89F9-8FEDC6EAA3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87973" y="5071225"/>
                <a:ext cx="6203876" cy="0"/>
              </a:xfrm>
              <a:prstGeom prst="line">
                <a:avLst/>
              </a:prstGeom>
              <a:noFill/>
              <a:ln w="3175" cap="flat">
                <a:solidFill>
                  <a:srgbClr val="FFFF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73" name="Line 7">
                <a:extLst>
                  <a:ext uri="{FF2B5EF4-FFF2-40B4-BE49-F238E27FC236}">
                    <a16:creationId xmlns:a16="http://schemas.microsoft.com/office/drawing/2014/main" id="{43360BAD-B674-493F-A4BF-E7812EFAF7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80394" y="4378145"/>
                <a:ext cx="6203876" cy="0"/>
              </a:xfrm>
              <a:prstGeom prst="line">
                <a:avLst/>
              </a:prstGeom>
              <a:noFill/>
              <a:ln w="3175" cap="flat">
                <a:solidFill>
                  <a:schemeClr val="bg1">
                    <a:lumMod val="65000"/>
                    <a:lumOff val="3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 dirty="0"/>
              </a:p>
            </p:txBody>
          </p:sp>
          <p:sp>
            <p:nvSpPr>
              <p:cNvPr id="74" name="Line 7">
                <a:extLst>
                  <a:ext uri="{FF2B5EF4-FFF2-40B4-BE49-F238E27FC236}">
                    <a16:creationId xmlns:a16="http://schemas.microsoft.com/office/drawing/2014/main" id="{1CF92ADA-7990-4698-B563-944EBABAB7A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80394" y="3687066"/>
                <a:ext cx="6203876" cy="0"/>
              </a:xfrm>
              <a:prstGeom prst="line">
                <a:avLst/>
              </a:prstGeom>
              <a:noFill/>
              <a:ln w="3175" cap="flat">
                <a:solidFill>
                  <a:schemeClr val="bg1">
                    <a:lumMod val="65000"/>
                    <a:lumOff val="3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75" name="Line 7">
                <a:extLst>
                  <a:ext uri="{FF2B5EF4-FFF2-40B4-BE49-F238E27FC236}">
                    <a16:creationId xmlns:a16="http://schemas.microsoft.com/office/drawing/2014/main" id="{8BB42F27-8F0B-4EB2-8977-1D522FAEF7F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72814" y="2980427"/>
                <a:ext cx="6203876" cy="0"/>
              </a:xfrm>
              <a:prstGeom prst="line">
                <a:avLst/>
              </a:prstGeom>
              <a:noFill/>
              <a:ln w="3175" cap="flat">
                <a:solidFill>
                  <a:schemeClr val="bg1">
                    <a:lumMod val="65000"/>
                    <a:lumOff val="3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76" name="Line 7">
                <a:extLst>
                  <a:ext uri="{FF2B5EF4-FFF2-40B4-BE49-F238E27FC236}">
                    <a16:creationId xmlns:a16="http://schemas.microsoft.com/office/drawing/2014/main" id="{40217CC7-72F7-4F94-9297-B7D40354AB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54220" y="2294127"/>
                <a:ext cx="6203876" cy="0"/>
              </a:xfrm>
              <a:prstGeom prst="line">
                <a:avLst/>
              </a:prstGeom>
              <a:noFill/>
              <a:ln w="3175" cap="flat">
                <a:solidFill>
                  <a:schemeClr val="bg1">
                    <a:lumMod val="65000"/>
                    <a:lumOff val="3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 dirty="0"/>
              </a:p>
            </p:txBody>
          </p:sp>
          <p:sp>
            <p:nvSpPr>
              <p:cNvPr id="77" name="Line 7">
                <a:extLst>
                  <a:ext uri="{FF2B5EF4-FFF2-40B4-BE49-F238E27FC236}">
                    <a16:creationId xmlns:a16="http://schemas.microsoft.com/office/drawing/2014/main" id="{B65E4004-55DC-439C-BFCA-F789513ECA7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54220" y="1603048"/>
                <a:ext cx="6203876" cy="0"/>
              </a:xfrm>
              <a:prstGeom prst="line">
                <a:avLst/>
              </a:prstGeom>
              <a:noFill/>
              <a:ln w="3175" cap="flat">
                <a:solidFill>
                  <a:schemeClr val="bg1">
                    <a:lumMod val="65000"/>
                    <a:lumOff val="3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 dirty="0"/>
              </a:p>
            </p:txBody>
          </p:sp>
          <p:sp>
            <p:nvSpPr>
              <p:cNvPr id="78" name="Line 7">
                <a:extLst>
                  <a:ext uri="{FF2B5EF4-FFF2-40B4-BE49-F238E27FC236}">
                    <a16:creationId xmlns:a16="http://schemas.microsoft.com/office/drawing/2014/main" id="{C84984D8-4FA4-4538-9EFE-2388C6A161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46640" y="896409"/>
                <a:ext cx="6203876" cy="0"/>
              </a:xfrm>
              <a:prstGeom prst="line">
                <a:avLst/>
              </a:prstGeom>
              <a:noFill/>
              <a:ln w="3175" cap="flat">
                <a:solidFill>
                  <a:schemeClr val="bg1">
                    <a:lumMod val="65000"/>
                    <a:lumOff val="3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</p:grpSp>
        <p:sp>
          <p:nvSpPr>
            <p:cNvPr id="66" name="Rectangle 88">
              <a:extLst>
                <a:ext uri="{FF2B5EF4-FFF2-40B4-BE49-F238E27FC236}">
                  <a16:creationId xmlns:a16="http://schemas.microsoft.com/office/drawing/2014/main" id="{145C2862-9635-46FD-BE79-793A1BF813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5084" y="4295710"/>
              <a:ext cx="197170" cy="1231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8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64,5</a:t>
              </a:r>
              <a:endParaRPr kumimoji="0" lang="pl-PL" altLang="pl-PL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7" name="Rectangle 89">
              <a:extLst>
                <a:ext uri="{FF2B5EF4-FFF2-40B4-BE49-F238E27FC236}">
                  <a16:creationId xmlns:a16="http://schemas.microsoft.com/office/drawing/2014/main" id="{2A74BD1D-E04A-4A0C-9BB2-34E80DBAE7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24882" y="3798077"/>
              <a:ext cx="197170" cy="1231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8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82,4</a:t>
              </a:r>
              <a:endParaRPr kumimoji="0" lang="pl-PL" altLang="pl-PL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8" name="Rectangle 90">
              <a:extLst>
                <a:ext uri="{FF2B5EF4-FFF2-40B4-BE49-F238E27FC236}">
                  <a16:creationId xmlns:a16="http://schemas.microsoft.com/office/drawing/2014/main" id="{51DAE98C-0C4A-4D2C-A9C5-6C3152ADA0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85678" y="3322024"/>
              <a:ext cx="318148" cy="1807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200" b="1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81,8</a:t>
              </a:r>
              <a:endParaRPr kumimoji="0" lang="pl-PL" altLang="pl-PL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69" name="Rectangle 91">
              <a:extLst>
                <a:ext uri="{FF2B5EF4-FFF2-40B4-BE49-F238E27FC236}">
                  <a16:creationId xmlns:a16="http://schemas.microsoft.com/office/drawing/2014/main" id="{BDEEAB7B-14BC-408A-BE64-A8CA5FF52D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7592" y="2794788"/>
              <a:ext cx="409047" cy="1807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200" b="1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103,0</a:t>
              </a:r>
              <a:endParaRPr kumimoji="0" lang="pl-PL" altLang="pl-PL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70" name="Rectangle 92">
              <a:extLst>
                <a:ext uri="{FF2B5EF4-FFF2-40B4-BE49-F238E27FC236}">
                  <a16:creationId xmlns:a16="http://schemas.microsoft.com/office/drawing/2014/main" id="{6A270581-88FA-401F-8686-AE295C1863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91316" y="2232318"/>
              <a:ext cx="409047" cy="1807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200" b="1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124,3</a:t>
              </a:r>
              <a:endParaRPr kumimoji="0" lang="pl-PL" altLang="pl-PL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71" name="Rectangle 93">
              <a:extLst>
                <a:ext uri="{FF2B5EF4-FFF2-40B4-BE49-F238E27FC236}">
                  <a16:creationId xmlns:a16="http://schemas.microsoft.com/office/drawing/2014/main" id="{5CB5D292-E35E-4B97-AF93-A50038EF8E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91329" y="1972396"/>
              <a:ext cx="409047" cy="1807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200" b="1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144,0</a:t>
              </a:r>
              <a:endParaRPr kumimoji="0" lang="pl-PL" altLang="pl-PL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grpSp>
          <p:nvGrpSpPr>
            <p:cNvPr id="57" name="Grupa 56">
              <a:extLst>
                <a:ext uri="{FF2B5EF4-FFF2-40B4-BE49-F238E27FC236}">
                  <a16:creationId xmlns:a16="http://schemas.microsoft.com/office/drawing/2014/main" id="{72C6855B-091A-4666-A3F1-71E17668A375}"/>
                </a:ext>
              </a:extLst>
            </p:cNvPr>
            <p:cNvGrpSpPr/>
            <p:nvPr/>
          </p:nvGrpSpPr>
          <p:grpSpPr>
            <a:xfrm>
              <a:off x="3854758" y="1780653"/>
              <a:ext cx="285447" cy="3459036"/>
              <a:chOff x="4426023" y="3362817"/>
              <a:chExt cx="271828" cy="1720977"/>
            </a:xfrm>
          </p:grpSpPr>
          <p:sp>
            <p:nvSpPr>
              <p:cNvPr id="59" name="Rectangle 97">
                <a:extLst>
                  <a:ext uri="{FF2B5EF4-FFF2-40B4-BE49-F238E27FC236}">
                    <a16:creationId xmlns:a16="http://schemas.microsoft.com/office/drawing/2014/main" id="{444D4A58-3C11-4474-A252-0C6AB760D4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95873" y="4978892"/>
                <a:ext cx="201978" cy="1049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l-PL" altLang="pl-PL" sz="1400" b="1" i="0" u="none" strike="noStrike" cap="none" normalizeH="0" baseline="0" dirty="0">
                    <a:ln>
                      <a:noFill/>
                    </a:ln>
                    <a:solidFill>
                      <a:srgbClr val="FFFF00"/>
                    </a:solidFill>
                    <a:effectLst/>
                    <a:latin typeface="Century Gothic" panose="020B0502020202020204" pitchFamily="34" charset="0"/>
                  </a:rPr>
                  <a:t>40</a:t>
                </a:r>
                <a:endParaRPr kumimoji="0" lang="pl-PL" altLang="pl-PL" sz="14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</a:endParaRPr>
              </a:p>
            </p:txBody>
          </p:sp>
          <p:sp>
            <p:nvSpPr>
              <p:cNvPr id="60" name="Rectangle 98">
                <a:extLst>
                  <a:ext uri="{FF2B5EF4-FFF2-40B4-BE49-F238E27FC236}">
                    <a16:creationId xmlns:a16="http://schemas.microsoft.com/office/drawing/2014/main" id="{2DE3BD72-588D-4845-BBD0-7C52116834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95873" y="4707430"/>
                <a:ext cx="169918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l-PL" altLang="pl-PL" sz="1200" b="0" i="0" u="none" strike="noStrike" cap="none" normalizeH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entury Gothic" panose="020B0502020202020204" pitchFamily="34" charset="0"/>
                  </a:rPr>
                  <a:t>60</a:t>
                </a:r>
                <a:endParaRPr kumimoji="0" lang="pl-PL" altLang="pl-PL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61" name="Rectangle 99">
                <a:extLst>
                  <a:ext uri="{FF2B5EF4-FFF2-40B4-BE49-F238E27FC236}">
                    <a16:creationId xmlns:a16="http://schemas.microsoft.com/office/drawing/2014/main" id="{C6F4AA1A-56B9-4C53-84A0-2C0A24E70E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95873" y="4437555"/>
                <a:ext cx="169918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l-PL" altLang="pl-PL" sz="1200" b="0" i="0" u="none" strike="noStrike" cap="none" normalizeH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entury Gothic" panose="020B0502020202020204" pitchFamily="34" charset="0"/>
                  </a:rPr>
                  <a:t>80</a:t>
                </a:r>
                <a:endParaRPr kumimoji="0" lang="pl-PL" altLang="pl-PL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62" name="Rectangle 100">
                <a:extLst>
                  <a:ext uri="{FF2B5EF4-FFF2-40B4-BE49-F238E27FC236}">
                    <a16:creationId xmlns:a16="http://schemas.microsoft.com/office/drawing/2014/main" id="{F0279CD8-D90D-4CEB-B974-D989551CDE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26023" y="4170855"/>
                <a:ext cx="254878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l-PL" altLang="pl-PL" sz="1200" b="0" i="0" u="none" strike="noStrike" cap="none" normalizeH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entury Gothic" panose="020B0502020202020204" pitchFamily="34" charset="0"/>
                  </a:rPr>
                  <a:t>100</a:t>
                </a:r>
                <a:endParaRPr kumimoji="0" lang="pl-PL" altLang="pl-PL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63" name="Rectangle 101">
                <a:extLst>
                  <a:ext uri="{FF2B5EF4-FFF2-40B4-BE49-F238E27FC236}">
                    <a16:creationId xmlns:a16="http://schemas.microsoft.com/office/drawing/2014/main" id="{1CCB7130-B190-469A-B17F-EA6F4B6E10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26023" y="3899392"/>
                <a:ext cx="254878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l-PL" altLang="pl-PL" sz="1200" b="0" i="0" u="none" strike="noStrike" cap="none" normalizeH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entury Gothic" panose="020B0502020202020204" pitchFamily="34" charset="0"/>
                  </a:rPr>
                  <a:t>120</a:t>
                </a:r>
                <a:endParaRPr kumimoji="0" lang="pl-PL" altLang="pl-PL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64" name="Rectangle 102">
                <a:extLst>
                  <a:ext uri="{FF2B5EF4-FFF2-40B4-BE49-F238E27FC236}">
                    <a16:creationId xmlns:a16="http://schemas.microsoft.com/office/drawing/2014/main" id="{AF97183F-DC3C-427D-8617-EBEC252666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26023" y="3629517"/>
                <a:ext cx="254878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l-PL" altLang="pl-PL" sz="1200" b="0" i="0" u="none" strike="noStrike" cap="none" normalizeH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entury Gothic" panose="020B0502020202020204" pitchFamily="34" charset="0"/>
                  </a:rPr>
                  <a:t>140</a:t>
                </a:r>
                <a:endParaRPr kumimoji="0" lang="pl-PL" altLang="pl-PL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65" name="Rectangle 103">
                <a:extLst>
                  <a:ext uri="{FF2B5EF4-FFF2-40B4-BE49-F238E27FC236}">
                    <a16:creationId xmlns:a16="http://schemas.microsoft.com/office/drawing/2014/main" id="{D1C58B97-91D5-43EF-8BF1-F0EEB56788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26023" y="3362817"/>
                <a:ext cx="254878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l-PL" altLang="pl-PL" sz="1200" b="0" i="0" u="none" strike="noStrike" cap="none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entury Gothic" panose="020B0502020202020204" pitchFamily="34" charset="0"/>
                  </a:rPr>
                  <a:t>160</a:t>
                </a:r>
                <a:endParaRPr kumimoji="0" lang="pl-PL" altLang="pl-PL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p:grpSp>
        <p:sp>
          <p:nvSpPr>
            <p:cNvPr id="58" name="Freeform 94">
              <a:extLst>
                <a:ext uri="{FF2B5EF4-FFF2-40B4-BE49-F238E27FC236}">
                  <a16:creationId xmlns:a16="http://schemas.microsoft.com/office/drawing/2014/main" id="{B9D11F86-54F9-4BC0-9733-10E5F7E2FE4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6394" y="2314154"/>
              <a:ext cx="5696421" cy="2175745"/>
            </a:xfrm>
            <a:custGeom>
              <a:avLst/>
              <a:gdLst>
                <a:gd name="T0" fmla="*/ 0 w 1843"/>
                <a:gd name="T1" fmla="*/ 674 h 674"/>
                <a:gd name="T2" fmla="*/ 369 w 1843"/>
                <a:gd name="T3" fmla="*/ 522 h 674"/>
                <a:gd name="T4" fmla="*/ 737 w 1843"/>
                <a:gd name="T5" fmla="*/ 527 h 674"/>
                <a:gd name="T6" fmla="*/ 1106 w 1843"/>
                <a:gd name="T7" fmla="*/ 347 h 674"/>
                <a:gd name="T8" fmla="*/ 1474 w 1843"/>
                <a:gd name="T9" fmla="*/ 167 h 674"/>
                <a:gd name="T10" fmla="*/ 1843 w 1843"/>
                <a:gd name="T11" fmla="*/ 0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43" h="674">
                  <a:moveTo>
                    <a:pt x="0" y="674"/>
                  </a:moveTo>
                  <a:lnTo>
                    <a:pt x="369" y="522"/>
                  </a:lnTo>
                  <a:lnTo>
                    <a:pt x="737" y="527"/>
                  </a:lnTo>
                  <a:lnTo>
                    <a:pt x="1106" y="347"/>
                  </a:lnTo>
                  <a:lnTo>
                    <a:pt x="1474" y="167"/>
                  </a:lnTo>
                  <a:lnTo>
                    <a:pt x="1843" y="0"/>
                  </a:lnTo>
                </a:path>
              </a:pathLst>
            </a:custGeom>
            <a:pattFill prst="narHorz">
              <a:fgClr>
                <a:schemeClr val="tx1">
                  <a:lumMod val="75000"/>
                </a:schemeClr>
              </a:fgClr>
              <a:bgClr>
                <a:schemeClr val="bg1"/>
              </a:bgClr>
            </a:pattFill>
            <a:ln w="28575" cap="rnd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cxnSp>
          <p:nvCxnSpPr>
            <p:cNvPr id="50" name="Łącznik prosty 49">
              <a:extLst>
                <a:ext uri="{FF2B5EF4-FFF2-40B4-BE49-F238E27FC236}">
                  <a16:creationId xmlns:a16="http://schemas.microsoft.com/office/drawing/2014/main" id="{555CDA9B-D383-475D-9157-E950FF65CB3F}"/>
                </a:ext>
              </a:extLst>
            </p:cNvPr>
            <p:cNvCxnSpPr>
              <a:cxnSpLocks/>
            </p:cNvCxnSpPr>
            <p:nvPr/>
          </p:nvCxnSpPr>
          <p:spPr>
            <a:xfrm>
              <a:off x="10361100" y="2121075"/>
              <a:ext cx="0" cy="673713"/>
            </a:xfrm>
            <a:prstGeom prst="line">
              <a:avLst/>
            </a:prstGeom>
            <a:ln w="3175">
              <a:solidFill>
                <a:schemeClr val="bg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Łącznik prosty 52">
              <a:extLst>
                <a:ext uri="{FF2B5EF4-FFF2-40B4-BE49-F238E27FC236}">
                  <a16:creationId xmlns:a16="http://schemas.microsoft.com/office/drawing/2014/main" id="{9ED8AD29-30D3-453B-AE56-C4778E9277D4}"/>
                </a:ext>
              </a:extLst>
            </p:cNvPr>
            <p:cNvCxnSpPr>
              <a:cxnSpLocks/>
            </p:cNvCxnSpPr>
            <p:nvPr/>
          </p:nvCxnSpPr>
          <p:spPr>
            <a:xfrm>
              <a:off x="9266530" y="2461817"/>
              <a:ext cx="0" cy="673713"/>
            </a:xfrm>
            <a:prstGeom prst="line">
              <a:avLst/>
            </a:prstGeom>
            <a:ln w="3175">
              <a:solidFill>
                <a:schemeClr val="bg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Łącznik prosty 55">
              <a:extLst>
                <a:ext uri="{FF2B5EF4-FFF2-40B4-BE49-F238E27FC236}">
                  <a16:creationId xmlns:a16="http://schemas.microsoft.com/office/drawing/2014/main" id="{6ED744D6-DD10-4198-8962-BC2DC33887D8}"/>
                </a:ext>
              </a:extLst>
            </p:cNvPr>
            <p:cNvCxnSpPr>
              <a:cxnSpLocks/>
            </p:cNvCxnSpPr>
            <p:nvPr/>
          </p:nvCxnSpPr>
          <p:spPr>
            <a:xfrm>
              <a:off x="8139322" y="3005096"/>
              <a:ext cx="0" cy="673713"/>
            </a:xfrm>
            <a:prstGeom prst="line">
              <a:avLst/>
            </a:prstGeom>
            <a:ln w="3175">
              <a:solidFill>
                <a:schemeClr val="bg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Łącznik prosty 80">
              <a:extLst>
                <a:ext uri="{FF2B5EF4-FFF2-40B4-BE49-F238E27FC236}">
                  <a16:creationId xmlns:a16="http://schemas.microsoft.com/office/drawing/2014/main" id="{76434DEA-C5C1-463E-8022-486990F5A7E5}"/>
                </a:ext>
              </a:extLst>
            </p:cNvPr>
            <p:cNvCxnSpPr>
              <a:cxnSpLocks/>
            </p:cNvCxnSpPr>
            <p:nvPr/>
          </p:nvCxnSpPr>
          <p:spPr>
            <a:xfrm>
              <a:off x="7033028" y="3509949"/>
              <a:ext cx="0" cy="673713"/>
            </a:xfrm>
            <a:prstGeom prst="line">
              <a:avLst/>
            </a:prstGeom>
            <a:ln w="3175">
              <a:solidFill>
                <a:schemeClr val="bg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Prostokąt 43">
            <a:extLst>
              <a:ext uri="{FF2B5EF4-FFF2-40B4-BE49-F238E27FC236}">
                <a16:creationId xmlns:a16="http://schemas.microsoft.com/office/drawing/2014/main" id="{8B9D7537-3502-0B3B-51E0-D5BDC440AC40}"/>
              </a:ext>
            </a:extLst>
          </p:cNvPr>
          <p:cNvSpPr/>
          <p:nvPr/>
        </p:nvSpPr>
        <p:spPr>
          <a:xfrm>
            <a:off x="175629" y="2899922"/>
            <a:ext cx="30382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… </a:t>
            </a:r>
            <a:r>
              <a:rPr lang="pl-PL" sz="1400" dirty="0">
                <a:solidFill>
                  <a:prstClr val="white"/>
                </a:solidFill>
                <a:latin typeface="Century Gothic" panose="020B0502020202020204" pitchFamily="34" charset="0"/>
              </a:rPr>
              <a:t>w </a:t>
            </a:r>
            <a:r>
              <a:rPr lang="pl-PL" sz="1400" b="1" dirty="0">
                <a:solidFill>
                  <a:prstClr val="white"/>
                </a:solidFill>
                <a:latin typeface="Century Gothic" panose="020B0502020202020204" pitchFamily="34" charset="0"/>
              </a:rPr>
              <a:t>relacji do 2020 </a:t>
            </a:r>
            <a:r>
              <a:rPr lang="pl-PL" sz="1400" dirty="0">
                <a:solidFill>
                  <a:prstClr val="white"/>
                </a:solidFill>
                <a:latin typeface="Century Gothic" panose="020B0502020202020204" pitchFamily="34" charset="0"/>
              </a:rPr>
              <a:t>zużycie energii elektrycznej :</a:t>
            </a:r>
            <a:endParaRPr kumimoji="0" lang="pl-PL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45" name="pole tekstowe 44">
            <a:extLst>
              <a:ext uri="{FF2B5EF4-FFF2-40B4-BE49-F238E27FC236}">
                <a16:creationId xmlns:a16="http://schemas.microsoft.com/office/drawing/2014/main" id="{764CD94B-7A04-EF02-BD0F-A9DEBC254163}"/>
              </a:ext>
            </a:extLst>
          </p:cNvPr>
          <p:cNvSpPr txBox="1"/>
          <p:nvPr/>
        </p:nvSpPr>
        <p:spPr>
          <a:xfrm>
            <a:off x="1115810" y="3580193"/>
            <a:ext cx="27635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>
                <a:solidFill>
                  <a:prstClr val="white"/>
                </a:solidFill>
                <a:latin typeface="Century Gothic" panose="020B0502020202020204" pitchFamily="34" charset="0"/>
              </a:rPr>
              <a:t>- </a:t>
            </a:r>
            <a:r>
              <a:rPr lang="pl-PL" dirty="0">
                <a:solidFill>
                  <a:prstClr val="white"/>
                </a:solidFill>
                <a:latin typeface="Century Gothic" panose="020B0502020202020204" pitchFamily="34" charset="0"/>
              </a:rPr>
              <a:t>w 2030 roku </a:t>
            </a:r>
            <a:r>
              <a:rPr lang="pl-PL" b="1" dirty="0">
                <a:solidFill>
                  <a:prstClr val="white"/>
                </a:solidFill>
                <a:latin typeface="Century Gothic" panose="020B0502020202020204" pitchFamily="34" charset="0"/>
              </a:rPr>
              <a:t>zwiększy                   się o25,91%</a:t>
            </a:r>
            <a:endParaRPr lang="pl-PL" dirty="0"/>
          </a:p>
        </p:txBody>
      </p:sp>
      <p:sp>
        <p:nvSpPr>
          <p:cNvPr id="46" name="pole tekstowe 45">
            <a:extLst>
              <a:ext uri="{FF2B5EF4-FFF2-40B4-BE49-F238E27FC236}">
                <a16:creationId xmlns:a16="http://schemas.microsoft.com/office/drawing/2014/main" id="{B83FD0A5-F8B3-2435-9BA5-003F30FEF1D5}"/>
              </a:ext>
            </a:extLst>
          </p:cNvPr>
          <p:cNvSpPr txBox="1"/>
          <p:nvPr/>
        </p:nvSpPr>
        <p:spPr>
          <a:xfrm>
            <a:off x="1092252" y="4160562"/>
            <a:ext cx="27635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>
                <a:solidFill>
                  <a:prstClr val="white"/>
                </a:solidFill>
                <a:latin typeface="Century Gothic" panose="020B0502020202020204" pitchFamily="34" charset="0"/>
              </a:rPr>
              <a:t>- </a:t>
            </a:r>
            <a:r>
              <a:rPr lang="pl-PL" dirty="0">
                <a:solidFill>
                  <a:prstClr val="white"/>
                </a:solidFill>
                <a:latin typeface="Century Gothic" panose="020B0502020202020204" pitchFamily="34" charset="0"/>
              </a:rPr>
              <a:t>w 2040 roku </a:t>
            </a:r>
            <a:r>
              <a:rPr lang="pl-PL" b="1" dirty="0">
                <a:solidFill>
                  <a:prstClr val="white"/>
                </a:solidFill>
                <a:latin typeface="Century Gothic" panose="020B0502020202020204" pitchFamily="34" charset="0"/>
              </a:rPr>
              <a:t>zwiększy                   się o51,95%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262547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eelOff"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7416FD8D-2A71-45AD-BA0B-E0BE7A82CF01}"/>
              </a:ext>
            </a:extLst>
          </p:cNvPr>
          <p:cNvSpPr txBox="1"/>
          <p:nvPr/>
        </p:nvSpPr>
        <p:spPr>
          <a:xfrm>
            <a:off x="3393435" y="2274838"/>
            <a:ext cx="713666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pl-PL" sz="2400" dirty="0"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moce węglowe* pozostaną decydujące                  dla utrzymania globalnego bezpieczeństwa dostaw energii elektrycznej                                     także z przyczyn zwiększeń                                   niestabilnych mocy z OZE                                                 </a:t>
            </a:r>
            <a:r>
              <a:rPr lang="pl-PL" sz="24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 najmniej do końcówki lat 40 – tych!   </a:t>
            </a:r>
            <a:endParaRPr lang="pl-PL" sz="2400" dirty="0">
              <a:latin typeface="Century Gothic" panose="020B0502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055A91B2-B925-1A6F-A2A0-4D666A81A423}"/>
              </a:ext>
            </a:extLst>
          </p:cNvPr>
          <p:cNvSpPr/>
          <p:nvPr/>
        </p:nvSpPr>
        <p:spPr>
          <a:xfrm>
            <a:off x="1874067" y="5215783"/>
            <a:ext cx="1944224" cy="21143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pl-PL" sz="600" kern="1200" dirty="0">
                <a:solidFill>
                  <a:schemeClr val="tx1">
                    <a:lumMod val="9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 KAMIENNY I BRUNATNY RAZEM </a:t>
            </a:r>
            <a:endParaRPr lang="af-ZA" sz="600" dirty="0">
              <a:solidFill>
                <a:schemeClr val="tx1">
                  <a:lumMod val="95000"/>
                </a:schemeClr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49039F2B-52AF-2DEB-5B53-FA44D1A393C1}"/>
              </a:ext>
            </a:extLst>
          </p:cNvPr>
          <p:cNvSpPr txBox="1"/>
          <p:nvPr/>
        </p:nvSpPr>
        <p:spPr>
          <a:xfrm>
            <a:off x="6645813" y="4659780"/>
            <a:ext cx="432790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000" dirty="0">
                <a:solidFill>
                  <a:srgbClr val="FFFF0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… także póki co wobec proponowanego przez KE zwiększenia dynamiki rozwoju          OZE w UE! </a:t>
            </a:r>
            <a:endParaRPr lang="pl-PL" sz="2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667492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017B2153-DA92-457E-8784-73492534A613}"/>
              </a:ext>
            </a:extLst>
          </p:cNvPr>
          <p:cNvSpPr txBox="1"/>
          <p:nvPr/>
        </p:nvSpPr>
        <p:spPr>
          <a:xfrm>
            <a:off x="3066336" y="2002897"/>
            <a:ext cx="701501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pl-PL" sz="2400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… p</a:t>
            </a:r>
            <a:r>
              <a:rPr lang="pl-PL" sz="2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oza UE </a:t>
            </a:r>
            <a:r>
              <a:rPr lang="pl-PL" sz="2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jawi się nieco ostrożniejsza                           retoryka klimatyczna                                                    </a:t>
            </a:r>
            <a:r>
              <a:rPr lang="pl-PL" sz="2400" dirty="0">
                <a:latin typeface="Century Gothic" panose="020B050202020202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między innymi                                                    p</a:t>
            </a:r>
            <a:r>
              <a:rPr lang="pl-PL" sz="2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odczas</a:t>
            </a:r>
            <a:r>
              <a:rPr lang="pl-PL" sz="24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niedawnego szczytu klimatycznego  COP 26 w Glasgow                                                                           Chiny i Indie wynegocjowały                                   </a:t>
            </a:r>
            <a:r>
              <a:rPr lang="pl-PL" sz="24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zmianę ostatecznego brzmienia porozumienia                              z "wycofywania" węgla na „stopniowe zmniejszanie" jego zużycia !</a:t>
            </a:r>
            <a:r>
              <a:rPr lang="pl-PL" sz="2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endParaRPr lang="pl-PL" sz="2400" dirty="0">
              <a:latin typeface="Century Gothic" panose="020B0502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7414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e tekstowe 8">
            <a:extLst>
              <a:ext uri="{FF2B5EF4-FFF2-40B4-BE49-F238E27FC236}">
                <a16:creationId xmlns:a16="http://schemas.microsoft.com/office/drawing/2014/main" id="{8D8744F4-59FE-4C7D-BBEC-55CFF7168D07}"/>
              </a:ext>
            </a:extLst>
          </p:cNvPr>
          <p:cNvSpPr txBox="1"/>
          <p:nvPr/>
        </p:nvSpPr>
        <p:spPr>
          <a:xfrm>
            <a:off x="2532185" y="2061393"/>
            <a:ext cx="660586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i="0" dirty="0">
                <a:effectLst/>
                <a:latin typeface="Century Gothic" panose="020B0502020202020204" pitchFamily="34" charset="0"/>
              </a:rPr>
              <a:t>… w 2021 roku światowa emisja CO</a:t>
            </a:r>
            <a:r>
              <a:rPr lang="pl-PL" sz="2400" i="0" baseline="-25000" dirty="0">
                <a:effectLst/>
                <a:latin typeface="Century Gothic" panose="020B0502020202020204" pitchFamily="34" charset="0"/>
              </a:rPr>
              <a:t>2</a:t>
            </a:r>
            <a:r>
              <a:rPr lang="pl-PL" sz="2400" i="0" dirty="0">
                <a:effectLst/>
                <a:latin typeface="Century Gothic" panose="020B0502020202020204" pitchFamily="34" charset="0"/>
              </a:rPr>
              <a:t> do atmosfery wyniosła 36,3 mld ton</a:t>
            </a:r>
            <a:r>
              <a:rPr lang="pl-PL" sz="2400" dirty="0">
                <a:latin typeface="Century Gothic" panose="020B0502020202020204" pitchFamily="34" charset="0"/>
              </a:rPr>
              <a:t>                          </a:t>
            </a:r>
            <a:r>
              <a:rPr lang="pl-PL" sz="2400" i="0" dirty="0">
                <a:effectLst/>
                <a:latin typeface="Century Gothic" panose="020B0502020202020204" pitchFamily="34" charset="0"/>
              </a:rPr>
              <a:t>to jest  o 6 % więcej niż w 2020</a:t>
            </a:r>
          </a:p>
          <a:p>
            <a:pPr algn="ctr"/>
            <a:r>
              <a:rPr lang="pl-PL" sz="2400" dirty="0">
                <a:latin typeface="Century Gothic" panose="020B0502020202020204" pitchFamily="34" charset="0"/>
              </a:rPr>
              <a:t>TO ROK REKORDOWY*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8495E0AA-A154-4EC0-B786-8438B4D24D35}"/>
              </a:ext>
            </a:extLst>
          </p:cNvPr>
          <p:cNvSpPr txBox="1"/>
          <p:nvPr/>
        </p:nvSpPr>
        <p:spPr>
          <a:xfrm>
            <a:off x="3159370" y="3892778"/>
            <a:ext cx="854205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dirty="0">
                <a:latin typeface="Century Gothic" panose="020B0502020202020204" pitchFamily="34" charset="0"/>
              </a:rPr>
              <a:t>… n</a:t>
            </a:r>
            <a:r>
              <a:rPr lang="pl-PL" b="0" i="0" dirty="0">
                <a:effectLst/>
                <a:latin typeface="Century Gothic" panose="020B0502020202020204" pitchFamily="34" charset="0"/>
              </a:rPr>
              <a:t>ajwiększym krajem odpowiedzialnym za emisję były </a:t>
            </a:r>
            <a:r>
              <a:rPr lang="pl-PL" b="0" i="0" dirty="0">
                <a:solidFill>
                  <a:srgbClr val="FFFF00"/>
                </a:solidFill>
                <a:effectLst/>
                <a:latin typeface="Century Gothic" panose="020B0502020202020204" pitchFamily="34" charset="0"/>
              </a:rPr>
              <a:t>Chiny</a:t>
            </a:r>
            <a:r>
              <a:rPr lang="pl-PL" b="0" i="0" dirty="0">
                <a:effectLst/>
                <a:latin typeface="Century Gothic" panose="020B0502020202020204" pitchFamily="34" charset="0"/>
              </a:rPr>
              <a:t>                               W 2021 roku kraj ten odpowiadał  za około </a:t>
            </a:r>
            <a:r>
              <a:rPr lang="pl-PL" b="1" i="0" dirty="0">
                <a:solidFill>
                  <a:srgbClr val="FFFF00"/>
                </a:solidFill>
                <a:effectLst/>
                <a:latin typeface="Century Gothic" panose="020B0502020202020204" pitchFamily="34" charset="0"/>
              </a:rPr>
              <a:t>33 </a:t>
            </a:r>
            <a:r>
              <a:rPr lang="pl-PL" b="1" dirty="0">
                <a:solidFill>
                  <a:srgbClr val="FFFF00"/>
                </a:solidFill>
                <a:latin typeface="Century Gothic" panose="020B0502020202020204" pitchFamily="34" charset="0"/>
              </a:rPr>
              <a:t>% emisji globalnej </a:t>
            </a:r>
            <a:r>
              <a:rPr lang="pl-PL" b="0" i="0" dirty="0">
                <a:effectLst/>
                <a:latin typeface="Century Gothic" panose="020B0502020202020204" pitchFamily="34" charset="0"/>
              </a:rPr>
              <a:t>w przeliczeniu na mieszkańca daje to 8,4 tys. ton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01861037-2B0C-47E2-A792-4033D840B88A}"/>
              </a:ext>
            </a:extLst>
          </p:cNvPr>
          <p:cNvSpPr txBox="1"/>
          <p:nvPr/>
        </p:nvSpPr>
        <p:spPr>
          <a:xfrm>
            <a:off x="5373859" y="4847825"/>
            <a:ext cx="50409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l-PL" sz="1800" b="0" i="0" dirty="0">
                <a:effectLst/>
                <a:latin typeface="Century Gothic" panose="020B0502020202020204" pitchFamily="34" charset="0"/>
              </a:rPr>
              <a:t>… średnia światowa w rozwiniętych krajach                                                     wyniosła 8,2 tys. ton</a:t>
            </a:r>
            <a:endParaRPr lang="pl-PL" sz="1800" dirty="0">
              <a:latin typeface="Century Gothic" panose="020B0502020202020204" pitchFamily="34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6B077EA5-E77E-2381-FA45-4CA3CF6FBD1D}"/>
              </a:ext>
            </a:extLst>
          </p:cNvPr>
          <p:cNvSpPr/>
          <p:nvPr/>
        </p:nvSpPr>
        <p:spPr>
          <a:xfrm>
            <a:off x="909932" y="5873724"/>
            <a:ext cx="1755056" cy="232887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pl-PL" sz="600" kern="12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*Z 10 MARCA WEDŁUG -</a:t>
            </a:r>
            <a:r>
              <a:rPr lang="pl-PL" sz="800" dirty="0"/>
              <a:t> IEA w PARYŻU</a:t>
            </a:r>
            <a:endParaRPr lang="af-ZA" sz="6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5543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ipple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e tekstowe 8">
            <a:extLst>
              <a:ext uri="{FF2B5EF4-FFF2-40B4-BE49-F238E27FC236}">
                <a16:creationId xmlns:a16="http://schemas.microsoft.com/office/drawing/2014/main" id="{8D8744F4-59FE-4C7D-BBEC-55CFF7168D07}"/>
              </a:ext>
            </a:extLst>
          </p:cNvPr>
          <p:cNvSpPr txBox="1"/>
          <p:nvPr/>
        </p:nvSpPr>
        <p:spPr>
          <a:xfrm>
            <a:off x="2322958" y="2212907"/>
            <a:ext cx="660586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i="0" dirty="0">
                <a:effectLst/>
                <a:latin typeface="Century Gothic" panose="020B0502020202020204" pitchFamily="34" charset="0"/>
              </a:rPr>
              <a:t>… w 2021 roku </a:t>
            </a:r>
            <a:r>
              <a:rPr lang="pl-PL" sz="2400" dirty="0">
                <a:latin typeface="Century Gothic" panose="020B0502020202020204" pitchFamily="34" charset="0"/>
              </a:rPr>
              <a:t>w POLSCE </a:t>
            </a:r>
            <a:r>
              <a:rPr lang="pl-PL" sz="2400" i="0" dirty="0">
                <a:effectLst/>
                <a:latin typeface="Century Gothic" panose="020B0502020202020204" pitchFamily="34" charset="0"/>
              </a:rPr>
              <a:t> emisja* CO</a:t>
            </a:r>
            <a:r>
              <a:rPr lang="pl-PL" sz="2400" i="0" baseline="-25000" dirty="0">
                <a:effectLst/>
                <a:latin typeface="Century Gothic" panose="020B0502020202020204" pitchFamily="34" charset="0"/>
              </a:rPr>
              <a:t>2</a:t>
            </a:r>
            <a:r>
              <a:rPr lang="pl-PL" sz="2400" i="0" dirty="0">
                <a:effectLst/>
                <a:latin typeface="Century Gothic" panose="020B0502020202020204" pitchFamily="34" charset="0"/>
              </a:rPr>
              <a:t> do atmosfery wyniosła 192 mln ton</a:t>
            </a:r>
            <a:r>
              <a:rPr lang="pl-PL" sz="2400" dirty="0">
                <a:latin typeface="Century Gothic" panose="020B0502020202020204" pitchFamily="34" charset="0"/>
              </a:rPr>
              <a:t>                          </a:t>
            </a:r>
            <a:r>
              <a:rPr lang="pl-PL" sz="2400" i="0" dirty="0">
                <a:effectLst/>
                <a:latin typeface="Century Gothic" panose="020B0502020202020204" pitchFamily="34" charset="0"/>
              </a:rPr>
              <a:t>to jest  o 11,5 % więcej niż w 2020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8495E0AA-A154-4EC0-B786-8438B4D24D35}"/>
              </a:ext>
            </a:extLst>
          </p:cNvPr>
          <p:cNvSpPr txBox="1"/>
          <p:nvPr/>
        </p:nvSpPr>
        <p:spPr>
          <a:xfrm>
            <a:off x="5726623" y="5224294"/>
            <a:ext cx="628477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dirty="0">
                <a:latin typeface="Century Gothic" panose="020B0502020202020204" pitchFamily="34" charset="0"/>
              </a:rPr>
              <a:t>… n</a:t>
            </a:r>
            <a:r>
              <a:rPr lang="pl-PL" b="0" i="0" dirty="0">
                <a:effectLst/>
                <a:latin typeface="Century Gothic" panose="020B0502020202020204" pitchFamily="34" charset="0"/>
              </a:rPr>
              <a:t>ajwiększym 	wzrosty wystąpiły w sektorach:                                                               - energetyki zawodowej o 20%                                                                                  - lotniczym o 16% i koksowniczym także 16 % 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01861037-2B0C-47E2-A792-4033D840B88A}"/>
              </a:ext>
            </a:extLst>
          </p:cNvPr>
          <p:cNvSpPr txBox="1"/>
          <p:nvPr/>
        </p:nvSpPr>
        <p:spPr>
          <a:xfrm>
            <a:off x="4428461" y="3746966"/>
            <a:ext cx="565318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l-PL" i="0" dirty="0">
                <a:effectLst/>
                <a:latin typeface="Century Gothic" panose="020B0502020202020204" pitchFamily="34" charset="0"/>
              </a:rPr>
              <a:t>… </a:t>
            </a:r>
            <a:r>
              <a:rPr lang="pl-PL" i="0" dirty="0">
                <a:latin typeface="Century Gothic" panose="020B0502020202020204" pitchFamily="34" charset="0"/>
                <a:cs typeface="Noto Serif" panose="02020600060500020200" pitchFamily="18" charset="0"/>
              </a:rPr>
              <a:t>n</a:t>
            </a:r>
            <a:r>
              <a:rPr lang="pl-PL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Noto Serif" panose="02020600060500020200" pitchFamily="18" charset="0"/>
              </a:rPr>
              <a:t>ajwiększym emitentem pozostaje energetyka zawodowa - wyniosły 104,9 mln ton                                   - na drugim miejscu uplasowały się elektrociepłownie zawodowe z 23,6 mln ton                       - na trzecim sektor cementowy z 10,5 mln ton</a:t>
            </a:r>
            <a:endParaRPr lang="pl-PL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6B077EA5-E77E-2381-FA45-4CA3CF6FBD1D}"/>
              </a:ext>
            </a:extLst>
          </p:cNvPr>
          <p:cNvSpPr/>
          <p:nvPr/>
        </p:nvSpPr>
        <p:spPr>
          <a:xfrm>
            <a:off x="902182" y="5873724"/>
            <a:ext cx="2553939" cy="232887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pl-PL" sz="600" kern="1200" dirty="0">
                <a:solidFill>
                  <a:schemeClr val="tx1">
                    <a:lumMod val="6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600" kern="1200" dirty="0">
                <a:solidFill>
                  <a:schemeClr val="tx1">
                    <a:lumMod val="7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 ŁĄCZNIE Z WSZYSTKICH INSTALACJI ORAZ LOTNICTWAEM                           Z 15 MAJA </a:t>
            </a:r>
            <a:r>
              <a:rPr lang="pl-PL" sz="600" dirty="0">
                <a:solidFill>
                  <a:schemeClr val="tx1">
                    <a:lumMod val="7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WEDŁUG KOBIZE                                                             </a:t>
            </a:r>
            <a:r>
              <a:rPr lang="pl-PL" sz="600" b="1" dirty="0">
                <a:solidFill>
                  <a:schemeClr val="tx1">
                    <a:lumMod val="7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KRAJOWY OŚRODEK BILANSOWANIA  I ZARZĄDZANIA EMISJAMI</a:t>
            </a:r>
            <a:endParaRPr lang="af-ZA" sz="600" dirty="0">
              <a:solidFill>
                <a:schemeClr val="tx1">
                  <a:lumMod val="75000"/>
                </a:schemeClr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6226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ipple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ole tekstowe 12">
            <a:extLst>
              <a:ext uri="{FF2B5EF4-FFF2-40B4-BE49-F238E27FC236}">
                <a16:creationId xmlns:a16="http://schemas.microsoft.com/office/drawing/2014/main" id="{6DD3B02C-9690-4EBA-9FC9-B1B9355660F9}"/>
              </a:ext>
            </a:extLst>
          </p:cNvPr>
          <p:cNvSpPr txBox="1"/>
          <p:nvPr/>
        </p:nvSpPr>
        <p:spPr>
          <a:xfrm>
            <a:off x="7294655" y="1694017"/>
            <a:ext cx="30773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6000" dirty="0">
                <a:solidFill>
                  <a:schemeClr val="bg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COVID 19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7AC22891-CCE0-4872-90AA-8FD2D7489BF6}"/>
              </a:ext>
            </a:extLst>
          </p:cNvPr>
          <p:cNvSpPr txBox="1"/>
          <p:nvPr/>
        </p:nvSpPr>
        <p:spPr>
          <a:xfrm>
            <a:off x="1985602" y="909187"/>
            <a:ext cx="45854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4800" dirty="0">
                <a:solidFill>
                  <a:schemeClr val="bg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… rynki paliw                          i energii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9EE37018-D1C6-48AC-938C-DE23E1485518}"/>
              </a:ext>
            </a:extLst>
          </p:cNvPr>
          <p:cNvSpPr txBox="1"/>
          <p:nvPr/>
        </p:nvSpPr>
        <p:spPr>
          <a:xfrm>
            <a:off x="839128" y="2102478"/>
            <a:ext cx="29220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4800" dirty="0">
                <a:solidFill>
                  <a:schemeClr val="bg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… ochrona klimatu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BD9B4A6D-AEA5-4277-AECA-58EAB4175444}"/>
              </a:ext>
            </a:extLst>
          </p:cNvPr>
          <p:cNvSpPr txBox="1"/>
          <p:nvPr/>
        </p:nvSpPr>
        <p:spPr>
          <a:xfrm>
            <a:off x="225299" y="3815300"/>
            <a:ext cx="41497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4800" dirty="0">
                <a:solidFill>
                  <a:schemeClr val="bg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… CO</a:t>
            </a:r>
            <a:r>
              <a:rPr lang="pl-PL" sz="4800" baseline="-25000" dirty="0">
                <a:solidFill>
                  <a:schemeClr val="bg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2 </a:t>
            </a:r>
            <a:r>
              <a:rPr lang="pl-PL" sz="4800" dirty="0">
                <a:solidFill>
                  <a:schemeClr val="bg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emisje                    i ceny</a:t>
            </a:r>
          </a:p>
        </p:txBody>
      </p:sp>
      <p:sp>
        <p:nvSpPr>
          <p:cNvPr id="26" name="Prostokąt 25">
            <a:extLst>
              <a:ext uri="{FF2B5EF4-FFF2-40B4-BE49-F238E27FC236}">
                <a16:creationId xmlns:a16="http://schemas.microsoft.com/office/drawing/2014/main" id="{91DCEBCD-02F6-45D5-AAF3-F3D4DC191F6A}"/>
              </a:ext>
            </a:extLst>
          </p:cNvPr>
          <p:cNvSpPr/>
          <p:nvPr/>
        </p:nvSpPr>
        <p:spPr>
          <a:xfrm>
            <a:off x="4173203" y="2989049"/>
            <a:ext cx="6353909" cy="1057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pl-PL" sz="1600" kern="12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ELEKTROENERGETYKA W POLSCE 2022</a:t>
            </a:r>
            <a:endParaRPr lang="af-ZA" sz="16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pl-PL" sz="40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z wyników roku 2021</a:t>
            </a:r>
            <a:endParaRPr lang="af-ZA" sz="4000" b="1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D8BE3DBF-7789-47F5-BFB5-6C5C86CCF06F}"/>
              </a:ext>
            </a:extLst>
          </p:cNvPr>
          <p:cNvSpPr txBox="1"/>
          <p:nvPr/>
        </p:nvSpPr>
        <p:spPr>
          <a:xfrm>
            <a:off x="8029253" y="3974949"/>
            <a:ext cx="167467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800" kern="1200" dirty="0">
                <a:solidFill>
                  <a:schemeClr val="tx1">
                    <a:lumMod val="6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HERBERT LEOPOLD  </a:t>
            </a:r>
            <a:r>
              <a:rPr lang="pl-PL" sz="1000" b="1" kern="1200" dirty="0">
                <a:solidFill>
                  <a:schemeClr val="tx1">
                    <a:lumMod val="6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GABRYŚ</a:t>
            </a:r>
            <a:endParaRPr lang="pl-PL" sz="1000" b="1" dirty="0">
              <a:solidFill>
                <a:schemeClr val="tx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112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3333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"/>
                            </p:stCondLst>
                            <p:childTnLst>
                              <p:par>
                                <p:cTn id="13" presetID="53" presetClass="entr" presetSubtype="528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3333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528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3333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700"/>
                            </p:stCondLst>
                            <p:childTnLst>
                              <p:par>
                                <p:cTn id="29" presetID="53" presetClass="entr" presetSubtype="52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3333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6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a 3">
            <a:extLst>
              <a:ext uri="{FF2B5EF4-FFF2-40B4-BE49-F238E27FC236}">
                <a16:creationId xmlns:a16="http://schemas.microsoft.com/office/drawing/2014/main" id="{D0A0AC4B-EECD-442B-8042-5AA30440DA9E}"/>
              </a:ext>
            </a:extLst>
          </p:cNvPr>
          <p:cNvGrpSpPr/>
          <p:nvPr/>
        </p:nvGrpSpPr>
        <p:grpSpPr>
          <a:xfrm>
            <a:off x="4645836" y="2535674"/>
            <a:ext cx="6260500" cy="2476750"/>
            <a:chOff x="3627021" y="2082610"/>
            <a:chExt cx="6521813" cy="2476750"/>
          </a:xfrm>
        </p:grpSpPr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804002E0-68A4-4D38-B2DB-7171ABEF30C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27021" y="2082610"/>
              <a:ext cx="6521813" cy="2476750"/>
            </a:xfrm>
            <a:custGeom>
              <a:avLst/>
              <a:gdLst>
                <a:gd name="T0" fmla="*/ 0 w 3536"/>
                <a:gd name="T1" fmla="*/ 1410 h 1410"/>
                <a:gd name="T2" fmla="*/ 3536 w 3536"/>
                <a:gd name="T3" fmla="*/ 1410 h 1410"/>
                <a:gd name="T4" fmla="*/ 0 w 3536"/>
                <a:gd name="T5" fmla="*/ 1269 h 1410"/>
                <a:gd name="T6" fmla="*/ 3536 w 3536"/>
                <a:gd name="T7" fmla="*/ 1269 h 1410"/>
                <a:gd name="T8" fmla="*/ 0 w 3536"/>
                <a:gd name="T9" fmla="*/ 1128 h 1410"/>
                <a:gd name="T10" fmla="*/ 3536 w 3536"/>
                <a:gd name="T11" fmla="*/ 1128 h 1410"/>
                <a:gd name="T12" fmla="*/ 0 w 3536"/>
                <a:gd name="T13" fmla="*/ 986 h 1410"/>
                <a:gd name="T14" fmla="*/ 3536 w 3536"/>
                <a:gd name="T15" fmla="*/ 986 h 1410"/>
                <a:gd name="T16" fmla="*/ 0 w 3536"/>
                <a:gd name="T17" fmla="*/ 705 h 1410"/>
                <a:gd name="T18" fmla="*/ 3536 w 3536"/>
                <a:gd name="T19" fmla="*/ 705 h 1410"/>
                <a:gd name="T20" fmla="*/ 0 w 3536"/>
                <a:gd name="T21" fmla="*/ 564 h 1410"/>
                <a:gd name="T22" fmla="*/ 3536 w 3536"/>
                <a:gd name="T23" fmla="*/ 564 h 1410"/>
                <a:gd name="T24" fmla="*/ 0 w 3536"/>
                <a:gd name="T25" fmla="*/ 423 h 1410"/>
                <a:gd name="T26" fmla="*/ 3536 w 3536"/>
                <a:gd name="T27" fmla="*/ 423 h 1410"/>
                <a:gd name="T28" fmla="*/ 0 w 3536"/>
                <a:gd name="T29" fmla="*/ 282 h 1410"/>
                <a:gd name="T30" fmla="*/ 3536 w 3536"/>
                <a:gd name="T31" fmla="*/ 282 h 1410"/>
                <a:gd name="T32" fmla="*/ 0 w 3536"/>
                <a:gd name="T33" fmla="*/ 141 h 1410"/>
                <a:gd name="T34" fmla="*/ 3536 w 3536"/>
                <a:gd name="T35" fmla="*/ 141 h 1410"/>
                <a:gd name="T36" fmla="*/ 0 w 3536"/>
                <a:gd name="T37" fmla="*/ 0 h 1410"/>
                <a:gd name="T38" fmla="*/ 3536 w 3536"/>
                <a:gd name="T39" fmla="*/ 0 h 1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536" h="1410">
                  <a:moveTo>
                    <a:pt x="0" y="1410"/>
                  </a:moveTo>
                  <a:lnTo>
                    <a:pt x="3536" y="1410"/>
                  </a:lnTo>
                  <a:moveTo>
                    <a:pt x="0" y="1269"/>
                  </a:moveTo>
                  <a:lnTo>
                    <a:pt x="3536" y="1269"/>
                  </a:lnTo>
                  <a:moveTo>
                    <a:pt x="0" y="1128"/>
                  </a:moveTo>
                  <a:lnTo>
                    <a:pt x="3536" y="1128"/>
                  </a:lnTo>
                  <a:moveTo>
                    <a:pt x="0" y="986"/>
                  </a:moveTo>
                  <a:lnTo>
                    <a:pt x="3536" y="986"/>
                  </a:lnTo>
                  <a:moveTo>
                    <a:pt x="0" y="705"/>
                  </a:moveTo>
                  <a:lnTo>
                    <a:pt x="3536" y="705"/>
                  </a:lnTo>
                  <a:moveTo>
                    <a:pt x="0" y="564"/>
                  </a:moveTo>
                  <a:lnTo>
                    <a:pt x="3536" y="564"/>
                  </a:lnTo>
                  <a:moveTo>
                    <a:pt x="0" y="423"/>
                  </a:moveTo>
                  <a:lnTo>
                    <a:pt x="3536" y="423"/>
                  </a:lnTo>
                  <a:moveTo>
                    <a:pt x="0" y="282"/>
                  </a:moveTo>
                  <a:lnTo>
                    <a:pt x="3536" y="282"/>
                  </a:lnTo>
                  <a:moveTo>
                    <a:pt x="0" y="141"/>
                  </a:moveTo>
                  <a:lnTo>
                    <a:pt x="3536" y="141"/>
                  </a:lnTo>
                  <a:moveTo>
                    <a:pt x="0" y="0"/>
                  </a:moveTo>
                  <a:lnTo>
                    <a:pt x="3536" y="0"/>
                  </a:lnTo>
                </a:path>
              </a:pathLst>
            </a:custGeom>
            <a:noFill/>
            <a:ln w="3175" cap="flat">
              <a:solidFill>
                <a:schemeClr val="bg1">
                  <a:lumMod val="50000"/>
                  <a:lumOff val="50000"/>
                </a:schemeClr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9" name="Line 7">
              <a:extLst>
                <a:ext uri="{FF2B5EF4-FFF2-40B4-BE49-F238E27FC236}">
                  <a16:creationId xmlns:a16="http://schemas.microsoft.com/office/drawing/2014/main" id="{3A7975C2-844D-4557-BCCD-308F7F94B3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27022" y="3561042"/>
              <a:ext cx="6521812" cy="6948"/>
            </a:xfrm>
            <a:prstGeom prst="line">
              <a:avLst/>
            </a:prstGeom>
            <a:noFill/>
            <a:ln w="3175" cap="flat">
              <a:solidFill>
                <a:srgbClr val="9933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8" name="Freeform 6">
            <a:extLst>
              <a:ext uri="{FF2B5EF4-FFF2-40B4-BE49-F238E27FC236}">
                <a16:creationId xmlns:a16="http://schemas.microsoft.com/office/drawing/2014/main" id="{20F3A2AF-F588-4F44-B19F-6308C46B2D45}"/>
              </a:ext>
            </a:extLst>
          </p:cNvPr>
          <p:cNvSpPr>
            <a:spLocks noEditPoints="1"/>
          </p:cNvSpPr>
          <p:nvPr/>
        </p:nvSpPr>
        <p:spPr bwMode="auto">
          <a:xfrm>
            <a:off x="4824487" y="2758758"/>
            <a:ext cx="5434869" cy="1976131"/>
          </a:xfrm>
          <a:custGeom>
            <a:avLst/>
            <a:gdLst>
              <a:gd name="T0" fmla="*/ 0 w 3316"/>
              <a:gd name="T1" fmla="*/ 211 h 1125"/>
              <a:gd name="T2" fmla="*/ 101 w 3316"/>
              <a:gd name="T3" fmla="*/ 211 h 1125"/>
              <a:gd name="T4" fmla="*/ 101 w 3316"/>
              <a:gd name="T5" fmla="*/ 718 h 1125"/>
              <a:gd name="T6" fmla="*/ 0 w 3316"/>
              <a:gd name="T7" fmla="*/ 718 h 1125"/>
              <a:gd name="T8" fmla="*/ 0 w 3316"/>
              <a:gd name="T9" fmla="*/ 211 h 1125"/>
              <a:gd name="T10" fmla="*/ 323 w 3316"/>
              <a:gd name="T11" fmla="*/ 14 h 1125"/>
              <a:gd name="T12" fmla="*/ 422 w 3316"/>
              <a:gd name="T13" fmla="*/ 14 h 1125"/>
              <a:gd name="T14" fmla="*/ 422 w 3316"/>
              <a:gd name="T15" fmla="*/ 718 h 1125"/>
              <a:gd name="T16" fmla="*/ 323 w 3316"/>
              <a:gd name="T17" fmla="*/ 718 h 1125"/>
              <a:gd name="T18" fmla="*/ 323 w 3316"/>
              <a:gd name="T19" fmla="*/ 14 h 1125"/>
              <a:gd name="T20" fmla="*/ 644 w 3316"/>
              <a:gd name="T21" fmla="*/ 493 h 1125"/>
              <a:gd name="T22" fmla="*/ 745 w 3316"/>
              <a:gd name="T23" fmla="*/ 493 h 1125"/>
              <a:gd name="T24" fmla="*/ 745 w 3316"/>
              <a:gd name="T25" fmla="*/ 718 h 1125"/>
              <a:gd name="T26" fmla="*/ 644 w 3316"/>
              <a:gd name="T27" fmla="*/ 718 h 1125"/>
              <a:gd name="T28" fmla="*/ 644 w 3316"/>
              <a:gd name="T29" fmla="*/ 493 h 1125"/>
              <a:gd name="T30" fmla="*/ 965 w 3316"/>
              <a:gd name="T31" fmla="*/ 521 h 1125"/>
              <a:gd name="T32" fmla="*/ 1066 w 3316"/>
              <a:gd name="T33" fmla="*/ 521 h 1125"/>
              <a:gd name="T34" fmla="*/ 1066 w 3316"/>
              <a:gd name="T35" fmla="*/ 718 h 1125"/>
              <a:gd name="T36" fmla="*/ 965 w 3316"/>
              <a:gd name="T37" fmla="*/ 718 h 1125"/>
              <a:gd name="T38" fmla="*/ 965 w 3316"/>
              <a:gd name="T39" fmla="*/ 521 h 1125"/>
              <a:gd name="T40" fmla="*/ 1287 w 3316"/>
              <a:gd name="T41" fmla="*/ 254 h 1125"/>
              <a:gd name="T42" fmla="*/ 1387 w 3316"/>
              <a:gd name="T43" fmla="*/ 254 h 1125"/>
              <a:gd name="T44" fmla="*/ 1387 w 3316"/>
              <a:gd name="T45" fmla="*/ 718 h 1125"/>
              <a:gd name="T46" fmla="*/ 1287 w 3316"/>
              <a:gd name="T47" fmla="*/ 718 h 1125"/>
              <a:gd name="T48" fmla="*/ 1287 w 3316"/>
              <a:gd name="T49" fmla="*/ 254 h 1125"/>
              <a:gd name="T50" fmla="*/ 1608 w 3316"/>
              <a:gd name="T51" fmla="*/ 183 h 1125"/>
              <a:gd name="T52" fmla="*/ 1710 w 3316"/>
              <a:gd name="T53" fmla="*/ 183 h 1125"/>
              <a:gd name="T54" fmla="*/ 1710 w 3316"/>
              <a:gd name="T55" fmla="*/ 718 h 1125"/>
              <a:gd name="T56" fmla="*/ 1608 w 3316"/>
              <a:gd name="T57" fmla="*/ 718 h 1125"/>
              <a:gd name="T58" fmla="*/ 1608 w 3316"/>
              <a:gd name="T59" fmla="*/ 183 h 1125"/>
              <a:gd name="T60" fmla="*/ 1929 w 3316"/>
              <a:gd name="T61" fmla="*/ 281 h 1125"/>
              <a:gd name="T62" fmla="*/ 2031 w 3316"/>
              <a:gd name="T63" fmla="*/ 281 h 1125"/>
              <a:gd name="T64" fmla="*/ 2031 w 3316"/>
              <a:gd name="T65" fmla="*/ 718 h 1125"/>
              <a:gd name="T66" fmla="*/ 1929 w 3316"/>
              <a:gd name="T67" fmla="*/ 718 h 1125"/>
              <a:gd name="T68" fmla="*/ 1929 w 3316"/>
              <a:gd name="T69" fmla="*/ 281 h 1125"/>
              <a:gd name="T70" fmla="*/ 2252 w 3316"/>
              <a:gd name="T71" fmla="*/ 43 h 1125"/>
              <a:gd name="T72" fmla="*/ 2352 w 3316"/>
              <a:gd name="T73" fmla="*/ 43 h 1125"/>
              <a:gd name="T74" fmla="*/ 2352 w 3316"/>
              <a:gd name="T75" fmla="*/ 718 h 1125"/>
              <a:gd name="T76" fmla="*/ 2252 w 3316"/>
              <a:gd name="T77" fmla="*/ 718 h 1125"/>
              <a:gd name="T78" fmla="*/ 2252 w 3316"/>
              <a:gd name="T79" fmla="*/ 43 h 1125"/>
              <a:gd name="T80" fmla="*/ 2573 w 3316"/>
              <a:gd name="T81" fmla="*/ 0 h 1125"/>
              <a:gd name="T82" fmla="*/ 2673 w 3316"/>
              <a:gd name="T83" fmla="*/ 0 h 1125"/>
              <a:gd name="T84" fmla="*/ 2673 w 3316"/>
              <a:gd name="T85" fmla="*/ 718 h 1125"/>
              <a:gd name="T86" fmla="*/ 2573 w 3316"/>
              <a:gd name="T87" fmla="*/ 718 h 1125"/>
              <a:gd name="T88" fmla="*/ 2573 w 3316"/>
              <a:gd name="T89" fmla="*/ 0 h 1125"/>
              <a:gd name="T90" fmla="*/ 2894 w 3316"/>
              <a:gd name="T91" fmla="*/ 113 h 1125"/>
              <a:gd name="T92" fmla="*/ 2995 w 3316"/>
              <a:gd name="T93" fmla="*/ 113 h 1125"/>
              <a:gd name="T94" fmla="*/ 2995 w 3316"/>
              <a:gd name="T95" fmla="*/ 718 h 1125"/>
              <a:gd name="T96" fmla="*/ 2894 w 3316"/>
              <a:gd name="T97" fmla="*/ 718 h 1125"/>
              <a:gd name="T98" fmla="*/ 2894 w 3316"/>
              <a:gd name="T99" fmla="*/ 113 h 1125"/>
              <a:gd name="T100" fmla="*/ 3215 w 3316"/>
              <a:gd name="T101" fmla="*/ 1125 h 1125"/>
              <a:gd name="T102" fmla="*/ 3316 w 3316"/>
              <a:gd name="T103" fmla="*/ 1125 h 1125"/>
              <a:gd name="T104" fmla="*/ 3316 w 3316"/>
              <a:gd name="T105" fmla="*/ 718 h 1125"/>
              <a:gd name="T106" fmla="*/ 3215 w 3316"/>
              <a:gd name="T107" fmla="*/ 718 h 1125"/>
              <a:gd name="T108" fmla="*/ 3215 w 3316"/>
              <a:gd name="T109" fmla="*/ 1125 h 1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316" h="1125">
                <a:moveTo>
                  <a:pt x="0" y="211"/>
                </a:moveTo>
                <a:lnTo>
                  <a:pt x="101" y="211"/>
                </a:lnTo>
                <a:lnTo>
                  <a:pt x="101" y="718"/>
                </a:lnTo>
                <a:lnTo>
                  <a:pt x="0" y="718"/>
                </a:lnTo>
                <a:lnTo>
                  <a:pt x="0" y="211"/>
                </a:lnTo>
                <a:close/>
                <a:moveTo>
                  <a:pt x="323" y="14"/>
                </a:moveTo>
                <a:lnTo>
                  <a:pt x="422" y="14"/>
                </a:lnTo>
                <a:lnTo>
                  <a:pt x="422" y="718"/>
                </a:lnTo>
                <a:lnTo>
                  <a:pt x="323" y="718"/>
                </a:lnTo>
                <a:lnTo>
                  <a:pt x="323" y="14"/>
                </a:lnTo>
                <a:close/>
                <a:moveTo>
                  <a:pt x="644" y="493"/>
                </a:moveTo>
                <a:lnTo>
                  <a:pt x="745" y="493"/>
                </a:lnTo>
                <a:lnTo>
                  <a:pt x="745" y="718"/>
                </a:lnTo>
                <a:lnTo>
                  <a:pt x="644" y="718"/>
                </a:lnTo>
                <a:lnTo>
                  <a:pt x="644" y="493"/>
                </a:lnTo>
                <a:close/>
                <a:moveTo>
                  <a:pt x="965" y="521"/>
                </a:moveTo>
                <a:lnTo>
                  <a:pt x="1066" y="521"/>
                </a:lnTo>
                <a:lnTo>
                  <a:pt x="1066" y="718"/>
                </a:lnTo>
                <a:lnTo>
                  <a:pt x="965" y="718"/>
                </a:lnTo>
                <a:lnTo>
                  <a:pt x="965" y="521"/>
                </a:lnTo>
                <a:close/>
                <a:moveTo>
                  <a:pt x="1287" y="254"/>
                </a:moveTo>
                <a:lnTo>
                  <a:pt x="1387" y="254"/>
                </a:lnTo>
                <a:lnTo>
                  <a:pt x="1387" y="718"/>
                </a:lnTo>
                <a:lnTo>
                  <a:pt x="1287" y="718"/>
                </a:lnTo>
                <a:lnTo>
                  <a:pt x="1287" y="254"/>
                </a:lnTo>
                <a:close/>
                <a:moveTo>
                  <a:pt x="1608" y="183"/>
                </a:moveTo>
                <a:lnTo>
                  <a:pt x="1710" y="183"/>
                </a:lnTo>
                <a:lnTo>
                  <a:pt x="1710" y="718"/>
                </a:lnTo>
                <a:lnTo>
                  <a:pt x="1608" y="718"/>
                </a:lnTo>
                <a:lnTo>
                  <a:pt x="1608" y="183"/>
                </a:lnTo>
                <a:close/>
                <a:moveTo>
                  <a:pt x="1929" y="281"/>
                </a:moveTo>
                <a:lnTo>
                  <a:pt x="2031" y="281"/>
                </a:lnTo>
                <a:lnTo>
                  <a:pt x="2031" y="718"/>
                </a:lnTo>
                <a:lnTo>
                  <a:pt x="1929" y="718"/>
                </a:lnTo>
                <a:lnTo>
                  <a:pt x="1929" y="281"/>
                </a:lnTo>
                <a:close/>
                <a:moveTo>
                  <a:pt x="2252" y="43"/>
                </a:moveTo>
                <a:lnTo>
                  <a:pt x="2352" y="43"/>
                </a:lnTo>
                <a:lnTo>
                  <a:pt x="2352" y="718"/>
                </a:lnTo>
                <a:lnTo>
                  <a:pt x="2252" y="718"/>
                </a:lnTo>
                <a:lnTo>
                  <a:pt x="2252" y="43"/>
                </a:lnTo>
                <a:close/>
                <a:moveTo>
                  <a:pt x="2573" y="0"/>
                </a:moveTo>
                <a:lnTo>
                  <a:pt x="2673" y="0"/>
                </a:lnTo>
                <a:lnTo>
                  <a:pt x="2673" y="718"/>
                </a:lnTo>
                <a:lnTo>
                  <a:pt x="2573" y="718"/>
                </a:lnTo>
                <a:lnTo>
                  <a:pt x="2573" y="0"/>
                </a:lnTo>
                <a:close/>
                <a:moveTo>
                  <a:pt x="2894" y="113"/>
                </a:moveTo>
                <a:lnTo>
                  <a:pt x="2995" y="113"/>
                </a:lnTo>
                <a:lnTo>
                  <a:pt x="2995" y="718"/>
                </a:lnTo>
                <a:lnTo>
                  <a:pt x="2894" y="718"/>
                </a:lnTo>
                <a:lnTo>
                  <a:pt x="2894" y="113"/>
                </a:lnTo>
                <a:close/>
                <a:moveTo>
                  <a:pt x="3215" y="1125"/>
                </a:moveTo>
                <a:lnTo>
                  <a:pt x="3316" y="1125"/>
                </a:lnTo>
                <a:lnTo>
                  <a:pt x="3316" y="718"/>
                </a:lnTo>
                <a:lnTo>
                  <a:pt x="3215" y="718"/>
                </a:lnTo>
                <a:lnTo>
                  <a:pt x="3215" y="1125"/>
                </a:lnTo>
                <a:close/>
              </a:path>
            </a:pathLst>
          </a:custGeom>
          <a:solidFill>
            <a:srgbClr val="0000FF">
              <a:alpha val="50000"/>
            </a:srgb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64" name="Prostokąt 63">
            <a:extLst>
              <a:ext uri="{FF2B5EF4-FFF2-40B4-BE49-F238E27FC236}">
                <a16:creationId xmlns:a16="http://schemas.microsoft.com/office/drawing/2014/main" id="{FF572D29-DC83-4761-A1B1-B6CCE266CC1E}"/>
              </a:ext>
            </a:extLst>
          </p:cNvPr>
          <p:cNvSpPr/>
          <p:nvPr/>
        </p:nvSpPr>
        <p:spPr>
          <a:xfrm>
            <a:off x="876504" y="898317"/>
            <a:ext cx="7973123" cy="564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67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ZMIANY PKB i ZMIANY W ZUŻYCIU ENERGII ELEKTRYCZNEJ W KRAJU Z LAT 2010 DO 2020 [%]                                                                 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PKB NIEWYRÓWNYWANY SEZONOWO ROK DO ROKU Z PROGNOZĄ* ZA 2021 ROK  </a:t>
            </a:r>
          </a:p>
        </p:txBody>
      </p:sp>
      <p:sp>
        <p:nvSpPr>
          <p:cNvPr id="63" name="Prostokąt 62">
            <a:extLst>
              <a:ext uri="{FF2B5EF4-FFF2-40B4-BE49-F238E27FC236}">
                <a16:creationId xmlns:a16="http://schemas.microsoft.com/office/drawing/2014/main" id="{C221FB80-E409-4FA3-BCEE-99F3F4CA8946}"/>
              </a:ext>
            </a:extLst>
          </p:cNvPr>
          <p:cNvSpPr/>
          <p:nvPr/>
        </p:nvSpPr>
        <p:spPr>
          <a:xfrm>
            <a:off x="607003" y="2281340"/>
            <a:ext cx="334529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… znacząco mniejszy PKB                  </a:t>
            </a: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za rok 2020                                            </a:t>
            </a: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przyniósł                                                         w relacji do roku 2019 </a:t>
            </a:r>
            <a:r>
              <a:rPr lang="pl-PL" sz="1600" dirty="0">
                <a:solidFill>
                  <a:prstClr val="white"/>
                </a:solidFill>
                <a:latin typeface="Century Gothic" panose="020B0502020202020204" pitchFamily="34" charset="0"/>
              </a:rPr>
              <a:t>z</a:t>
            </a:r>
            <a:r>
              <a:rPr kumimoji="0" lang="pl-PL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mniejszenie</a:t>
            </a: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zużycia i produkcji </a:t>
            </a:r>
            <a:r>
              <a:rPr lang="pl-PL" sz="1600" dirty="0">
                <a:solidFill>
                  <a:prstClr val="white"/>
                </a:solidFill>
                <a:latin typeface="Century Gothic" panose="020B0502020202020204" pitchFamily="34" charset="0"/>
              </a:rPr>
              <a:t>energii elektrycznej                   ogółem w </a:t>
            </a: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kraju                                                          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/odpowiednio o -2,8% i -</a:t>
            </a:r>
            <a:r>
              <a:rPr lang="pl-PL" sz="1400" dirty="0">
                <a:solidFill>
                  <a:prstClr val="white"/>
                </a:solidFill>
                <a:latin typeface="Century Gothic" panose="020B0502020202020204" pitchFamily="34" charset="0"/>
              </a:rPr>
              <a:t>2,3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%/                       i to stanowi punkt odniesienia                 do zmian w 2021 roku /odpowiednio o 5,5% i 5,4%/</a:t>
            </a:r>
          </a:p>
        </p:txBody>
      </p:sp>
      <p:grpSp>
        <p:nvGrpSpPr>
          <p:cNvPr id="78" name="Grupa 77">
            <a:extLst>
              <a:ext uri="{FF2B5EF4-FFF2-40B4-BE49-F238E27FC236}">
                <a16:creationId xmlns:a16="http://schemas.microsoft.com/office/drawing/2014/main" id="{FE08DC78-A7CE-44FD-A7E7-9940CA92CA92}"/>
              </a:ext>
            </a:extLst>
          </p:cNvPr>
          <p:cNvGrpSpPr/>
          <p:nvPr/>
        </p:nvGrpSpPr>
        <p:grpSpPr>
          <a:xfrm>
            <a:off x="9760030" y="1802515"/>
            <a:ext cx="1277117" cy="615986"/>
            <a:chOff x="9643695" y="2159494"/>
            <a:chExt cx="1277117" cy="615986"/>
          </a:xfrm>
        </p:grpSpPr>
        <p:sp>
          <p:nvSpPr>
            <p:cNvPr id="69" name="Prostokąt 68">
              <a:extLst>
                <a:ext uri="{FF2B5EF4-FFF2-40B4-BE49-F238E27FC236}">
                  <a16:creationId xmlns:a16="http://schemas.microsoft.com/office/drawing/2014/main" id="{73D4730E-4AF5-4A24-9ECB-D567EA88B5B1}"/>
                </a:ext>
              </a:extLst>
            </p:cNvPr>
            <p:cNvSpPr/>
            <p:nvPr/>
          </p:nvSpPr>
          <p:spPr>
            <a:xfrm>
              <a:off x="9643695" y="2161464"/>
              <a:ext cx="1218315" cy="614016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71" name="Prostokąt 70">
              <a:extLst>
                <a:ext uri="{FF2B5EF4-FFF2-40B4-BE49-F238E27FC236}">
                  <a16:creationId xmlns:a16="http://schemas.microsoft.com/office/drawing/2014/main" id="{58FD8A36-1E7E-4A83-AC41-DD2C3BE5F321}"/>
                </a:ext>
              </a:extLst>
            </p:cNvPr>
            <p:cNvSpPr/>
            <p:nvPr/>
          </p:nvSpPr>
          <p:spPr>
            <a:xfrm>
              <a:off x="9786156" y="2159494"/>
              <a:ext cx="1053671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2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ZMIANY PKB</a:t>
              </a:r>
            </a:p>
          </p:txBody>
        </p:sp>
        <p:sp>
          <p:nvSpPr>
            <p:cNvPr id="74" name="Rectangle 42">
              <a:extLst>
                <a:ext uri="{FF2B5EF4-FFF2-40B4-BE49-F238E27FC236}">
                  <a16:creationId xmlns:a16="http://schemas.microsoft.com/office/drawing/2014/main" id="{DA47B937-FC8B-4E46-A1D2-17C4679221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32335" y="2245604"/>
              <a:ext cx="179733" cy="121489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067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76" name="Line 36">
              <a:extLst>
                <a:ext uri="{FF2B5EF4-FFF2-40B4-BE49-F238E27FC236}">
                  <a16:creationId xmlns:a16="http://schemas.microsoft.com/office/drawing/2014/main" id="{A877CEC3-EA08-4E44-8E3B-54F283AF7B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731967" y="2498363"/>
              <a:ext cx="194567" cy="0"/>
            </a:xfrm>
            <a:prstGeom prst="line">
              <a:avLst/>
            </a:prstGeom>
            <a:noFill/>
            <a:ln w="1270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77" name="Prostokąt 76">
              <a:extLst>
                <a:ext uri="{FF2B5EF4-FFF2-40B4-BE49-F238E27FC236}">
                  <a16:creationId xmlns:a16="http://schemas.microsoft.com/office/drawing/2014/main" id="{EA6CF3E2-74F5-4957-BB62-774499B9291D}"/>
                </a:ext>
              </a:extLst>
            </p:cNvPr>
            <p:cNvSpPr/>
            <p:nvPr/>
          </p:nvSpPr>
          <p:spPr>
            <a:xfrm>
              <a:off x="9867141" y="2345611"/>
              <a:ext cx="105367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2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ZMIANY ZUŻYCIA EN EL</a:t>
              </a:r>
            </a:p>
          </p:txBody>
        </p:sp>
      </p:grpSp>
      <p:sp>
        <p:nvSpPr>
          <p:cNvPr id="12" name="Rectangle 10">
            <a:extLst>
              <a:ext uri="{FF2B5EF4-FFF2-40B4-BE49-F238E27FC236}">
                <a16:creationId xmlns:a16="http://schemas.microsoft.com/office/drawing/2014/main" id="{69064A3B-C9DA-4FFD-85FE-5CEA8D07F6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2184" y="5068042"/>
            <a:ext cx="231699" cy="136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2010</a:t>
            </a:r>
            <a:endParaRPr kumimoji="0" lang="pl-PL" altLang="pl-PL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3" name="Rectangle 11">
            <a:extLst>
              <a:ext uri="{FF2B5EF4-FFF2-40B4-BE49-F238E27FC236}">
                <a16:creationId xmlns:a16="http://schemas.microsoft.com/office/drawing/2014/main" id="{F15D3900-4A7B-4C8D-AB88-206EEB4D7D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8297" y="5068042"/>
            <a:ext cx="231699" cy="136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2011</a:t>
            </a:r>
            <a:endParaRPr kumimoji="0" lang="pl-PL" altLang="pl-PL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4" name="Rectangle 12">
            <a:extLst>
              <a:ext uri="{FF2B5EF4-FFF2-40B4-BE49-F238E27FC236}">
                <a16:creationId xmlns:a16="http://schemas.microsoft.com/office/drawing/2014/main" id="{90DEC975-E573-4200-88B2-403D851388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6051" y="5068042"/>
            <a:ext cx="231699" cy="136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2012</a:t>
            </a:r>
            <a:endParaRPr kumimoji="0" lang="pl-PL" altLang="pl-PL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5" name="Rectangle 13">
            <a:extLst>
              <a:ext uri="{FF2B5EF4-FFF2-40B4-BE49-F238E27FC236}">
                <a16:creationId xmlns:a16="http://schemas.microsoft.com/office/drawing/2014/main" id="{D27FF725-50A2-4ED6-A040-B6396F9186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2163" y="5068042"/>
            <a:ext cx="231699" cy="136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2013</a:t>
            </a:r>
            <a:endParaRPr kumimoji="0" lang="pl-PL" altLang="pl-PL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6" name="Rectangle 14">
            <a:extLst>
              <a:ext uri="{FF2B5EF4-FFF2-40B4-BE49-F238E27FC236}">
                <a16:creationId xmlns:a16="http://schemas.microsoft.com/office/drawing/2014/main" id="{F4A0BE11-B9AD-4518-8322-A8557110B5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69916" y="5068042"/>
            <a:ext cx="231699" cy="136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2014</a:t>
            </a:r>
            <a:endParaRPr kumimoji="0" lang="pl-PL" altLang="pl-PL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7" name="Rectangle 15">
            <a:extLst>
              <a:ext uri="{FF2B5EF4-FFF2-40B4-BE49-F238E27FC236}">
                <a16:creationId xmlns:a16="http://schemas.microsoft.com/office/drawing/2014/main" id="{4D868D4B-2A20-4289-B691-444F3EC185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96031" y="5068042"/>
            <a:ext cx="231699" cy="136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2015</a:t>
            </a:r>
            <a:endParaRPr kumimoji="0" lang="pl-PL" altLang="pl-PL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8" name="Rectangle 16">
            <a:extLst>
              <a:ext uri="{FF2B5EF4-FFF2-40B4-BE49-F238E27FC236}">
                <a16:creationId xmlns:a16="http://schemas.microsoft.com/office/drawing/2014/main" id="{1AB6D8BB-5D28-481A-A526-FA6B3C0FCC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23783" y="5068042"/>
            <a:ext cx="231699" cy="136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2016</a:t>
            </a:r>
            <a:endParaRPr kumimoji="0" lang="pl-PL" altLang="pl-PL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9" name="Rectangle 17">
            <a:extLst>
              <a:ext uri="{FF2B5EF4-FFF2-40B4-BE49-F238E27FC236}">
                <a16:creationId xmlns:a16="http://schemas.microsoft.com/office/drawing/2014/main" id="{DAB8060B-2C38-4C84-9494-9AE2C08987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49896" y="5068042"/>
            <a:ext cx="231699" cy="136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2017</a:t>
            </a:r>
            <a:endParaRPr kumimoji="0" lang="pl-PL" altLang="pl-PL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20" name="Rectangle 18">
            <a:extLst>
              <a:ext uri="{FF2B5EF4-FFF2-40B4-BE49-F238E27FC236}">
                <a16:creationId xmlns:a16="http://schemas.microsoft.com/office/drawing/2014/main" id="{216A4C4B-7E59-4A2D-96DA-02AABA5EB3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7649" y="5068042"/>
            <a:ext cx="231699" cy="136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2018</a:t>
            </a:r>
            <a:endParaRPr kumimoji="0" lang="pl-PL" altLang="pl-PL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21" name="Rectangle 19">
            <a:extLst>
              <a:ext uri="{FF2B5EF4-FFF2-40B4-BE49-F238E27FC236}">
                <a16:creationId xmlns:a16="http://schemas.microsoft.com/office/drawing/2014/main" id="{93E0F950-F8FC-4A52-B78B-F463E96B17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56233" y="5068042"/>
            <a:ext cx="231699" cy="136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2019</a:t>
            </a:r>
            <a:endParaRPr kumimoji="0" lang="pl-PL" altLang="pl-PL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22" name="Rectangle 20">
            <a:extLst>
              <a:ext uri="{FF2B5EF4-FFF2-40B4-BE49-F238E27FC236}">
                <a16:creationId xmlns:a16="http://schemas.microsoft.com/office/drawing/2014/main" id="{80DA325F-2C36-45C9-8C7A-BFA0931692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82347" y="5068042"/>
            <a:ext cx="231699" cy="136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2020</a:t>
            </a:r>
            <a:endParaRPr kumimoji="0" lang="pl-PL" altLang="pl-PL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52" name="Rectangle 50">
            <a:extLst>
              <a:ext uri="{FF2B5EF4-FFF2-40B4-BE49-F238E27FC236}">
                <a16:creationId xmlns:a16="http://schemas.microsoft.com/office/drawing/2014/main" id="{3408030D-87C5-4956-A71C-6AB46D2F6A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6402" y="4922840"/>
            <a:ext cx="117505" cy="170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-4</a:t>
            </a:r>
            <a:endParaRPr kumimoji="0" lang="pl-PL" altLang="pl-PL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53" name="Rectangle 51">
            <a:extLst>
              <a:ext uri="{FF2B5EF4-FFF2-40B4-BE49-F238E27FC236}">
                <a16:creationId xmlns:a16="http://schemas.microsoft.com/office/drawing/2014/main" id="{DB5CC1DE-5093-4D6F-990B-D9EBBBC9C3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6402" y="4675165"/>
            <a:ext cx="117505" cy="170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-3</a:t>
            </a:r>
            <a:endParaRPr kumimoji="0" lang="pl-PL" altLang="pl-PL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54" name="Rectangle 52">
            <a:extLst>
              <a:ext uri="{FF2B5EF4-FFF2-40B4-BE49-F238E27FC236}">
                <a16:creationId xmlns:a16="http://schemas.microsoft.com/office/drawing/2014/main" id="{EB79F67C-39EF-4F7A-9BE4-6DD72B6304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6402" y="4427490"/>
            <a:ext cx="117505" cy="170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-2</a:t>
            </a:r>
            <a:endParaRPr kumimoji="0" lang="pl-PL" altLang="pl-PL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55" name="Rectangle 53">
            <a:extLst>
              <a:ext uri="{FF2B5EF4-FFF2-40B4-BE49-F238E27FC236}">
                <a16:creationId xmlns:a16="http://schemas.microsoft.com/office/drawing/2014/main" id="{E7930E4A-C086-4B69-B19F-88A74D2B06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6402" y="4179815"/>
            <a:ext cx="117505" cy="170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-1</a:t>
            </a:r>
            <a:endParaRPr kumimoji="0" lang="pl-PL" altLang="pl-PL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56" name="Rectangle 54">
            <a:extLst>
              <a:ext uri="{FF2B5EF4-FFF2-40B4-BE49-F238E27FC236}">
                <a16:creationId xmlns:a16="http://schemas.microsoft.com/office/drawing/2014/main" id="{5BA64D46-FC27-4398-AD2C-E1BDEA914A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5404" y="3932140"/>
            <a:ext cx="72820" cy="170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0</a:t>
            </a:r>
            <a:endParaRPr kumimoji="0" lang="pl-PL" altLang="pl-PL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57" name="Rectangle 55">
            <a:extLst>
              <a:ext uri="{FF2B5EF4-FFF2-40B4-BE49-F238E27FC236}">
                <a16:creationId xmlns:a16="http://schemas.microsoft.com/office/drawing/2014/main" id="{AEBFAE91-BD2F-4994-82D1-C84A1F3262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5404" y="3684465"/>
            <a:ext cx="72820" cy="170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</a:t>
            </a:r>
            <a:endParaRPr kumimoji="0" lang="pl-PL" altLang="pl-PL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58" name="Rectangle 56">
            <a:extLst>
              <a:ext uri="{FF2B5EF4-FFF2-40B4-BE49-F238E27FC236}">
                <a16:creationId xmlns:a16="http://schemas.microsoft.com/office/drawing/2014/main" id="{38A6477D-AC83-46D3-A291-674A7F7D4F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5404" y="3436790"/>
            <a:ext cx="72820" cy="170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2</a:t>
            </a:r>
            <a:endParaRPr kumimoji="0" lang="pl-PL" altLang="pl-PL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59" name="Rectangle 57">
            <a:extLst>
              <a:ext uri="{FF2B5EF4-FFF2-40B4-BE49-F238E27FC236}">
                <a16:creationId xmlns:a16="http://schemas.microsoft.com/office/drawing/2014/main" id="{2137D557-7EAE-4E4F-BB6B-5ED37E7A97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5404" y="3189115"/>
            <a:ext cx="72820" cy="170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3</a:t>
            </a:r>
            <a:endParaRPr kumimoji="0" lang="pl-PL" altLang="pl-PL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60" name="Rectangle 58">
            <a:extLst>
              <a:ext uri="{FF2B5EF4-FFF2-40B4-BE49-F238E27FC236}">
                <a16:creationId xmlns:a16="http://schemas.microsoft.com/office/drawing/2014/main" id="{818B6827-1D93-41E6-B44D-F876C816E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5404" y="2941440"/>
            <a:ext cx="72820" cy="170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4</a:t>
            </a:r>
            <a:endParaRPr kumimoji="0" lang="pl-PL" altLang="pl-PL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61" name="Rectangle 59">
            <a:extLst>
              <a:ext uri="{FF2B5EF4-FFF2-40B4-BE49-F238E27FC236}">
                <a16:creationId xmlns:a16="http://schemas.microsoft.com/office/drawing/2014/main" id="{A122F949-4E30-44F0-9BCF-12E42956E0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5404" y="2693764"/>
            <a:ext cx="72820" cy="170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5</a:t>
            </a:r>
            <a:endParaRPr kumimoji="0" lang="pl-PL" altLang="pl-PL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62" name="Rectangle 60">
            <a:extLst>
              <a:ext uri="{FF2B5EF4-FFF2-40B4-BE49-F238E27FC236}">
                <a16:creationId xmlns:a16="http://schemas.microsoft.com/office/drawing/2014/main" id="{D4367153-4258-4455-826A-F672A2BF7E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5404" y="2446090"/>
            <a:ext cx="72820" cy="170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6</a:t>
            </a:r>
            <a:endParaRPr kumimoji="0" lang="pl-PL" altLang="pl-PL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66" name="Rectangle 20">
            <a:extLst>
              <a:ext uri="{FF2B5EF4-FFF2-40B4-BE49-F238E27FC236}">
                <a16:creationId xmlns:a16="http://schemas.microsoft.com/office/drawing/2014/main" id="{9981A753-C0B9-4D34-94F7-4497D0A3CE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17314" y="5070725"/>
            <a:ext cx="21742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2021</a:t>
            </a:r>
            <a:endParaRPr kumimoji="0" lang="pl-PL" altLang="pl-PL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E9EF01C1-97EE-4B1D-8217-23F53CFC639F}"/>
              </a:ext>
            </a:extLst>
          </p:cNvPr>
          <p:cNvGrpSpPr/>
          <p:nvPr/>
        </p:nvGrpSpPr>
        <p:grpSpPr>
          <a:xfrm>
            <a:off x="4338443" y="5300681"/>
            <a:ext cx="6500064" cy="718764"/>
            <a:chOff x="3910677" y="5332159"/>
            <a:chExt cx="6500064" cy="433492"/>
          </a:xfrm>
        </p:grpSpPr>
        <p:sp>
          <p:nvSpPr>
            <p:cNvPr id="24" name="Rectangle 22">
              <a:extLst>
                <a:ext uri="{FF2B5EF4-FFF2-40B4-BE49-F238E27FC236}">
                  <a16:creationId xmlns:a16="http://schemas.microsoft.com/office/drawing/2014/main" id="{B1F6CA59-5E44-4172-8CFA-CC239EE80A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10677" y="5416344"/>
              <a:ext cx="243903" cy="75533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26" name="Rectangle 24">
              <a:extLst>
                <a:ext uri="{FF2B5EF4-FFF2-40B4-BE49-F238E27FC236}">
                  <a16:creationId xmlns:a16="http://schemas.microsoft.com/office/drawing/2014/main" id="{3D9F7BE0-8D4A-44B7-A94D-5E282EFF31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6051" y="5373193"/>
              <a:ext cx="17083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3,6</a:t>
              </a:r>
              <a:endParaRPr kumimoji="0" lang="pl-PL" altLang="pl-PL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27" name="Rectangle 25">
              <a:extLst>
                <a:ext uri="{FF2B5EF4-FFF2-40B4-BE49-F238E27FC236}">
                  <a16:creationId xmlns:a16="http://schemas.microsoft.com/office/drawing/2014/main" id="{A8CA2EFD-1325-4391-A6D4-FCD4F8250F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34280" y="5373193"/>
              <a:ext cx="68334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5</a:t>
              </a:r>
              <a:endParaRPr kumimoji="0" lang="pl-PL" altLang="pl-PL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28" name="Rectangle 26">
              <a:extLst>
                <a:ext uri="{FF2B5EF4-FFF2-40B4-BE49-F238E27FC236}">
                  <a16:creationId xmlns:a16="http://schemas.microsoft.com/office/drawing/2014/main" id="{6B2A51A4-11BB-468D-8230-A2A8D98CB2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89918" y="5373193"/>
              <a:ext cx="17083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1,6</a:t>
              </a:r>
              <a:endParaRPr kumimoji="0" lang="pl-PL" altLang="pl-PL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29" name="Rectangle 27">
              <a:extLst>
                <a:ext uri="{FF2B5EF4-FFF2-40B4-BE49-F238E27FC236}">
                  <a16:creationId xmlns:a16="http://schemas.microsoft.com/office/drawing/2014/main" id="{E0ACF0B4-51AE-4FD2-BDBD-218086F9D6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7671" y="5373193"/>
              <a:ext cx="17083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1,4</a:t>
              </a:r>
              <a:endParaRPr kumimoji="0" lang="pl-PL" altLang="pl-PL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30" name="Rectangle 28">
              <a:extLst>
                <a:ext uri="{FF2B5EF4-FFF2-40B4-BE49-F238E27FC236}">
                  <a16:creationId xmlns:a16="http://schemas.microsoft.com/office/drawing/2014/main" id="{DF0730A5-13A2-446D-958B-901FE7087A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43784" y="5373193"/>
              <a:ext cx="17083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3,3</a:t>
              </a:r>
              <a:endParaRPr kumimoji="0" lang="pl-PL" altLang="pl-PL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31" name="Rectangle 29">
              <a:extLst>
                <a:ext uri="{FF2B5EF4-FFF2-40B4-BE49-F238E27FC236}">
                  <a16:creationId xmlns:a16="http://schemas.microsoft.com/office/drawing/2014/main" id="{9C0EDC3A-F52B-4690-B9A4-EE173928BE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71536" y="5373193"/>
              <a:ext cx="17083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3,8</a:t>
              </a:r>
              <a:endParaRPr kumimoji="0" lang="pl-PL" altLang="pl-PL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32" name="Rectangle 30">
              <a:extLst>
                <a:ext uri="{FF2B5EF4-FFF2-40B4-BE49-F238E27FC236}">
                  <a16:creationId xmlns:a16="http://schemas.microsoft.com/office/drawing/2014/main" id="{D073ED15-C578-40CA-8D9D-8B5B322A7E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97651" y="5373193"/>
              <a:ext cx="17083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3,1</a:t>
              </a:r>
              <a:endParaRPr kumimoji="0" lang="pl-PL" altLang="pl-PL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33" name="Rectangle 31">
              <a:extLst>
                <a:ext uri="{FF2B5EF4-FFF2-40B4-BE49-F238E27FC236}">
                  <a16:creationId xmlns:a16="http://schemas.microsoft.com/office/drawing/2014/main" id="{EAD82835-695D-4DC9-A452-E30849ED07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25403" y="5373193"/>
              <a:ext cx="17083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4,8</a:t>
              </a:r>
              <a:endParaRPr kumimoji="0" lang="pl-PL" altLang="pl-PL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34" name="Rectangle 32">
              <a:extLst>
                <a:ext uri="{FF2B5EF4-FFF2-40B4-BE49-F238E27FC236}">
                  <a16:creationId xmlns:a16="http://schemas.microsoft.com/office/drawing/2014/main" id="{73820617-BC07-4C05-871A-9BB3B3D3AD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51516" y="5373193"/>
              <a:ext cx="17083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5,1</a:t>
              </a:r>
              <a:endParaRPr kumimoji="0" lang="pl-PL" altLang="pl-PL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35" name="Rectangle 33">
              <a:extLst>
                <a:ext uri="{FF2B5EF4-FFF2-40B4-BE49-F238E27FC236}">
                  <a16:creationId xmlns:a16="http://schemas.microsoft.com/office/drawing/2014/main" id="{1FE084C8-04E6-4EDD-AE27-EED46DDBFA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79270" y="5373193"/>
              <a:ext cx="17083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4,3</a:t>
              </a:r>
              <a:endParaRPr kumimoji="0" lang="pl-PL" altLang="pl-PL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36" name="Rectangle 34">
              <a:extLst>
                <a:ext uri="{FF2B5EF4-FFF2-40B4-BE49-F238E27FC236}">
                  <a16:creationId xmlns:a16="http://schemas.microsoft.com/office/drawing/2014/main" id="{B78CC106-3EDF-4667-9619-9A9D797C31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28351" y="5332159"/>
              <a:ext cx="327013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-2,8</a:t>
              </a:r>
              <a:endParaRPr kumimoji="0" lang="pl-PL" alt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38" name="Line 36">
              <a:extLst>
                <a:ext uri="{FF2B5EF4-FFF2-40B4-BE49-F238E27FC236}">
                  <a16:creationId xmlns:a16="http://schemas.microsoft.com/office/drawing/2014/main" id="{4FD2D312-2E49-4AB8-9600-B4F9AF47D2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38111" y="5659846"/>
              <a:ext cx="196035" cy="2382"/>
            </a:xfrm>
            <a:prstGeom prst="line">
              <a:avLst/>
            </a:prstGeom>
            <a:noFill/>
            <a:ln w="1270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40" name="Rectangle 38">
              <a:extLst>
                <a:ext uri="{FF2B5EF4-FFF2-40B4-BE49-F238E27FC236}">
                  <a16:creationId xmlns:a16="http://schemas.microsoft.com/office/drawing/2014/main" id="{0415DBED-695D-4BAB-9A76-EF6E90FE38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88521" y="5588558"/>
              <a:ext cx="23917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4,22</a:t>
              </a:r>
              <a:endParaRPr kumimoji="0" lang="pl-PL" altLang="pl-PL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41" name="Rectangle 39">
              <a:extLst>
                <a:ext uri="{FF2B5EF4-FFF2-40B4-BE49-F238E27FC236}">
                  <a16:creationId xmlns:a16="http://schemas.microsoft.com/office/drawing/2014/main" id="{8C6F136C-DE47-4D42-B916-3BBC593552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14633" y="5588558"/>
              <a:ext cx="23917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1,88</a:t>
              </a:r>
              <a:endParaRPr kumimoji="0" lang="pl-PL" altLang="pl-PL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42" name="Rectangle 40">
              <a:extLst>
                <a:ext uri="{FF2B5EF4-FFF2-40B4-BE49-F238E27FC236}">
                  <a16:creationId xmlns:a16="http://schemas.microsoft.com/office/drawing/2014/main" id="{6B2890CA-50A4-4556-BEB3-4261605B8A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2884" y="5588558"/>
              <a:ext cx="281104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-0,57</a:t>
              </a:r>
              <a:endParaRPr kumimoji="0" lang="pl-PL" altLang="pl-PL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43" name="Rectangle 41">
              <a:extLst>
                <a:ext uri="{FF2B5EF4-FFF2-40B4-BE49-F238E27FC236}">
                  <a16:creationId xmlns:a16="http://schemas.microsoft.com/office/drawing/2014/main" id="{7E7F45D3-2ADB-4A6F-A6D2-D98ECE7A0E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8501" y="5588558"/>
              <a:ext cx="23917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0,62</a:t>
              </a:r>
              <a:endParaRPr kumimoji="0" lang="pl-PL" alt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44" name="Rectangle 42">
              <a:extLst>
                <a:ext uri="{FF2B5EF4-FFF2-40B4-BE49-F238E27FC236}">
                  <a16:creationId xmlns:a16="http://schemas.microsoft.com/office/drawing/2014/main" id="{65FE09F7-90BA-451D-B4B8-627DE33E87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96253" y="5588558"/>
              <a:ext cx="23917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0,49</a:t>
              </a:r>
              <a:endParaRPr kumimoji="0" lang="pl-PL" altLang="pl-PL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45" name="Rectangle 43">
              <a:extLst>
                <a:ext uri="{FF2B5EF4-FFF2-40B4-BE49-F238E27FC236}">
                  <a16:creationId xmlns:a16="http://schemas.microsoft.com/office/drawing/2014/main" id="{8909A2F5-0C88-43E8-9AB0-47FEDEF50D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71536" y="5588558"/>
              <a:ext cx="17083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1,7</a:t>
              </a:r>
              <a:endParaRPr kumimoji="0" lang="pl-PL" altLang="pl-PL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46" name="Rectangle 44">
              <a:extLst>
                <a:ext uri="{FF2B5EF4-FFF2-40B4-BE49-F238E27FC236}">
                  <a16:creationId xmlns:a16="http://schemas.microsoft.com/office/drawing/2014/main" id="{D7A7B561-98C3-4F37-9CC0-4B2D195FE9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50119" y="5588558"/>
              <a:ext cx="23917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1,97</a:t>
              </a:r>
              <a:endParaRPr kumimoji="0" lang="pl-PL" altLang="pl-PL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47" name="Rectangle 45">
              <a:extLst>
                <a:ext uri="{FF2B5EF4-FFF2-40B4-BE49-F238E27FC236}">
                  <a16:creationId xmlns:a16="http://schemas.microsoft.com/office/drawing/2014/main" id="{DBBF360E-677F-443A-B285-9C95998F5A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76234" y="5588558"/>
              <a:ext cx="23917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2,13</a:t>
              </a:r>
              <a:endParaRPr kumimoji="0" lang="pl-PL" altLang="pl-PL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48" name="Rectangle 46">
              <a:extLst>
                <a:ext uri="{FF2B5EF4-FFF2-40B4-BE49-F238E27FC236}">
                  <a16:creationId xmlns:a16="http://schemas.microsoft.com/office/drawing/2014/main" id="{278036C8-B791-4CEC-99A6-DB54DE1996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03986" y="5588558"/>
              <a:ext cx="23917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1,66</a:t>
              </a:r>
              <a:endParaRPr kumimoji="0" lang="pl-PL" altLang="pl-PL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49" name="Rectangle 47">
              <a:extLst>
                <a:ext uri="{FF2B5EF4-FFF2-40B4-BE49-F238E27FC236}">
                  <a16:creationId xmlns:a16="http://schemas.microsoft.com/office/drawing/2014/main" id="{BD667BDE-454B-43DF-BC13-EF4A4169D5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49768" y="5588558"/>
              <a:ext cx="212769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-0,9</a:t>
              </a:r>
              <a:endParaRPr kumimoji="0" lang="pl-PL" altLang="pl-PL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50" name="Rectangle 48">
              <a:extLst>
                <a:ext uri="{FF2B5EF4-FFF2-40B4-BE49-F238E27FC236}">
                  <a16:creationId xmlns:a16="http://schemas.microsoft.com/office/drawing/2014/main" id="{9920D858-A550-4E3D-85C8-E40CF778FC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28351" y="5547524"/>
              <a:ext cx="327013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-2,3</a:t>
              </a:r>
              <a:endParaRPr kumimoji="0" lang="pl-PL" alt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67" name="Rectangle 34">
              <a:extLst>
                <a:ext uri="{FF2B5EF4-FFF2-40B4-BE49-F238E27FC236}">
                  <a16:creationId xmlns:a16="http://schemas.microsoft.com/office/drawing/2014/main" id="{B4061D24-707F-489F-B4D9-5EBB5B47C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80522" y="5334842"/>
              <a:ext cx="330219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5,5*</a:t>
              </a:r>
              <a:endParaRPr kumimoji="0" lang="pl-PL" alt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68" name="Rectangle 48">
              <a:extLst>
                <a:ext uri="{FF2B5EF4-FFF2-40B4-BE49-F238E27FC236}">
                  <a16:creationId xmlns:a16="http://schemas.microsoft.com/office/drawing/2014/main" id="{2193858A-5A53-4454-A305-B8D9A2170C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89123" y="5550207"/>
              <a:ext cx="25167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5,4</a:t>
              </a:r>
              <a:endParaRPr kumimoji="0" lang="pl-PL" alt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5" name="Prostokąt 4">
            <a:extLst>
              <a:ext uri="{FF2B5EF4-FFF2-40B4-BE49-F238E27FC236}">
                <a16:creationId xmlns:a16="http://schemas.microsoft.com/office/drawing/2014/main" id="{D1014DE2-D1B4-44B6-81F0-59E09C067067}"/>
              </a:ext>
            </a:extLst>
          </p:cNvPr>
          <p:cNvSpPr/>
          <p:nvPr/>
        </p:nvSpPr>
        <p:spPr>
          <a:xfrm>
            <a:off x="10528160" y="2647833"/>
            <a:ext cx="148293" cy="1369445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96" name="Grupa 95">
            <a:extLst>
              <a:ext uri="{FF2B5EF4-FFF2-40B4-BE49-F238E27FC236}">
                <a16:creationId xmlns:a16="http://schemas.microsoft.com/office/drawing/2014/main" id="{FB26D072-AC5B-440C-9EE8-A37E4A4AC815}"/>
              </a:ext>
            </a:extLst>
          </p:cNvPr>
          <p:cNvGrpSpPr/>
          <p:nvPr/>
        </p:nvGrpSpPr>
        <p:grpSpPr>
          <a:xfrm>
            <a:off x="4908074" y="2665875"/>
            <a:ext cx="6121997" cy="1919705"/>
            <a:chOff x="4480308" y="2697353"/>
            <a:chExt cx="6121997" cy="1919705"/>
          </a:xfrm>
          <a:pattFill prst="pct10">
            <a:fgClr>
              <a:srgbClr val="FF0000"/>
            </a:fgClr>
            <a:bgClr>
              <a:schemeClr val="bg1"/>
            </a:bgClr>
          </a:pattFill>
        </p:grpSpPr>
        <p:sp>
          <p:nvSpPr>
            <p:cNvPr id="51" name="Freeform 49">
              <a:extLst>
                <a:ext uri="{FF2B5EF4-FFF2-40B4-BE49-F238E27FC236}">
                  <a16:creationId xmlns:a16="http://schemas.microsoft.com/office/drawing/2014/main" id="{E688ED43-3C57-4689-8C36-8635DD8BD98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0308" y="3008049"/>
              <a:ext cx="5269333" cy="1609009"/>
            </a:xfrm>
            <a:custGeom>
              <a:avLst/>
              <a:gdLst>
                <a:gd name="connsiteX0" fmla="*/ 0 w 5269333"/>
                <a:gd name="connsiteY0" fmla="*/ 0 h 1609009"/>
                <a:gd name="connsiteX1" fmla="*/ 257795 w 5269333"/>
                <a:gd name="connsiteY1" fmla="*/ 284035 h 1609009"/>
                <a:gd name="connsiteX2" fmla="*/ 526112 w 5269333"/>
                <a:gd name="connsiteY2" fmla="*/ 579664 h 1609009"/>
                <a:gd name="connsiteX3" fmla="*/ 799692 w 5269333"/>
                <a:gd name="connsiteY3" fmla="*/ 895704 h 1609009"/>
                <a:gd name="connsiteX4" fmla="*/ 1052226 w 5269333"/>
                <a:gd name="connsiteY4" fmla="*/ 1187434 h 1609009"/>
                <a:gd name="connsiteX5" fmla="*/ 1581619 w 5269333"/>
                <a:gd name="connsiteY5" fmla="*/ 890575 h 1609009"/>
                <a:gd name="connsiteX6" fmla="*/ 2107733 w 5269333"/>
                <a:gd name="connsiteY6" fmla="*/ 923950 h 1609009"/>
                <a:gd name="connsiteX7" fmla="*/ 2633846 w 5269333"/>
                <a:gd name="connsiteY7" fmla="*/ 623578 h 1609009"/>
                <a:gd name="connsiteX8" fmla="*/ 3163238 w 5269333"/>
                <a:gd name="connsiteY8" fmla="*/ 556829 h 1609009"/>
                <a:gd name="connsiteX9" fmla="*/ 3689352 w 5269333"/>
                <a:gd name="connsiteY9" fmla="*/ 518185 h 1609009"/>
                <a:gd name="connsiteX10" fmla="*/ 4215466 w 5269333"/>
                <a:gd name="connsiteY10" fmla="*/ 634118 h 1609009"/>
                <a:gd name="connsiteX11" fmla="*/ 4468000 w 5269333"/>
                <a:gd name="connsiteY11" fmla="*/ 938495 h 1609009"/>
                <a:gd name="connsiteX12" fmla="*/ 4741579 w 5269333"/>
                <a:gd name="connsiteY12" fmla="*/ 1268236 h 1609009"/>
                <a:gd name="connsiteX13" fmla="*/ 5269333 w 5269333"/>
                <a:gd name="connsiteY13" fmla="*/ 1609009 h 1609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69333" h="1609009" fill="none" extrusionOk="0">
                  <a:moveTo>
                    <a:pt x="0" y="0"/>
                  </a:moveTo>
                  <a:cubicBezTo>
                    <a:pt x="89302" y="51375"/>
                    <a:pt x="187811" y="168885"/>
                    <a:pt x="257795" y="284035"/>
                  </a:cubicBezTo>
                  <a:cubicBezTo>
                    <a:pt x="362623" y="396544"/>
                    <a:pt x="395743" y="428990"/>
                    <a:pt x="526112" y="579664"/>
                  </a:cubicBezTo>
                  <a:cubicBezTo>
                    <a:pt x="599860" y="654982"/>
                    <a:pt x="690575" y="800334"/>
                    <a:pt x="799692" y="895704"/>
                  </a:cubicBezTo>
                  <a:cubicBezTo>
                    <a:pt x="879360" y="982418"/>
                    <a:pt x="922701" y="1043162"/>
                    <a:pt x="1052226" y="1187434"/>
                  </a:cubicBezTo>
                  <a:cubicBezTo>
                    <a:pt x="1233190" y="1051527"/>
                    <a:pt x="1399763" y="992679"/>
                    <a:pt x="1581619" y="890575"/>
                  </a:cubicBezTo>
                  <a:cubicBezTo>
                    <a:pt x="1752154" y="882918"/>
                    <a:pt x="1902410" y="905308"/>
                    <a:pt x="2107733" y="923950"/>
                  </a:cubicBezTo>
                  <a:cubicBezTo>
                    <a:pt x="2350833" y="751919"/>
                    <a:pt x="2446591" y="730070"/>
                    <a:pt x="2633846" y="623578"/>
                  </a:cubicBezTo>
                  <a:cubicBezTo>
                    <a:pt x="2787941" y="622092"/>
                    <a:pt x="3029477" y="536678"/>
                    <a:pt x="3163238" y="556829"/>
                  </a:cubicBezTo>
                  <a:cubicBezTo>
                    <a:pt x="3382215" y="555397"/>
                    <a:pt x="3492030" y="534811"/>
                    <a:pt x="3689352" y="518185"/>
                  </a:cubicBezTo>
                  <a:cubicBezTo>
                    <a:pt x="3890158" y="586073"/>
                    <a:pt x="4058987" y="590431"/>
                    <a:pt x="4215466" y="634118"/>
                  </a:cubicBezTo>
                  <a:cubicBezTo>
                    <a:pt x="4289414" y="713838"/>
                    <a:pt x="4432382" y="873485"/>
                    <a:pt x="4468000" y="938495"/>
                  </a:cubicBezTo>
                  <a:cubicBezTo>
                    <a:pt x="4501758" y="987218"/>
                    <a:pt x="4643995" y="1187237"/>
                    <a:pt x="4741579" y="1268236"/>
                  </a:cubicBezTo>
                  <a:cubicBezTo>
                    <a:pt x="4832332" y="1310508"/>
                    <a:pt x="5125514" y="1542672"/>
                    <a:pt x="5269333" y="1609009"/>
                  </a:cubicBezTo>
                </a:path>
                <a:path w="5269333" h="1609009" stroke="0" extrusionOk="0">
                  <a:moveTo>
                    <a:pt x="0" y="0"/>
                  </a:moveTo>
                  <a:cubicBezTo>
                    <a:pt x="92261" y="55369"/>
                    <a:pt x="186340" y="167386"/>
                    <a:pt x="257795" y="284035"/>
                  </a:cubicBezTo>
                  <a:cubicBezTo>
                    <a:pt x="374586" y="399091"/>
                    <a:pt x="394826" y="435039"/>
                    <a:pt x="526112" y="579664"/>
                  </a:cubicBezTo>
                  <a:cubicBezTo>
                    <a:pt x="600514" y="663786"/>
                    <a:pt x="692739" y="796101"/>
                    <a:pt x="799692" y="895704"/>
                  </a:cubicBezTo>
                  <a:cubicBezTo>
                    <a:pt x="884995" y="991202"/>
                    <a:pt x="914653" y="1028633"/>
                    <a:pt x="1052226" y="1187434"/>
                  </a:cubicBezTo>
                  <a:cubicBezTo>
                    <a:pt x="1211945" y="1002580"/>
                    <a:pt x="1398099" y="1030391"/>
                    <a:pt x="1581619" y="890575"/>
                  </a:cubicBezTo>
                  <a:cubicBezTo>
                    <a:pt x="1746592" y="894246"/>
                    <a:pt x="1898826" y="936278"/>
                    <a:pt x="2107733" y="923950"/>
                  </a:cubicBezTo>
                  <a:cubicBezTo>
                    <a:pt x="2349065" y="746646"/>
                    <a:pt x="2446780" y="726729"/>
                    <a:pt x="2633846" y="623578"/>
                  </a:cubicBezTo>
                  <a:cubicBezTo>
                    <a:pt x="2754567" y="647342"/>
                    <a:pt x="3020152" y="528612"/>
                    <a:pt x="3163238" y="556829"/>
                  </a:cubicBezTo>
                  <a:cubicBezTo>
                    <a:pt x="3372837" y="527874"/>
                    <a:pt x="3503016" y="521153"/>
                    <a:pt x="3689352" y="518185"/>
                  </a:cubicBezTo>
                  <a:cubicBezTo>
                    <a:pt x="3904584" y="592763"/>
                    <a:pt x="4028191" y="596442"/>
                    <a:pt x="4215466" y="634118"/>
                  </a:cubicBezTo>
                  <a:cubicBezTo>
                    <a:pt x="4266149" y="692623"/>
                    <a:pt x="4434334" y="858150"/>
                    <a:pt x="4468000" y="938495"/>
                  </a:cubicBezTo>
                  <a:cubicBezTo>
                    <a:pt x="4510522" y="992240"/>
                    <a:pt x="4639861" y="1181331"/>
                    <a:pt x="4741579" y="1268236"/>
                  </a:cubicBezTo>
                  <a:cubicBezTo>
                    <a:pt x="4809292" y="1338794"/>
                    <a:pt x="5150294" y="1541835"/>
                    <a:pt x="5269333" y="1609009"/>
                  </a:cubicBezTo>
                </a:path>
              </a:pathLst>
            </a:custGeom>
            <a:grpFill/>
            <a:ln w="6350" cap="rnd">
              <a:solidFill>
                <a:srgbClr val="FF0000">
                  <a:alpha val="90000"/>
                </a:srgbClr>
              </a:solidFill>
              <a:prstDash val="solid"/>
              <a:round/>
              <a:headEnd/>
              <a:tailEnd/>
              <a:extLst>
                <a:ext uri="{C807C97D-BFC1-408E-A445-0C87EB9F89A2}">
                  <ask:lineSketchStyleProps xmlns:ask="http://schemas.microsoft.com/office/drawing/2018/sketchyshapes" sd="1091715570">
                    <a:custGeom>
                      <a:avLst/>
                      <a:gdLst>
                        <a:gd name="connsiteX0" fmla="*/ 0 w 5269333"/>
                        <a:gd name="connsiteY0" fmla="*/ 0 h 1609009"/>
                        <a:gd name="connsiteX1" fmla="*/ 257795 w 5269333"/>
                        <a:gd name="connsiteY1" fmla="*/ 284035 h 1609009"/>
                        <a:gd name="connsiteX2" fmla="*/ 526112 w 5269333"/>
                        <a:gd name="connsiteY2" fmla="*/ 579664 h 1609009"/>
                        <a:gd name="connsiteX3" fmla="*/ 799692 w 5269333"/>
                        <a:gd name="connsiteY3" fmla="*/ 895704 h 1609009"/>
                        <a:gd name="connsiteX4" fmla="*/ 1052226 w 5269333"/>
                        <a:gd name="connsiteY4" fmla="*/ 1187434 h 1609009"/>
                        <a:gd name="connsiteX5" fmla="*/ 1581619 w 5269333"/>
                        <a:gd name="connsiteY5" fmla="*/ 890575 h 1609009"/>
                        <a:gd name="connsiteX6" fmla="*/ 2107733 w 5269333"/>
                        <a:gd name="connsiteY6" fmla="*/ 923950 h 1609009"/>
                        <a:gd name="connsiteX7" fmla="*/ 2633846 w 5269333"/>
                        <a:gd name="connsiteY7" fmla="*/ 623578 h 1609009"/>
                        <a:gd name="connsiteX8" fmla="*/ 3163238 w 5269333"/>
                        <a:gd name="connsiteY8" fmla="*/ 556829 h 1609009"/>
                        <a:gd name="connsiteX9" fmla="*/ 3689352 w 5269333"/>
                        <a:gd name="connsiteY9" fmla="*/ 518185 h 1609009"/>
                        <a:gd name="connsiteX10" fmla="*/ 4215466 w 5269333"/>
                        <a:gd name="connsiteY10" fmla="*/ 634118 h 1609009"/>
                        <a:gd name="connsiteX11" fmla="*/ 4468000 w 5269333"/>
                        <a:gd name="connsiteY11" fmla="*/ 938495 h 1609009"/>
                        <a:gd name="connsiteX12" fmla="*/ 4741579 w 5269333"/>
                        <a:gd name="connsiteY12" fmla="*/ 1268236 h 1609009"/>
                        <a:gd name="connsiteX13" fmla="*/ 5269333 w 5269333"/>
                        <a:gd name="connsiteY13" fmla="*/ 1609009 h 160900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5269333" h="1609009" extrusionOk="0">
                          <a:moveTo>
                            <a:pt x="0" y="0"/>
                          </a:moveTo>
                          <a:cubicBezTo>
                            <a:pt x="79951" y="58597"/>
                            <a:pt x="167915" y="166522"/>
                            <a:pt x="257795" y="284035"/>
                          </a:cubicBezTo>
                          <a:cubicBezTo>
                            <a:pt x="368870" y="399875"/>
                            <a:pt x="397931" y="434989"/>
                            <a:pt x="526112" y="579664"/>
                          </a:cubicBezTo>
                          <a:cubicBezTo>
                            <a:pt x="604246" y="677575"/>
                            <a:pt x="707117" y="804939"/>
                            <a:pt x="799692" y="895704"/>
                          </a:cubicBezTo>
                          <a:cubicBezTo>
                            <a:pt x="884287" y="983912"/>
                            <a:pt x="923412" y="1040286"/>
                            <a:pt x="1052226" y="1187434"/>
                          </a:cubicBezTo>
                          <a:cubicBezTo>
                            <a:pt x="1217301" y="1045817"/>
                            <a:pt x="1386051" y="1001084"/>
                            <a:pt x="1581619" y="890575"/>
                          </a:cubicBezTo>
                          <a:cubicBezTo>
                            <a:pt x="1759569" y="889875"/>
                            <a:pt x="1891763" y="904751"/>
                            <a:pt x="2107733" y="923950"/>
                          </a:cubicBezTo>
                          <a:cubicBezTo>
                            <a:pt x="2351556" y="762229"/>
                            <a:pt x="2453161" y="719020"/>
                            <a:pt x="2633846" y="623578"/>
                          </a:cubicBezTo>
                          <a:cubicBezTo>
                            <a:pt x="2758481" y="625624"/>
                            <a:pt x="3026451" y="557017"/>
                            <a:pt x="3163238" y="556829"/>
                          </a:cubicBezTo>
                          <a:cubicBezTo>
                            <a:pt x="3378549" y="545970"/>
                            <a:pt x="3493995" y="511689"/>
                            <a:pt x="3689352" y="518185"/>
                          </a:cubicBezTo>
                          <a:cubicBezTo>
                            <a:pt x="3908796" y="588327"/>
                            <a:pt x="4030325" y="598258"/>
                            <a:pt x="4215466" y="634118"/>
                          </a:cubicBezTo>
                          <a:cubicBezTo>
                            <a:pt x="4279745" y="699169"/>
                            <a:pt x="4422224" y="867813"/>
                            <a:pt x="4468000" y="938495"/>
                          </a:cubicBezTo>
                          <a:cubicBezTo>
                            <a:pt x="4515930" y="995353"/>
                            <a:pt x="4661366" y="1172574"/>
                            <a:pt x="4741579" y="1268236"/>
                          </a:cubicBezTo>
                          <a:cubicBezTo>
                            <a:pt x="4825678" y="1343264"/>
                            <a:pt x="5148352" y="1538191"/>
                            <a:pt x="5269333" y="1609009"/>
                          </a:cubicBez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cxnSp>
          <p:nvCxnSpPr>
            <p:cNvPr id="10" name="Łącznik prosty 9">
              <a:extLst>
                <a:ext uri="{FF2B5EF4-FFF2-40B4-BE49-F238E27FC236}">
                  <a16:creationId xmlns:a16="http://schemas.microsoft.com/office/drawing/2014/main" id="{50EEE056-5E47-469B-A764-742EB61CA484}"/>
                </a:ext>
              </a:extLst>
            </p:cNvPr>
            <p:cNvCxnSpPr>
              <a:cxnSpLocks/>
              <a:endCxn id="73" idx="4"/>
            </p:cNvCxnSpPr>
            <p:nvPr/>
          </p:nvCxnSpPr>
          <p:spPr>
            <a:xfrm flipV="1">
              <a:off x="10194874" y="2697353"/>
              <a:ext cx="407431" cy="1888228"/>
            </a:xfrm>
            <a:prstGeom prst="line">
              <a:avLst/>
            </a:prstGeom>
            <a:grpFill/>
            <a:ln w="9525">
              <a:solidFill>
                <a:srgbClr val="FF0000">
                  <a:alpha val="9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" name="Owal 72">
            <a:extLst>
              <a:ext uri="{FF2B5EF4-FFF2-40B4-BE49-F238E27FC236}">
                <a16:creationId xmlns:a16="http://schemas.microsoft.com/office/drawing/2014/main" id="{ED13C013-FDA4-4550-8398-0C08697F9417}"/>
              </a:ext>
            </a:extLst>
          </p:cNvPr>
          <p:cNvSpPr/>
          <p:nvPr/>
        </p:nvSpPr>
        <p:spPr>
          <a:xfrm flipH="1">
            <a:off x="10579446" y="2651634"/>
            <a:ext cx="45719" cy="4571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3" name="Owal 82">
            <a:extLst>
              <a:ext uri="{FF2B5EF4-FFF2-40B4-BE49-F238E27FC236}">
                <a16:creationId xmlns:a16="http://schemas.microsoft.com/office/drawing/2014/main" id="{EFC10BC0-1796-4F59-9887-AAB27D95A4E2}"/>
              </a:ext>
            </a:extLst>
          </p:cNvPr>
          <p:cNvSpPr/>
          <p:nvPr/>
        </p:nvSpPr>
        <p:spPr>
          <a:xfrm flipH="1">
            <a:off x="10162501" y="4562720"/>
            <a:ext cx="45719" cy="4571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4" name="Owal 83">
            <a:extLst>
              <a:ext uri="{FF2B5EF4-FFF2-40B4-BE49-F238E27FC236}">
                <a16:creationId xmlns:a16="http://schemas.microsoft.com/office/drawing/2014/main" id="{151AF907-7575-4FC2-ACE7-B10195580A8C}"/>
              </a:ext>
            </a:extLst>
          </p:cNvPr>
          <p:cNvSpPr/>
          <p:nvPr/>
        </p:nvSpPr>
        <p:spPr>
          <a:xfrm flipH="1">
            <a:off x="9661058" y="4251945"/>
            <a:ext cx="45719" cy="4571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5" name="Owal 84">
            <a:extLst>
              <a:ext uri="{FF2B5EF4-FFF2-40B4-BE49-F238E27FC236}">
                <a16:creationId xmlns:a16="http://schemas.microsoft.com/office/drawing/2014/main" id="{B697C52A-0D4E-442C-8A00-2BCAA1653031}"/>
              </a:ext>
            </a:extLst>
          </p:cNvPr>
          <p:cNvSpPr/>
          <p:nvPr/>
        </p:nvSpPr>
        <p:spPr>
          <a:xfrm flipH="1">
            <a:off x="9105618" y="3595748"/>
            <a:ext cx="45719" cy="4571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6" name="Owal 85">
            <a:extLst>
              <a:ext uri="{FF2B5EF4-FFF2-40B4-BE49-F238E27FC236}">
                <a16:creationId xmlns:a16="http://schemas.microsoft.com/office/drawing/2014/main" id="{881ACE53-57BA-4ABA-9889-B868DD8CC7F8}"/>
              </a:ext>
            </a:extLst>
          </p:cNvPr>
          <p:cNvSpPr/>
          <p:nvPr/>
        </p:nvSpPr>
        <p:spPr>
          <a:xfrm flipH="1">
            <a:off x="8572553" y="3475410"/>
            <a:ext cx="45719" cy="4571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7" name="Owal 86">
            <a:extLst>
              <a:ext uri="{FF2B5EF4-FFF2-40B4-BE49-F238E27FC236}">
                <a16:creationId xmlns:a16="http://schemas.microsoft.com/office/drawing/2014/main" id="{99A2F64E-231B-44EF-8786-F47D71FC3B4E}"/>
              </a:ext>
            </a:extLst>
          </p:cNvPr>
          <p:cNvSpPr/>
          <p:nvPr/>
        </p:nvSpPr>
        <p:spPr>
          <a:xfrm flipH="1">
            <a:off x="8051751" y="3507992"/>
            <a:ext cx="45719" cy="4571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8" name="Owal 87">
            <a:extLst>
              <a:ext uri="{FF2B5EF4-FFF2-40B4-BE49-F238E27FC236}">
                <a16:creationId xmlns:a16="http://schemas.microsoft.com/office/drawing/2014/main" id="{93628A6E-B8A3-4F5D-B9E2-5CEF378E4268}"/>
              </a:ext>
            </a:extLst>
          </p:cNvPr>
          <p:cNvSpPr/>
          <p:nvPr/>
        </p:nvSpPr>
        <p:spPr>
          <a:xfrm flipH="1">
            <a:off x="7523532" y="3576883"/>
            <a:ext cx="45719" cy="4571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9" name="Owal 88">
            <a:extLst>
              <a:ext uri="{FF2B5EF4-FFF2-40B4-BE49-F238E27FC236}">
                <a16:creationId xmlns:a16="http://schemas.microsoft.com/office/drawing/2014/main" id="{B25FD75D-CB8E-43A0-BECE-1B5FEEAFC801}"/>
              </a:ext>
            </a:extLst>
          </p:cNvPr>
          <p:cNvSpPr/>
          <p:nvPr/>
        </p:nvSpPr>
        <p:spPr>
          <a:xfrm flipH="1">
            <a:off x="5935483" y="4139430"/>
            <a:ext cx="45719" cy="4571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0" name="Owal 89">
            <a:extLst>
              <a:ext uri="{FF2B5EF4-FFF2-40B4-BE49-F238E27FC236}">
                <a16:creationId xmlns:a16="http://schemas.microsoft.com/office/drawing/2014/main" id="{FD99B69F-78C3-4ABB-ABBB-D62FFF471DC1}"/>
              </a:ext>
            </a:extLst>
          </p:cNvPr>
          <p:cNvSpPr/>
          <p:nvPr/>
        </p:nvSpPr>
        <p:spPr>
          <a:xfrm flipH="1">
            <a:off x="5416265" y="3541882"/>
            <a:ext cx="45719" cy="4571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1" name="Owal 90">
            <a:extLst>
              <a:ext uri="{FF2B5EF4-FFF2-40B4-BE49-F238E27FC236}">
                <a16:creationId xmlns:a16="http://schemas.microsoft.com/office/drawing/2014/main" id="{C7D451EC-95F1-4A67-A394-2B46F8B4B877}"/>
              </a:ext>
            </a:extLst>
          </p:cNvPr>
          <p:cNvSpPr/>
          <p:nvPr/>
        </p:nvSpPr>
        <p:spPr>
          <a:xfrm flipH="1">
            <a:off x="4885214" y="2961366"/>
            <a:ext cx="45719" cy="4571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2" name="Owal 91">
            <a:extLst>
              <a:ext uri="{FF2B5EF4-FFF2-40B4-BE49-F238E27FC236}">
                <a16:creationId xmlns:a16="http://schemas.microsoft.com/office/drawing/2014/main" id="{E54B1F44-7778-408D-BEB5-DA48753436A5}"/>
              </a:ext>
            </a:extLst>
          </p:cNvPr>
          <p:cNvSpPr/>
          <p:nvPr/>
        </p:nvSpPr>
        <p:spPr>
          <a:xfrm flipH="1">
            <a:off x="6997885" y="3878079"/>
            <a:ext cx="45719" cy="4571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3" name="Owal 92">
            <a:extLst>
              <a:ext uri="{FF2B5EF4-FFF2-40B4-BE49-F238E27FC236}">
                <a16:creationId xmlns:a16="http://schemas.microsoft.com/office/drawing/2014/main" id="{93238553-1A89-46E8-9346-79684705781F}"/>
              </a:ext>
            </a:extLst>
          </p:cNvPr>
          <p:cNvSpPr/>
          <p:nvPr/>
        </p:nvSpPr>
        <p:spPr>
          <a:xfrm flipH="1">
            <a:off x="6470133" y="3839848"/>
            <a:ext cx="45719" cy="4571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5" name="pole tekstowe 64">
            <a:extLst>
              <a:ext uri="{FF2B5EF4-FFF2-40B4-BE49-F238E27FC236}">
                <a16:creationId xmlns:a16="http://schemas.microsoft.com/office/drawing/2014/main" id="{24640D58-E833-45C6-8C20-37B2CA220DD0}"/>
              </a:ext>
            </a:extLst>
          </p:cNvPr>
          <p:cNvSpPr txBox="1"/>
          <p:nvPr/>
        </p:nvSpPr>
        <p:spPr>
          <a:xfrm>
            <a:off x="1154853" y="5742446"/>
            <a:ext cx="19927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600" dirty="0">
                <a:solidFill>
                  <a:schemeClr val="tx1">
                    <a:lumMod val="65000"/>
                  </a:schemeClr>
                </a:solidFill>
                <a:latin typeface="Century Gothic" panose="020B0502020202020204" pitchFamily="34" charset="0"/>
              </a:rPr>
              <a:t>*</a:t>
            </a: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</a:rPr>
              <a:t> TZW SZYBKI SZACUNEK NA PODSTAWIE DANYCH GUS ORAZ  PSE S.A. i ZBIORÓW WŁASNYCH</a:t>
            </a:r>
          </a:p>
        </p:txBody>
      </p:sp>
    </p:spTree>
    <p:extLst>
      <p:ext uri="{BB962C8B-B14F-4D97-AF65-F5344CB8AC3E}">
        <p14:creationId xmlns:p14="http://schemas.microsoft.com/office/powerpoint/2010/main" val="32398832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rostokąt 64">
            <a:extLst>
              <a:ext uri="{FF2B5EF4-FFF2-40B4-BE49-F238E27FC236}">
                <a16:creationId xmlns:a16="http://schemas.microsoft.com/office/drawing/2014/main" id="{A6134DAB-9471-42B8-BBAC-AC158BD40A6F}"/>
              </a:ext>
            </a:extLst>
          </p:cNvPr>
          <p:cNvSpPr/>
          <p:nvPr/>
        </p:nvSpPr>
        <p:spPr>
          <a:xfrm>
            <a:off x="684600" y="722073"/>
            <a:ext cx="9176276" cy="564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pl-PL" sz="1867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PRODUKCJA ENERGII ELEKTRYCZNEJ OGÓŁEM WEDŁUG RODZAJÓW PALIW </a:t>
            </a:r>
            <a:r>
              <a:rPr lang="pl-PL" sz="1400" dirty="0"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W 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POLSCE* [GWh]                                                                 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W LATACH 2000 – 2005 – 2010 –2021 </a:t>
            </a:r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23C6A90A-8CE8-4430-8906-D2930A5753DF}"/>
              </a:ext>
            </a:extLst>
          </p:cNvPr>
          <p:cNvGrpSpPr/>
          <p:nvPr/>
        </p:nvGrpSpPr>
        <p:grpSpPr>
          <a:xfrm>
            <a:off x="4430559" y="1796911"/>
            <a:ext cx="565170" cy="3315654"/>
            <a:chOff x="3537817" y="1820916"/>
            <a:chExt cx="565170" cy="3312931"/>
          </a:xfrm>
        </p:grpSpPr>
        <p:sp>
          <p:nvSpPr>
            <p:cNvPr id="108" name="Rectangle 89">
              <a:extLst>
                <a:ext uri="{FF2B5EF4-FFF2-40B4-BE49-F238E27FC236}">
                  <a16:creationId xmlns:a16="http://schemas.microsoft.com/office/drawing/2014/main" id="{9D8F664C-75D7-4900-9823-01E9AA86C1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9250" y="4791085"/>
              <a:ext cx="82772" cy="342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0</a:t>
              </a:r>
              <a:endParaRPr kumimoji="0" lang="pl-PL" altLang="pl-P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109" name="Rectangle 90">
              <a:extLst>
                <a:ext uri="{FF2B5EF4-FFF2-40B4-BE49-F238E27FC236}">
                  <a16:creationId xmlns:a16="http://schemas.microsoft.com/office/drawing/2014/main" id="{43F006E4-435D-49C5-A07B-7315AD73A2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7735" y="4494068"/>
              <a:ext cx="455252" cy="342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20 000</a:t>
              </a:r>
              <a:endParaRPr kumimoji="0" lang="pl-PL" altLang="pl-P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110" name="Rectangle 91">
              <a:extLst>
                <a:ext uri="{FF2B5EF4-FFF2-40B4-BE49-F238E27FC236}">
                  <a16:creationId xmlns:a16="http://schemas.microsoft.com/office/drawing/2014/main" id="{3EC4E6EA-2400-4182-BC8E-92207F1426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7735" y="4197051"/>
              <a:ext cx="455252" cy="342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40 000</a:t>
              </a:r>
              <a:endParaRPr kumimoji="0" lang="pl-PL" altLang="pl-PL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111" name="Rectangle 92">
              <a:extLst>
                <a:ext uri="{FF2B5EF4-FFF2-40B4-BE49-F238E27FC236}">
                  <a16:creationId xmlns:a16="http://schemas.microsoft.com/office/drawing/2014/main" id="{D444FE31-15D7-4F00-9736-90B01DE70F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7735" y="3900034"/>
              <a:ext cx="455252" cy="342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60 000</a:t>
              </a:r>
              <a:endParaRPr kumimoji="0" lang="pl-PL" altLang="pl-PL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112" name="Rectangle 93">
              <a:extLst>
                <a:ext uri="{FF2B5EF4-FFF2-40B4-BE49-F238E27FC236}">
                  <a16:creationId xmlns:a16="http://schemas.microsoft.com/office/drawing/2014/main" id="{C54798B8-E707-4AEC-8798-9C72933D70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7735" y="3603017"/>
              <a:ext cx="455252" cy="342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80 000</a:t>
              </a:r>
              <a:endParaRPr kumimoji="0" lang="pl-PL" altLang="pl-PL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113" name="Rectangle 94">
              <a:extLst>
                <a:ext uri="{FF2B5EF4-FFF2-40B4-BE49-F238E27FC236}">
                  <a16:creationId xmlns:a16="http://schemas.microsoft.com/office/drawing/2014/main" id="{16CA1422-8AD2-4C54-A86E-86C12FA69A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7817" y="3306000"/>
              <a:ext cx="538026" cy="342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100 000</a:t>
              </a:r>
              <a:endParaRPr kumimoji="0" lang="pl-PL" altLang="pl-PL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114" name="Rectangle 95">
              <a:extLst>
                <a:ext uri="{FF2B5EF4-FFF2-40B4-BE49-F238E27FC236}">
                  <a16:creationId xmlns:a16="http://schemas.microsoft.com/office/drawing/2014/main" id="{6EBD1306-32E6-4F4E-A272-229DCB194B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7817" y="3008983"/>
              <a:ext cx="538026" cy="342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120 000</a:t>
              </a:r>
              <a:endParaRPr kumimoji="0" lang="pl-PL" altLang="pl-PL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115" name="Rectangle 96">
              <a:extLst>
                <a:ext uri="{FF2B5EF4-FFF2-40B4-BE49-F238E27FC236}">
                  <a16:creationId xmlns:a16="http://schemas.microsoft.com/office/drawing/2014/main" id="{1F527B8F-68A8-4CA5-9E62-14CC73099E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7817" y="2711967"/>
              <a:ext cx="538026" cy="342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140 000</a:t>
              </a:r>
              <a:endParaRPr kumimoji="0" lang="pl-PL" altLang="pl-P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116" name="Rectangle 97">
              <a:extLst>
                <a:ext uri="{FF2B5EF4-FFF2-40B4-BE49-F238E27FC236}">
                  <a16:creationId xmlns:a16="http://schemas.microsoft.com/office/drawing/2014/main" id="{5A7C0C4C-CFF0-4C57-B98B-FF755FCE4D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7817" y="2414950"/>
              <a:ext cx="538026" cy="342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160 000</a:t>
              </a:r>
              <a:endParaRPr kumimoji="0" lang="pl-PL" altLang="pl-PL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117" name="Rectangle 98">
              <a:extLst>
                <a:ext uri="{FF2B5EF4-FFF2-40B4-BE49-F238E27FC236}">
                  <a16:creationId xmlns:a16="http://schemas.microsoft.com/office/drawing/2014/main" id="{62BE30B2-A06E-4548-9674-9255B68291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7817" y="2117933"/>
              <a:ext cx="538026" cy="342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180 000</a:t>
              </a:r>
              <a:endParaRPr kumimoji="0" lang="pl-PL" altLang="pl-PL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118" name="Rectangle 99">
              <a:extLst>
                <a:ext uri="{FF2B5EF4-FFF2-40B4-BE49-F238E27FC236}">
                  <a16:creationId xmlns:a16="http://schemas.microsoft.com/office/drawing/2014/main" id="{BBE63D8F-CF26-4499-8B5C-F03F7B95F0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7817" y="1820916"/>
              <a:ext cx="538026" cy="342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200 000</a:t>
              </a:r>
              <a:endParaRPr kumimoji="0" lang="pl-PL" altLang="pl-P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</p:grpSp>
      <p:sp>
        <p:nvSpPr>
          <p:cNvPr id="104" name="Freeform 85">
            <a:extLst>
              <a:ext uri="{FF2B5EF4-FFF2-40B4-BE49-F238E27FC236}">
                <a16:creationId xmlns:a16="http://schemas.microsoft.com/office/drawing/2014/main" id="{1A5EFE8A-649F-4597-890B-78F10A5A6640}"/>
              </a:ext>
            </a:extLst>
          </p:cNvPr>
          <p:cNvSpPr>
            <a:spLocks/>
          </p:cNvSpPr>
          <p:nvPr/>
        </p:nvSpPr>
        <p:spPr bwMode="auto">
          <a:xfrm>
            <a:off x="5651330" y="3454738"/>
            <a:ext cx="5543544" cy="434916"/>
          </a:xfrm>
          <a:custGeom>
            <a:avLst/>
            <a:gdLst>
              <a:gd name="T0" fmla="*/ 0 w 3261"/>
              <a:gd name="T1" fmla="*/ 123 h 123"/>
              <a:gd name="T2" fmla="*/ 362 w 3261"/>
              <a:gd name="T3" fmla="*/ 34 h 123"/>
              <a:gd name="T4" fmla="*/ 726 w 3261"/>
              <a:gd name="T5" fmla="*/ 17 h 123"/>
              <a:gd name="T6" fmla="*/ 1088 w 3261"/>
              <a:gd name="T7" fmla="*/ 48 h 123"/>
              <a:gd name="T8" fmla="*/ 1450 w 3261"/>
              <a:gd name="T9" fmla="*/ 49 h 123"/>
              <a:gd name="T10" fmla="*/ 1812 w 3261"/>
              <a:gd name="T11" fmla="*/ 56 h 123"/>
              <a:gd name="T12" fmla="*/ 2174 w 3261"/>
              <a:gd name="T13" fmla="*/ 45 h 123"/>
              <a:gd name="T14" fmla="*/ 2536 w 3261"/>
              <a:gd name="T15" fmla="*/ 63 h 123"/>
              <a:gd name="T16" fmla="*/ 2898 w 3261"/>
              <a:gd name="T17" fmla="*/ 91 h 123"/>
              <a:gd name="T18" fmla="*/ 3261 w 3261"/>
              <a:gd name="T19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61" h="123">
                <a:moveTo>
                  <a:pt x="0" y="123"/>
                </a:moveTo>
                <a:lnTo>
                  <a:pt x="362" y="34"/>
                </a:lnTo>
                <a:lnTo>
                  <a:pt x="726" y="17"/>
                </a:lnTo>
                <a:lnTo>
                  <a:pt x="1088" y="48"/>
                </a:lnTo>
                <a:lnTo>
                  <a:pt x="1450" y="49"/>
                </a:lnTo>
                <a:lnTo>
                  <a:pt x="1812" y="56"/>
                </a:lnTo>
                <a:lnTo>
                  <a:pt x="2174" y="45"/>
                </a:lnTo>
                <a:lnTo>
                  <a:pt x="2536" y="63"/>
                </a:lnTo>
                <a:lnTo>
                  <a:pt x="2898" y="91"/>
                </a:lnTo>
                <a:lnTo>
                  <a:pt x="3261" y="0"/>
                </a:lnTo>
              </a:path>
            </a:pathLst>
          </a:custGeom>
          <a:pattFill prst="narHorz">
            <a:fgClr>
              <a:schemeClr val="bg1">
                <a:lumMod val="75000"/>
                <a:lumOff val="25000"/>
              </a:schemeClr>
            </a:fgClr>
            <a:bgClr>
              <a:schemeClr val="bg1"/>
            </a:bgClr>
          </a:pattFill>
          <a:ln w="19050" cap="rnd">
            <a:solidFill>
              <a:srgbClr val="008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1000">
              <a:latin typeface="Century Gothic" panose="020B0502020202020204" pitchFamily="34" charset="0"/>
            </a:endParaRPr>
          </a:p>
        </p:txBody>
      </p:sp>
      <p:sp>
        <p:nvSpPr>
          <p:cNvPr id="105" name="Freeform 86">
            <a:extLst>
              <a:ext uri="{FF2B5EF4-FFF2-40B4-BE49-F238E27FC236}">
                <a16:creationId xmlns:a16="http://schemas.microsoft.com/office/drawing/2014/main" id="{D30BAC28-3E70-4288-B946-9E98E0986719}"/>
              </a:ext>
            </a:extLst>
          </p:cNvPr>
          <p:cNvSpPr>
            <a:spLocks/>
          </p:cNvSpPr>
          <p:nvPr/>
        </p:nvSpPr>
        <p:spPr bwMode="auto">
          <a:xfrm>
            <a:off x="5651330" y="4020485"/>
            <a:ext cx="5543544" cy="251049"/>
          </a:xfrm>
          <a:custGeom>
            <a:avLst/>
            <a:gdLst>
              <a:gd name="T0" fmla="*/ 0 w 3261"/>
              <a:gd name="T1" fmla="*/ 22 h 71"/>
              <a:gd name="T2" fmla="*/ 362 w 3261"/>
              <a:gd name="T3" fmla="*/ 0 h 71"/>
              <a:gd name="T4" fmla="*/ 726 w 3261"/>
              <a:gd name="T5" fmla="*/ 24 h 71"/>
              <a:gd name="T6" fmla="*/ 1088 w 3261"/>
              <a:gd name="T7" fmla="*/ 7 h 71"/>
              <a:gd name="T8" fmla="*/ 1450 w 3261"/>
              <a:gd name="T9" fmla="*/ 16 h 71"/>
              <a:gd name="T10" fmla="*/ 1812 w 3261"/>
              <a:gd name="T11" fmla="*/ 13 h 71"/>
              <a:gd name="T12" fmla="*/ 2174 w 3261"/>
              <a:gd name="T13" fmla="*/ 25 h 71"/>
              <a:gd name="T14" fmla="*/ 2536 w 3261"/>
              <a:gd name="T15" fmla="*/ 57 h 71"/>
              <a:gd name="T16" fmla="*/ 2898 w 3261"/>
              <a:gd name="T17" fmla="*/ 71 h 71"/>
              <a:gd name="T18" fmla="*/ 3261 w 3261"/>
              <a:gd name="T19" fmla="*/ 40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61" h="71">
                <a:moveTo>
                  <a:pt x="0" y="22"/>
                </a:moveTo>
                <a:lnTo>
                  <a:pt x="362" y="0"/>
                </a:lnTo>
                <a:lnTo>
                  <a:pt x="726" y="24"/>
                </a:lnTo>
                <a:lnTo>
                  <a:pt x="1088" y="7"/>
                </a:lnTo>
                <a:lnTo>
                  <a:pt x="1450" y="16"/>
                </a:lnTo>
                <a:lnTo>
                  <a:pt x="1812" y="13"/>
                </a:lnTo>
                <a:lnTo>
                  <a:pt x="2174" y="25"/>
                </a:lnTo>
                <a:lnTo>
                  <a:pt x="2536" y="57"/>
                </a:lnTo>
                <a:lnTo>
                  <a:pt x="2898" y="71"/>
                </a:lnTo>
                <a:lnTo>
                  <a:pt x="3261" y="40"/>
                </a:lnTo>
              </a:path>
            </a:pathLst>
          </a:custGeom>
          <a:pattFill prst="narHorz">
            <a:fgClr>
              <a:srgbClr val="996600"/>
            </a:fgClr>
            <a:bgClr>
              <a:schemeClr val="bg1"/>
            </a:bgClr>
          </a:pattFill>
          <a:ln w="19050" cap="rnd">
            <a:solidFill>
              <a:srgbClr val="CC66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1000">
              <a:latin typeface="Century Gothic" panose="020B0502020202020204" pitchFamily="34" charset="0"/>
            </a:endParaRPr>
          </a:p>
        </p:txBody>
      </p:sp>
      <p:sp>
        <p:nvSpPr>
          <p:cNvPr id="106" name="Freeform 87">
            <a:extLst>
              <a:ext uri="{FF2B5EF4-FFF2-40B4-BE49-F238E27FC236}">
                <a16:creationId xmlns:a16="http://schemas.microsoft.com/office/drawing/2014/main" id="{AF0A9CD6-2651-4DCF-8B27-0EDA79500361}"/>
              </a:ext>
            </a:extLst>
          </p:cNvPr>
          <p:cNvSpPr>
            <a:spLocks/>
          </p:cNvSpPr>
          <p:nvPr/>
        </p:nvSpPr>
        <p:spPr bwMode="auto">
          <a:xfrm>
            <a:off x="5651330" y="4632197"/>
            <a:ext cx="5543544" cy="208618"/>
          </a:xfrm>
          <a:custGeom>
            <a:avLst/>
            <a:gdLst>
              <a:gd name="T0" fmla="*/ 0 w 3261"/>
              <a:gd name="T1" fmla="*/ 59 h 59"/>
              <a:gd name="T2" fmla="*/ 362 w 3261"/>
              <a:gd name="T3" fmla="*/ 39 h 59"/>
              <a:gd name="T4" fmla="*/ 726 w 3261"/>
              <a:gd name="T5" fmla="*/ 40 h 59"/>
              <a:gd name="T6" fmla="*/ 1088 w 3261"/>
              <a:gd name="T7" fmla="*/ 40 h 59"/>
              <a:gd name="T8" fmla="*/ 1450 w 3261"/>
              <a:gd name="T9" fmla="*/ 34 h 59"/>
              <a:gd name="T10" fmla="*/ 1812 w 3261"/>
              <a:gd name="T11" fmla="*/ 28 h 59"/>
              <a:gd name="T12" fmla="*/ 2174 w 3261"/>
              <a:gd name="T13" fmla="*/ 19 h 59"/>
              <a:gd name="T14" fmla="*/ 2536 w 3261"/>
              <a:gd name="T15" fmla="*/ 8 h 59"/>
              <a:gd name="T16" fmla="*/ 2898 w 3261"/>
              <a:gd name="T17" fmla="*/ 0 h 59"/>
              <a:gd name="T18" fmla="*/ 3261 w 3261"/>
              <a:gd name="T19" fmla="*/ 2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61" h="59">
                <a:moveTo>
                  <a:pt x="0" y="59"/>
                </a:moveTo>
                <a:lnTo>
                  <a:pt x="362" y="39"/>
                </a:lnTo>
                <a:lnTo>
                  <a:pt x="726" y="40"/>
                </a:lnTo>
                <a:lnTo>
                  <a:pt x="1088" y="40"/>
                </a:lnTo>
                <a:lnTo>
                  <a:pt x="1450" y="34"/>
                </a:lnTo>
                <a:lnTo>
                  <a:pt x="1812" y="28"/>
                </a:lnTo>
                <a:lnTo>
                  <a:pt x="2174" y="19"/>
                </a:lnTo>
                <a:lnTo>
                  <a:pt x="2536" y="8"/>
                </a:lnTo>
                <a:lnTo>
                  <a:pt x="2898" y="0"/>
                </a:lnTo>
                <a:lnTo>
                  <a:pt x="3261" y="2"/>
                </a:lnTo>
              </a:path>
            </a:pathLst>
          </a:custGeom>
          <a:pattFill prst="narVert">
            <a:fgClr>
              <a:srgbClr val="FFC000"/>
            </a:fgClr>
            <a:bgClr>
              <a:schemeClr val="bg1"/>
            </a:bgClr>
          </a:pattFill>
          <a:ln w="19050" cap="rnd">
            <a:solidFill>
              <a:srgbClr val="FFFF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1000">
              <a:latin typeface="Century Gothic" panose="020B0502020202020204" pitchFamily="34" charset="0"/>
            </a:endParaRPr>
          </a:p>
        </p:txBody>
      </p:sp>
      <p:grpSp>
        <p:nvGrpSpPr>
          <p:cNvPr id="4" name="Grupa 3">
            <a:extLst>
              <a:ext uri="{FF2B5EF4-FFF2-40B4-BE49-F238E27FC236}">
                <a16:creationId xmlns:a16="http://schemas.microsoft.com/office/drawing/2014/main" id="{E02A6875-438A-4075-A10E-63B1352E3A84}"/>
              </a:ext>
            </a:extLst>
          </p:cNvPr>
          <p:cNvGrpSpPr/>
          <p:nvPr/>
        </p:nvGrpSpPr>
        <p:grpSpPr>
          <a:xfrm>
            <a:off x="5097655" y="2141034"/>
            <a:ext cx="6335906" cy="2707215"/>
            <a:chOff x="4596204" y="1952208"/>
            <a:chExt cx="6465888" cy="2905003"/>
          </a:xfrm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651555AE-C579-4663-B59F-E3B325EFFDE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96204" y="1952208"/>
              <a:ext cx="6465888" cy="2597150"/>
            </a:xfrm>
            <a:custGeom>
              <a:avLst/>
              <a:gdLst>
                <a:gd name="T0" fmla="*/ 0 w 4073"/>
                <a:gd name="T1" fmla="*/ 1636 h 1636"/>
                <a:gd name="T2" fmla="*/ 4073 w 4073"/>
                <a:gd name="T3" fmla="*/ 1636 h 1636"/>
                <a:gd name="T4" fmla="*/ 0 w 4073"/>
                <a:gd name="T5" fmla="*/ 1432 h 1636"/>
                <a:gd name="T6" fmla="*/ 4073 w 4073"/>
                <a:gd name="T7" fmla="*/ 1432 h 1636"/>
                <a:gd name="T8" fmla="*/ 0 w 4073"/>
                <a:gd name="T9" fmla="*/ 1227 h 1636"/>
                <a:gd name="T10" fmla="*/ 4073 w 4073"/>
                <a:gd name="T11" fmla="*/ 1227 h 1636"/>
                <a:gd name="T12" fmla="*/ 0 w 4073"/>
                <a:gd name="T13" fmla="*/ 1023 h 1636"/>
                <a:gd name="T14" fmla="*/ 4073 w 4073"/>
                <a:gd name="T15" fmla="*/ 1023 h 1636"/>
                <a:gd name="T16" fmla="*/ 0 w 4073"/>
                <a:gd name="T17" fmla="*/ 818 h 1636"/>
                <a:gd name="T18" fmla="*/ 4073 w 4073"/>
                <a:gd name="T19" fmla="*/ 818 h 1636"/>
                <a:gd name="T20" fmla="*/ 0 w 4073"/>
                <a:gd name="T21" fmla="*/ 614 h 1636"/>
                <a:gd name="T22" fmla="*/ 4073 w 4073"/>
                <a:gd name="T23" fmla="*/ 614 h 1636"/>
                <a:gd name="T24" fmla="*/ 0 w 4073"/>
                <a:gd name="T25" fmla="*/ 409 h 1636"/>
                <a:gd name="T26" fmla="*/ 4073 w 4073"/>
                <a:gd name="T27" fmla="*/ 409 h 1636"/>
                <a:gd name="T28" fmla="*/ 0 w 4073"/>
                <a:gd name="T29" fmla="*/ 205 h 1636"/>
                <a:gd name="T30" fmla="*/ 4073 w 4073"/>
                <a:gd name="T31" fmla="*/ 205 h 1636"/>
                <a:gd name="T32" fmla="*/ 0 w 4073"/>
                <a:gd name="T33" fmla="*/ 0 h 1636"/>
                <a:gd name="T34" fmla="*/ 4073 w 4073"/>
                <a:gd name="T35" fmla="*/ 0 h 1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73" h="1636">
                  <a:moveTo>
                    <a:pt x="0" y="1636"/>
                  </a:moveTo>
                  <a:lnTo>
                    <a:pt x="4073" y="1636"/>
                  </a:lnTo>
                  <a:moveTo>
                    <a:pt x="0" y="1432"/>
                  </a:moveTo>
                  <a:lnTo>
                    <a:pt x="4073" y="1432"/>
                  </a:lnTo>
                  <a:moveTo>
                    <a:pt x="0" y="1227"/>
                  </a:moveTo>
                  <a:lnTo>
                    <a:pt x="4073" y="1227"/>
                  </a:lnTo>
                  <a:moveTo>
                    <a:pt x="0" y="1023"/>
                  </a:moveTo>
                  <a:lnTo>
                    <a:pt x="4073" y="1023"/>
                  </a:lnTo>
                  <a:moveTo>
                    <a:pt x="0" y="818"/>
                  </a:moveTo>
                  <a:lnTo>
                    <a:pt x="4073" y="818"/>
                  </a:lnTo>
                  <a:moveTo>
                    <a:pt x="0" y="614"/>
                  </a:moveTo>
                  <a:lnTo>
                    <a:pt x="4073" y="614"/>
                  </a:lnTo>
                  <a:moveTo>
                    <a:pt x="0" y="409"/>
                  </a:moveTo>
                  <a:lnTo>
                    <a:pt x="4073" y="409"/>
                  </a:lnTo>
                  <a:moveTo>
                    <a:pt x="0" y="205"/>
                  </a:moveTo>
                  <a:lnTo>
                    <a:pt x="4073" y="205"/>
                  </a:lnTo>
                  <a:moveTo>
                    <a:pt x="0" y="0"/>
                  </a:moveTo>
                  <a:lnTo>
                    <a:pt x="4073" y="0"/>
                  </a:lnTo>
                </a:path>
              </a:pathLst>
            </a:custGeom>
            <a:pattFill prst="ltVert">
              <a:fgClr>
                <a:srgbClr val="336600"/>
              </a:fgClr>
              <a:bgClr>
                <a:schemeClr val="bg1"/>
              </a:bgClr>
            </a:pattFill>
            <a:ln w="3175" cap="flat">
              <a:solidFill>
                <a:schemeClr val="bg1">
                  <a:lumMod val="65000"/>
                  <a:lumOff val="35000"/>
                </a:schemeClr>
              </a:solidFill>
              <a:prstDash val="sysDot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>
                <a:latin typeface="Century Gothic" panose="020B0502020202020204" pitchFamily="34" charset="0"/>
              </a:endParaRPr>
            </a:p>
          </p:txBody>
        </p:sp>
        <p:sp>
          <p:nvSpPr>
            <p:cNvPr id="9" name="Line 6">
              <a:extLst>
                <a:ext uri="{FF2B5EF4-FFF2-40B4-BE49-F238E27FC236}">
                  <a16:creationId xmlns:a16="http://schemas.microsoft.com/office/drawing/2014/main" id="{EB478251-4EAA-47F2-92BD-59300CD6B2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96204" y="4857211"/>
              <a:ext cx="6465888" cy="0"/>
            </a:xfrm>
            <a:prstGeom prst="line">
              <a:avLst/>
            </a:prstGeom>
            <a:noFill/>
            <a:ln w="3175" cap="flat">
              <a:solidFill>
                <a:schemeClr val="bg1">
                  <a:lumMod val="65000"/>
                  <a:lumOff val="35000"/>
                </a:schemeClr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latin typeface="Century Gothic" panose="020B0502020202020204" pitchFamily="34" charset="0"/>
              </a:endParaRPr>
            </a:p>
          </p:txBody>
        </p:sp>
      </p:grpSp>
      <p:sp>
        <p:nvSpPr>
          <p:cNvPr id="122" name="Line 6">
            <a:extLst>
              <a:ext uri="{FF2B5EF4-FFF2-40B4-BE49-F238E27FC236}">
                <a16:creationId xmlns:a16="http://schemas.microsoft.com/office/drawing/2014/main" id="{40DFECF6-4415-4B20-84ED-B0F26386CAC0}"/>
              </a:ext>
            </a:extLst>
          </p:cNvPr>
          <p:cNvSpPr>
            <a:spLocks noChangeShapeType="1"/>
          </p:cNvSpPr>
          <p:nvPr/>
        </p:nvSpPr>
        <p:spPr bwMode="auto">
          <a:xfrm>
            <a:off x="5097655" y="1845969"/>
            <a:ext cx="6335906" cy="0"/>
          </a:xfrm>
          <a:prstGeom prst="line">
            <a:avLst/>
          </a:prstGeom>
          <a:noFill/>
          <a:ln w="3175" cap="flat">
            <a:solidFill>
              <a:schemeClr val="bg1">
                <a:lumMod val="65000"/>
                <a:lumOff val="35000"/>
              </a:schemeClr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>
              <a:latin typeface="Century Gothic" panose="020B0502020202020204" pitchFamily="34" charset="0"/>
            </a:endParaRPr>
          </a:p>
        </p:txBody>
      </p:sp>
      <p:sp>
        <p:nvSpPr>
          <p:cNvPr id="124" name="Rectangle 22">
            <a:extLst>
              <a:ext uri="{FF2B5EF4-FFF2-40B4-BE49-F238E27FC236}">
                <a16:creationId xmlns:a16="http://schemas.microsoft.com/office/drawing/2014/main" id="{B203B625-AEFB-4B81-A0CC-094B6F8C40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6179" y="5202481"/>
            <a:ext cx="32758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8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145 16</a:t>
            </a:r>
            <a:endParaRPr kumimoji="0" lang="pl-PL" altLang="pl-PL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25" name="Rectangle 23">
            <a:extLst>
              <a:ext uri="{FF2B5EF4-FFF2-40B4-BE49-F238E27FC236}">
                <a16:creationId xmlns:a16="http://schemas.microsoft.com/office/drawing/2014/main" id="{F28DF621-4288-4A2D-B0A6-86A8CD48A6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4661" y="5202481"/>
            <a:ext cx="32758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8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156 02</a:t>
            </a:r>
            <a:endParaRPr kumimoji="0" lang="pl-PL" altLang="pl-PL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26" name="Rectangle 24">
            <a:extLst>
              <a:ext uri="{FF2B5EF4-FFF2-40B4-BE49-F238E27FC236}">
                <a16:creationId xmlns:a16="http://schemas.microsoft.com/office/drawing/2014/main" id="{07CBCAFA-ACD6-4FC5-8870-AE12431839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3142" y="5202481"/>
            <a:ext cx="32758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8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156 43</a:t>
            </a:r>
            <a:endParaRPr kumimoji="0" lang="pl-PL" altLang="pl-PL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27" name="Rectangle 25">
            <a:extLst>
              <a:ext uri="{FF2B5EF4-FFF2-40B4-BE49-F238E27FC236}">
                <a16:creationId xmlns:a16="http://schemas.microsoft.com/office/drawing/2014/main" id="{FE0BC61C-7273-44E3-81BD-1E5B224EB0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73306" y="5202481"/>
            <a:ext cx="32758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8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161 77</a:t>
            </a:r>
            <a:endParaRPr kumimoji="0" lang="pl-PL" altLang="pl-PL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28" name="Rectangle 26">
            <a:extLst>
              <a:ext uri="{FF2B5EF4-FFF2-40B4-BE49-F238E27FC236}">
                <a16:creationId xmlns:a16="http://schemas.microsoft.com/office/drawing/2014/main" id="{67638E3D-BE90-4D08-BCA8-2E359BE022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81787" y="5202481"/>
            <a:ext cx="32758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8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162 62</a:t>
            </a:r>
            <a:endParaRPr kumimoji="0" lang="pl-PL" altLang="pl-PL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29" name="Rectangle 27">
            <a:extLst>
              <a:ext uri="{FF2B5EF4-FFF2-40B4-BE49-F238E27FC236}">
                <a16:creationId xmlns:a16="http://schemas.microsoft.com/office/drawing/2014/main" id="{3906BFC6-C16C-44C6-AEED-CAB5BA63F6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90269" y="5202481"/>
            <a:ext cx="32758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8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165 85</a:t>
            </a:r>
            <a:endParaRPr kumimoji="0" lang="pl-PL" altLang="pl-PL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0" name="Rectangle 28">
            <a:extLst>
              <a:ext uri="{FF2B5EF4-FFF2-40B4-BE49-F238E27FC236}">
                <a16:creationId xmlns:a16="http://schemas.microsoft.com/office/drawing/2014/main" id="{55AEAEB0-E83E-452B-A01E-28DE9F0C19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00431" y="5202481"/>
            <a:ext cx="32758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8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165 21</a:t>
            </a:r>
            <a:endParaRPr kumimoji="0" lang="pl-PL" altLang="pl-PL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1" name="Rectangle 29">
            <a:extLst>
              <a:ext uri="{FF2B5EF4-FFF2-40B4-BE49-F238E27FC236}">
                <a16:creationId xmlns:a16="http://schemas.microsoft.com/office/drawing/2014/main" id="{985B565B-3DE7-4E26-9797-1242779DD0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08913" y="5202481"/>
            <a:ext cx="32758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8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158 76</a:t>
            </a:r>
            <a:endParaRPr kumimoji="0" lang="pl-PL" altLang="pl-PL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2" name="Rectangle 30">
            <a:extLst>
              <a:ext uri="{FF2B5EF4-FFF2-40B4-BE49-F238E27FC236}">
                <a16:creationId xmlns:a16="http://schemas.microsoft.com/office/drawing/2014/main" id="{9DAB7124-E03E-4E9C-AEAB-A280E3E7D7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17395" y="5202481"/>
            <a:ext cx="476092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20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152 30</a:t>
            </a:r>
            <a:endParaRPr kumimoji="0" lang="pl-PL" altLang="pl-PL" sz="120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3" name="Rectangle 31">
            <a:extLst>
              <a:ext uri="{FF2B5EF4-FFF2-40B4-BE49-F238E27FC236}">
                <a16:creationId xmlns:a16="http://schemas.microsoft.com/office/drawing/2014/main" id="{E7209D27-7800-48A2-A774-DA32023D40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25876" y="5202481"/>
            <a:ext cx="476092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20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173 58</a:t>
            </a:r>
            <a:endParaRPr kumimoji="0" lang="pl-PL" altLang="pl-PL" sz="12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4" name="Rectangle 35">
            <a:extLst>
              <a:ext uri="{FF2B5EF4-FFF2-40B4-BE49-F238E27FC236}">
                <a16:creationId xmlns:a16="http://schemas.microsoft.com/office/drawing/2014/main" id="{92A059C2-A40A-400C-B5C2-70DEBCC7CB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7501" y="5626467"/>
            <a:ext cx="32758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8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63 696</a:t>
            </a:r>
            <a:endParaRPr kumimoji="0" lang="pl-PL" altLang="pl-PL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5" name="Rectangle 36">
            <a:extLst>
              <a:ext uri="{FF2B5EF4-FFF2-40B4-BE49-F238E27FC236}">
                <a16:creationId xmlns:a16="http://schemas.microsoft.com/office/drawing/2014/main" id="{E64E6786-8B22-431D-9A87-88891DC0BC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5982" y="5626467"/>
            <a:ext cx="32758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8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85 075</a:t>
            </a:r>
            <a:endParaRPr kumimoji="0" lang="pl-PL" altLang="pl-PL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6" name="Rectangle 37">
            <a:extLst>
              <a:ext uri="{FF2B5EF4-FFF2-40B4-BE49-F238E27FC236}">
                <a16:creationId xmlns:a16="http://schemas.microsoft.com/office/drawing/2014/main" id="{F4BE346E-21C1-4254-AF2E-5DE3AA77E8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4464" y="5626467"/>
            <a:ext cx="32758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8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89 212</a:t>
            </a:r>
            <a:endParaRPr kumimoji="0" lang="pl-PL" altLang="pl-PL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7" name="Rectangle 38">
            <a:extLst>
              <a:ext uri="{FF2B5EF4-FFF2-40B4-BE49-F238E27FC236}">
                <a16:creationId xmlns:a16="http://schemas.microsoft.com/office/drawing/2014/main" id="{4B40FCEF-70D9-4AF1-8E9D-0E2D9D34BC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4627" y="5626467"/>
            <a:ext cx="32758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8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81 883</a:t>
            </a:r>
            <a:endParaRPr kumimoji="0" lang="pl-PL" altLang="pl-PL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8" name="Rectangle 39">
            <a:extLst>
              <a:ext uri="{FF2B5EF4-FFF2-40B4-BE49-F238E27FC236}">
                <a16:creationId xmlns:a16="http://schemas.microsoft.com/office/drawing/2014/main" id="{78427A25-986E-48DD-8AEF-CABFF3283B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3109" y="5626467"/>
            <a:ext cx="32758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8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81 348</a:t>
            </a:r>
            <a:endParaRPr kumimoji="0" lang="pl-PL" altLang="pl-PL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9" name="Rectangle 40">
            <a:extLst>
              <a:ext uri="{FF2B5EF4-FFF2-40B4-BE49-F238E27FC236}">
                <a16:creationId xmlns:a16="http://schemas.microsoft.com/office/drawing/2014/main" id="{F578E752-7A4B-406B-8A26-61CAB21B2C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1591" y="5626467"/>
            <a:ext cx="32758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8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79 868</a:t>
            </a:r>
            <a:endParaRPr kumimoji="0" lang="pl-PL" altLang="pl-PL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40" name="Rectangle 41">
            <a:extLst>
              <a:ext uri="{FF2B5EF4-FFF2-40B4-BE49-F238E27FC236}">
                <a16:creationId xmlns:a16="http://schemas.microsoft.com/office/drawing/2014/main" id="{1B68CCFE-6734-493F-924D-872EE8A4C4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21753" y="5626467"/>
            <a:ext cx="32758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8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82 375</a:t>
            </a:r>
            <a:endParaRPr kumimoji="0" lang="pl-PL" altLang="pl-PL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41" name="Rectangle 42">
            <a:extLst>
              <a:ext uri="{FF2B5EF4-FFF2-40B4-BE49-F238E27FC236}">
                <a16:creationId xmlns:a16="http://schemas.microsoft.com/office/drawing/2014/main" id="{F0B1B543-1726-4CE0-895E-5E69BB8973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30234" y="5626467"/>
            <a:ext cx="32758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8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78 190</a:t>
            </a:r>
            <a:endParaRPr kumimoji="0" lang="pl-PL" altLang="pl-PL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42" name="Rectangle 43">
            <a:extLst>
              <a:ext uri="{FF2B5EF4-FFF2-40B4-BE49-F238E27FC236}">
                <a16:creationId xmlns:a16="http://schemas.microsoft.com/office/drawing/2014/main" id="{AEC95371-7003-43E4-BDEE-92568F5A30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38716" y="5603019"/>
            <a:ext cx="476092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2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71 546</a:t>
            </a:r>
            <a:endParaRPr kumimoji="0" lang="pl-PL" altLang="pl-PL" sz="1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43" name="Rectangle 44">
            <a:extLst>
              <a:ext uri="{FF2B5EF4-FFF2-40B4-BE49-F238E27FC236}">
                <a16:creationId xmlns:a16="http://schemas.microsoft.com/office/drawing/2014/main" id="{D15E5AFD-2A67-404F-9F71-4508236441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47198" y="5603019"/>
            <a:ext cx="476092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2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93 037</a:t>
            </a:r>
            <a:endParaRPr kumimoji="0" lang="pl-PL" altLang="pl-PL" sz="1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44" name="Rectangle 48">
            <a:extLst>
              <a:ext uri="{FF2B5EF4-FFF2-40B4-BE49-F238E27FC236}">
                <a16:creationId xmlns:a16="http://schemas.microsoft.com/office/drawing/2014/main" id="{55EBF140-580C-454F-A8EC-99EF5097CB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7501" y="5786030"/>
            <a:ext cx="32758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49 677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45" name="Rectangle 49">
            <a:extLst>
              <a:ext uri="{FF2B5EF4-FFF2-40B4-BE49-F238E27FC236}">
                <a16:creationId xmlns:a16="http://schemas.microsoft.com/office/drawing/2014/main" id="{B0D9506A-03E5-43AA-9BCB-C6762F7FA3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5982" y="5786030"/>
            <a:ext cx="32758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8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54 888</a:t>
            </a:r>
            <a:endParaRPr kumimoji="0" lang="pl-PL" altLang="pl-PL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46" name="Rectangle 50">
            <a:extLst>
              <a:ext uri="{FF2B5EF4-FFF2-40B4-BE49-F238E27FC236}">
                <a16:creationId xmlns:a16="http://schemas.microsoft.com/office/drawing/2014/main" id="{B49E0744-3D1C-457F-9B0B-3B67ACFF22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4464" y="5786030"/>
            <a:ext cx="32758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8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49 459</a:t>
            </a:r>
            <a:endParaRPr kumimoji="0" lang="pl-PL" altLang="pl-PL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47" name="Rectangle 51">
            <a:extLst>
              <a:ext uri="{FF2B5EF4-FFF2-40B4-BE49-F238E27FC236}">
                <a16:creationId xmlns:a16="http://schemas.microsoft.com/office/drawing/2014/main" id="{B8999205-D81C-4162-8FAD-D6BFE14B5A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4627" y="5786030"/>
            <a:ext cx="32758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8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53 556</a:t>
            </a:r>
            <a:endParaRPr kumimoji="0" lang="pl-PL" altLang="pl-PL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48" name="Rectangle 52">
            <a:extLst>
              <a:ext uri="{FF2B5EF4-FFF2-40B4-BE49-F238E27FC236}">
                <a16:creationId xmlns:a16="http://schemas.microsoft.com/office/drawing/2014/main" id="{E6E309D2-9E51-4E4A-BC87-15C4454C35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3109" y="5786030"/>
            <a:ext cx="32758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8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51 204</a:t>
            </a:r>
            <a:endParaRPr kumimoji="0" lang="pl-PL" altLang="pl-PL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49" name="Rectangle 53">
            <a:extLst>
              <a:ext uri="{FF2B5EF4-FFF2-40B4-BE49-F238E27FC236}">
                <a16:creationId xmlns:a16="http://schemas.microsoft.com/office/drawing/2014/main" id="{006BE0C9-F438-438C-951F-66D4A46B73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1591" y="5786030"/>
            <a:ext cx="32758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8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51 983</a:t>
            </a:r>
            <a:endParaRPr kumimoji="0" lang="pl-PL" altLang="pl-PL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50" name="Rectangle 54">
            <a:extLst>
              <a:ext uri="{FF2B5EF4-FFF2-40B4-BE49-F238E27FC236}">
                <a16:creationId xmlns:a16="http://schemas.microsoft.com/office/drawing/2014/main" id="{052D53D0-8719-4A53-94F7-76E7D6BD3E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21753" y="5786030"/>
            <a:ext cx="32758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8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49 072</a:t>
            </a:r>
            <a:endParaRPr kumimoji="0" lang="pl-PL" altLang="pl-PL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51" name="Rectangle 55">
            <a:extLst>
              <a:ext uri="{FF2B5EF4-FFF2-40B4-BE49-F238E27FC236}">
                <a16:creationId xmlns:a16="http://schemas.microsoft.com/office/drawing/2014/main" id="{9B38970F-DFEA-44D4-AAD0-5B56F3E2FA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30234" y="5786030"/>
            <a:ext cx="32758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8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41 502</a:t>
            </a:r>
            <a:endParaRPr kumimoji="0" lang="pl-PL" altLang="pl-PL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52" name="Rectangle 56">
            <a:extLst>
              <a:ext uri="{FF2B5EF4-FFF2-40B4-BE49-F238E27FC236}">
                <a16:creationId xmlns:a16="http://schemas.microsoft.com/office/drawing/2014/main" id="{1CAC7CBD-C140-48B1-B845-B292D8C272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38716" y="5762582"/>
            <a:ext cx="476092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2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37 969</a:t>
            </a:r>
            <a:endParaRPr kumimoji="0" lang="pl-PL" altLang="pl-PL" sz="1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53" name="Rectangle 57">
            <a:extLst>
              <a:ext uri="{FF2B5EF4-FFF2-40B4-BE49-F238E27FC236}">
                <a16:creationId xmlns:a16="http://schemas.microsoft.com/office/drawing/2014/main" id="{B65F3293-18DB-4C9F-9C23-D747772B39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47198" y="5762582"/>
            <a:ext cx="476092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2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45 367</a:t>
            </a:r>
            <a:endParaRPr kumimoji="0" lang="pl-PL" altLang="pl-PL" sz="1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54" name="Rectangle 62">
            <a:extLst>
              <a:ext uri="{FF2B5EF4-FFF2-40B4-BE49-F238E27FC236}">
                <a16:creationId xmlns:a16="http://schemas.microsoft.com/office/drawing/2014/main" id="{B7EC9402-6E93-45FE-A542-A791DFD0F2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2387" y="5983863"/>
            <a:ext cx="26817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4 527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55" name="Rectangle 63">
            <a:extLst>
              <a:ext uri="{FF2B5EF4-FFF2-40B4-BE49-F238E27FC236}">
                <a16:creationId xmlns:a16="http://schemas.microsoft.com/office/drawing/2014/main" id="{6B4E3746-FE4A-4DEF-A8E4-A0B181C995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2549" y="5983863"/>
            <a:ext cx="26817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8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4 166</a:t>
            </a:r>
            <a:endParaRPr kumimoji="0" lang="pl-PL" altLang="pl-PL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56" name="Rectangle 64">
            <a:extLst>
              <a:ext uri="{FF2B5EF4-FFF2-40B4-BE49-F238E27FC236}">
                <a16:creationId xmlns:a16="http://schemas.microsoft.com/office/drawing/2014/main" id="{9E79B808-1571-496E-B579-855758B519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31031" y="5983863"/>
            <a:ext cx="26817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8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4 193</a:t>
            </a:r>
            <a:endParaRPr kumimoji="0" lang="pl-PL" altLang="pl-PL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57" name="Rectangle 65">
            <a:extLst>
              <a:ext uri="{FF2B5EF4-FFF2-40B4-BE49-F238E27FC236}">
                <a16:creationId xmlns:a16="http://schemas.microsoft.com/office/drawing/2014/main" id="{342A5C8E-90FA-47A7-AA1B-4EB8EB9ABB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39512" y="5983863"/>
            <a:ext cx="26817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8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5 776</a:t>
            </a:r>
            <a:endParaRPr kumimoji="0" lang="pl-PL" altLang="pl-PL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58" name="Rectangle 66">
            <a:extLst>
              <a:ext uri="{FF2B5EF4-FFF2-40B4-BE49-F238E27FC236}">
                <a16:creationId xmlns:a16="http://schemas.microsoft.com/office/drawing/2014/main" id="{5E62D37D-A3EA-4EDB-9CFB-CD60A9DDF8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47994" y="5983863"/>
            <a:ext cx="26817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8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7 172</a:t>
            </a:r>
            <a:endParaRPr kumimoji="0" lang="pl-PL" altLang="pl-PL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59" name="Rectangle 67">
            <a:extLst>
              <a:ext uri="{FF2B5EF4-FFF2-40B4-BE49-F238E27FC236}">
                <a16:creationId xmlns:a16="http://schemas.microsoft.com/office/drawing/2014/main" id="{64BCB22D-5AB0-41C6-8470-EAD801FBC1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58157" y="5983863"/>
            <a:ext cx="26817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8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9 590</a:t>
            </a:r>
            <a:endParaRPr kumimoji="0" lang="pl-PL" altLang="pl-PL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60" name="Rectangle 68">
            <a:extLst>
              <a:ext uri="{FF2B5EF4-FFF2-40B4-BE49-F238E27FC236}">
                <a16:creationId xmlns:a16="http://schemas.microsoft.com/office/drawing/2014/main" id="{148A7F66-3FF8-4085-9911-E83B31844D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17893" y="5983863"/>
            <a:ext cx="32758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8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12 099</a:t>
            </a:r>
            <a:endParaRPr kumimoji="0" lang="pl-PL" altLang="pl-PL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61" name="Rectangle 69">
            <a:extLst>
              <a:ext uri="{FF2B5EF4-FFF2-40B4-BE49-F238E27FC236}">
                <a16:creationId xmlns:a16="http://schemas.microsoft.com/office/drawing/2014/main" id="{20BE9F87-35E6-4467-9F9D-348FAFE30E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6375" y="5960415"/>
            <a:ext cx="476092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20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13 924</a:t>
            </a:r>
            <a:endParaRPr kumimoji="0" lang="pl-PL" altLang="pl-PL" sz="120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62" name="Rectangle 70">
            <a:extLst>
              <a:ext uri="{FF2B5EF4-FFF2-40B4-BE49-F238E27FC236}">
                <a16:creationId xmlns:a16="http://schemas.microsoft.com/office/drawing/2014/main" id="{2FE6FCCB-DC96-4313-B795-B2866DE620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34856" y="5960415"/>
            <a:ext cx="476092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20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13 366</a:t>
            </a:r>
            <a:endParaRPr kumimoji="0" lang="pl-PL" altLang="pl-PL" sz="120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63" name="Rectangle 74">
            <a:extLst>
              <a:ext uri="{FF2B5EF4-FFF2-40B4-BE49-F238E27FC236}">
                <a16:creationId xmlns:a16="http://schemas.microsoft.com/office/drawing/2014/main" id="{5FA80EDF-A7A9-4031-ACD8-34C257A113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6179" y="5368435"/>
            <a:ext cx="32758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8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100 50</a:t>
            </a:r>
            <a:endParaRPr kumimoji="0" lang="pl-PL" altLang="pl-PL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64" name="Rectangle 75">
            <a:extLst>
              <a:ext uri="{FF2B5EF4-FFF2-40B4-BE49-F238E27FC236}">
                <a16:creationId xmlns:a16="http://schemas.microsoft.com/office/drawing/2014/main" id="{524DA095-3C71-42FF-BE07-52A0BD0690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4661" y="5368435"/>
            <a:ext cx="32758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8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144 83</a:t>
            </a:r>
            <a:endParaRPr kumimoji="0" lang="pl-PL" altLang="pl-PL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65" name="Rectangle 76">
            <a:extLst>
              <a:ext uri="{FF2B5EF4-FFF2-40B4-BE49-F238E27FC236}">
                <a16:creationId xmlns:a16="http://schemas.microsoft.com/office/drawing/2014/main" id="{8319F9F6-F562-49A8-96B8-4C322FF20E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3142" y="5368435"/>
            <a:ext cx="32758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8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154 99</a:t>
            </a:r>
            <a:endParaRPr kumimoji="0" lang="pl-PL" altLang="pl-PL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66" name="Rectangle 77">
            <a:extLst>
              <a:ext uri="{FF2B5EF4-FFF2-40B4-BE49-F238E27FC236}">
                <a16:creationId xmlns:a16="http://schemas.microsoft.com/office/drawing/2014/main" id="{4C69C407-9A9D-4A78-9377-8FD15636C8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73306" y="5368435"/>
            <a:ext cx="32758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8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162 43</a:t>
            </a:r>
            <a:endParaRPr kumimoji="0" lang="pl-PL" altLang="pl-PL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67" name="Rectangle 78">
            <a:extLst>
              <a:ext uri="{FF2B5EF4-FFF2-40B4-BE49-F238E27FC236}">
                <a16:creationId xmlns:a16="http://schemas.microsoft.com/office/drawing/2014/main" id="{1E6064EA-76CE-4A40-B987-25569DD804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81787" y="5368435"/>
            <a:ext cx="32758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8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164 62</a:t>
            </a:r>
            <a:endParaRPr kumimoji="0" lang="pl-PL" altLang="pl-PL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68" name="Rectangle 79">
            <a:extLst>
              <a:ext uri="{FF2B5EF4-FFF2-40B4-BE49-F238E27FC236}">
                <a16:creationId xmlns:a16="http://schemas.microsoft.com/office/drawing/2014/main" id="{CAD8C165-2446-41F6-A90B-72F12F7E9B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90269" y="5368435"/>
            <a:ext cx="32758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8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168 13</a:t>
            </a:r>
            <a:endParaRPr kumimoji="0" lang="pl-PL" altLang="pl-PL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69" name="Rectangle 80">
            <a:extLst>
              <a:ext uri="{FF2B5EF4-FFF2-40B4-BE49-F238E27FC236}">
                <a16:creationId xmlns:a16="http://schemas.microsoft.com/office/drawing/2014/main" id="{EBF7FBC9-FC22-4A42-8FB8-5C5420949C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00431" y="5368435"/>
            <a:ext cx="32758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8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170 93</a:t>
            </a:r>
            <a:endParaRPr kumimoji="0" lang="pl-PL" altLang="pl-PL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70" name="Rectangle 81">
            <a:extLst>
              <a:ext uri="{FF2B5EF4-FFF2-40B4-BE49-F238E27FC236}">
                <a16:creationId xmlns:a16="http://schemas.microsoft.com/office/drawing/2014/main" id="{49E91485-9E70-4401-93AE-E955B80FB3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08913" y="5368435"/>
            <a:ext cx="32758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8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169 39</a:t>
            </a:r>
            <a:endParaRPr kumimoji="0" lang="pl-PL" altLang="pl-PL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71" name="Rectangle 82">
            <a:extLst>
              <a:ext uri="{FF2B5EF4-FFF2-40B4-BE49-F238E27FC236}">
                <a16:creationId xmlns:a16="http://schemas.microsoft.com/office/drawing/2014/main" id="{A20EF0A5-C9FF-4029-AA5B-DA5C5FB2AA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17395" y="5368435"/>
            <a:ext cx="476092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20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165 53</a:t>
            </a:r>
            <a:endParaRPr kumimoji="0" lang="pl-PL" altLang="pl-PL" sz="120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72" name="Rectangle 83">
            <a:extLst>
              <a:ext uri="{FF2B5EF4-FFF2-40B4-BE49-F238E27FC236}">
                <a16:creationId xmlns:a16="http://schemas.microsoft.com/office/drawing/2014/main" id="{D35F5841-BFBE-4A33-A8E2-71FD182877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25876" y="5368435"/>
            <a:ext cx="476092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20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174 40</a:t>
            </a:r>
            <a:endParaRPr kumimoji="0" lang="pl-PL" altLang="pl-PL" sz="12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73" name="Rectangle 21">
            <a:extLst>
              <a:ext uri="{FF2B5EF4-FFF2-40B4-BE49-F238E27FC236}">
                <a16:creationId xmlns:a16="http://schemas.microsoft.com/office/drawing/2014/main" id="{65EF0D99-54E6-4BB7-A84C-46EA8D1777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4181" y="5209012"/>
            <a:ext cx="663647" cy="119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PRODUKCJA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74" name="Line 20">
            <a:extLst>
              <a:ext uri="{FF2B5EF4-FFF2-40B4-BE49-F238E27FC236}">
                <a16:creationId xmlns:a16="http://schemas.microsoft.com/office/drawing/2014/main" id="{79426227-8CCC-4A3F-A4FF-28F24CFD8483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4915" y="5262225"/>
            <a:ext cx="334023" cy="0"/>
          </a:xfrm>
          <a:prstGeom prst="line">
            <a:avLst/>
          </a:prstGeom>
          <a:noFill/>
          <a:ln w="19050" cap="rnd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1000">
              <a:latin typeface="Century Gothic" panose="020B0502020202020204" pitchFamily="34" charset="0"/>
            </a:endParaRPr>
          </a:p>
        </p:txBody>
      </p:sp>
      <p:sp>
        <p:nvSpPr>
          <p:cNvPr id="175" name="Line 33">
            <a:extLst>
              <a:ext uri="{FF2B5EF4-FFF2-40B4-BE49-F238E27FC236}">
                <a16:creationId xmlns:a16="http://schemas.microsoft.com/office/drawing/2014/main" id="{8EDBFD4F-4E5C-424B-986D-93E91905BD42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4915" y="5437811"/>
            <a:ext cx="301264" cy="0"/>
          </a:xfrm>
          <a:prstGeom prst="line">
            <a:avLst/>
          </a:prstGeom>
          <a:noFill/>
          <a:ln w="19050" cap="rnd">
            <a:solidFill>
              <a:srgbClr val="0000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1000">
              <a:latin typeface="Century Gothic" panose="020B0502020202020204" pitchFamily="34" charset="0"/>
            </a:endParaRPr>
          </a:p>
        </p:txBody>
      </p:sp>
      <p:sp>
        <p:nvSpPr>
          <p:cNvPr id="176" name="Line 46">
            <a:extLst>
              <a:ext uri="{FF2B5EF4-FFF2-40B4-BE49-F238E27FC236}">
                <a16:creationId xmlns:a16="http://schemas.microsoft.com/office/drawing/2014/main" id="{D5EE7291-C206-4634-BFFC-8411D96F211E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4915" y="5684027"/>
            <a:ext cx="301264" cy="0"/>
          </a:xfrm>
          <a:prstGeom prst="line">
            <a:avLst/>
          </a:prstGeom>
          <a:noFill/>
          <a:ln w="19050" cap="rnd">
            <a:solidFill>
              <a:srgbClr val="008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1000" dirty="0">
              <a:latin typeface="Century Gothic" panose="020B0502020202020204" pitchFamily="34" charset="0"/>
            </a:endParaRPr>
          </a:p>
        </p:txBody>
      </p:sp>
      <p:sp>
        <p:nvSpPr>
          <p:cNvPr id="177" name="Line 59">
            <a:extLst>
              <a:ext uri="{FF2B5EF4-FFF2-40B4-BE49-F238E27FC236}">
                <a16:creationId xmlns:a16="http://schemas.microsoft.com/office/drawing/2014/main" id="{D7FB165A-C5B6-4619-A0AD-79B814DD379E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4915" y="5860569"/>
            <a:ext cx="301264" cy="0"/>
          </a:xfrm>
          <a:prstGeom prst="line">
            <a:avLst/>
          </a:prstGeom>
          <a:noFill/>
          <a:ln w="19050" cap="rnd">
            <a:solidFill>
              <a:srgbClr val="CC66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1000" dirty="0">
              <a:latin typeface="Century Gothic" panose="020B0502020202020204" pitchFamily="34" charset="0"/>
            </a:endParaRPr>
          </a:p>
        </p:txBody>
      </p:sp>
      <p:sp>
        <p:nvSpPr>
          <p:cNvPr id="178" name="Line 72">
            <a:extLst>
              <a:ext uri="{FF2B5EF4-FFF2-40B4-BE49-F238E27FC236}">
                <a16:creationId xmlns:a16="http://schemas.microsoft.com/office/drawing/2014/main" id="{9AE038DD-A828-4395-BE74-839DFB111DFF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4915" y="6035201"/>
            <a:ext cx="301264" cy="0"/>
          </a:xfrm>
          <a:prstGeom prst="line">
            <a:avLst/>
          </a:prstGeom>
          <a:noFill/>
          <a:ln w="19050" cap="rnd">
            <a:solidFill>
              <a:srgbClr val="FFFF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1000">
              <a:latin typeface="Century Gothic" panose="020B0502020202020204" pitchFamily="34" charset="0"/>
            </a:endParaRPr>
          </a:p>
        </p:txBody>
      </p:sp>
      <p:sp>
        <p:nvSpPr>
          <p:cNvPr id="179" name="Rectangle 21">
            <a:extLst>
              <a:ext uri="{FF2B5EF4-FFF2-40B4-BE49-F238E27FC236}">
                <a16:creationId xmlns:a16="http://schemas.microsoft.com/office/drawing/2014/main" id="{0C673F94-8C32-45C9-98F4-647FCE6CB8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3906" y="5209431"/>
            <a:ext cx="663647" cy="119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PRODUKCJA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80" name="Rectangle 21">
            <a:extLst>
              <a:ext uri="{FF2B5EF4-FFF2-40B4-BE49-F238E27FC236}">
                <a16:creationId xmlns:a16="http://schemas.microsoft.com/office/drawing/2014/main" id="{B210A1CC-4B8B-4C8E-80AF-0AD947184F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3905" y="5370380"/>
            <a:ext cx="410748" cy="119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ZUŻYCIE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81" name="Rectangle 21">
            <a:extLst>
              <a:ext uri="{FF2B5EF4-FFF2-40B4-BE49-F238E27FC236}">
                <a16:creationId xmlns:a16="http://schemas.microsoft.com/office/drawing/2014/main" id="{09082082-286A-4FE0-9BBF-9ADE5684C0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3906" y="5603084"/>
            <a:ext cx="844783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W. KAMIENNY</a:t>
            </a:r>
            <a:endParaRPr kumimoji="0" lang="pl-PL" altLang="pl-PL" sz="1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82" name="Rectangle 21">
            <a:extLst>
              <a:ext uri="{FF2B5EF4-FFF2-40B4-BE49-F238E27FC236}">
                <a16:creationId xmlns:a16="http://schemas.microsoft.com/office/drawing/2014/main" id="{81BBC480-8368-43E6-9034-EC812412C2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3905" y="5776665"/>
            <a:ext cx="84318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W. BRUNATNY</a:t>
            </a:r>
            <a:endParaRPr kumimoji="0" lang="pl-PL" altLang="pl-PL" sz="1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83" name="Rectangle 21">
            <a:extLst>
              <a:ext uri="{FF2B5EF4-FFF2-40B4-BE49-F238E27FC236}">
                <a16:creationId xmlns:a16="http://schemas.microsoft.com/office/drawing/2014/main" id="{A2164821-8E04-439E-B733-BFA4AD78AA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9086" y="5974562"/>
            <a:ext cx="636490" cy="119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GAZ ZIEMNY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84" name="pole tekstowe 183">
            <a:extLst>
              <a:ext uri="{FF2B5EF4-FFF2-40B4-BE49-F238E27FC236}">
                <a16:creationId xmlns:a16="http://schemas.microsoft.com/office/drawing/2014/main" id="{0F6D8301-486D-4037-8F45-587E86934FD7}"/>
              </a:ext>
            </a:extLst>
          </p:cNvPr>
          <p:cNvSpPr txBox="1"/>
          <p:nvPr/>
        </p:nvSpPr>
        <p:spPr>
          <a:xfrm>
            <a:off x="5647987" y="5950220"/>
            <a:ext cx="2311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800" dirty="0">
                <a:latin typeface="Century Gothic" panose="020B0502020202020204" pitchFamily="34" charset="0"/>
              </a:rPr>
              <a:t>-</a:t>
            </a:r>
          </a:p>
        </p:txBody>
      </p:sp>
      <p:grpSp>
        <p:nvGrpSpPr>
          <p:cNvPr id="10" name="Grupa 9">
            <a:extLst>
              <a:ext uri="{FF2B5EF4-FFF2-40B4-BE49-F238E27FC236}">
                <a16:creationId xmlns:a16="http://schemas.microsoft.com/office/drawing/2014/main" id="{31CDCB32-BB4F-4F2A-9796-6396543ACD7E}"/>
              </a:ext>
            </a:extLst>
          </p:cNvPr>
          <p:cNvGrpSpPr/>
          <p:nvPr/>
        </p:nvGrpSpPr>
        <p:grpSpPr>
          <a:xfrm>
            <a:off x="5606657" y="4927740"/>
            <a:ext cx="5693387" cy="123111"/>
            <a:chOff x="4858513" y="4960992"/>
            <a:chExt cx="5693387" cy="123111"/>
          </a:xfrm>
        </p:grpSpPr>
        <p:sp>
          <p:nvSpPr>
            <p:cNvPr id="186" name="Rectangle 10">
              <a:extLst>
                <a:ext uri="{FF2B5EF4-FFF2-40B4-BE49-F238E27FC236}">
                  <a16:creationId xmlns:a16="http://schemas.microsoft.com/office/drawing/2014/main" id="{5CFFF0F9-CAFC-4F06-B41D-C133E3A0A3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64242" y="4960992"/>
              <a:ext cx="224420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2005</a:t>
              </a:r>
            </a:p>
          </p:txBody>
        </p:sp>
        <p:sp>
          <p:nvSpPr>
            <p:cNvPr id="187" name="Rectangle 11">
              <a:extLst>
                <a:ext uri="{FF2B5EF4-FFF2-40B4-BE49-F238E27FC236}">
                  <a16:creationId xmlns:a16="http://schemas.microsoft.com/office/drawing/2014/main" id="{969E3C3D-16C7-4BE1-99C2-F34581C6D0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71200" y="4960992"/>
              <a:ext cx="224420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2010</a:t>
              </a:r>
            </a:p>
          </p:txBody>
        </p:sp>
        <p:sp>
          <p:nvSpPr>
            <p:cNvPr id="188" name="Rectangle 12">
              <a:extLst>
                <a:ext uri="{FF2B5EF4-FFF2-40B4-BE49-F238E27FC236}">
                  <a16:creationId xmlns:a16="http://schemas.microsoft.com/office/drawing/2014/main" id="{04429BF9-D92D-4006-9E8E-BD1E59E5D6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80052" y="4960992"/>
              <a:ext cx="224420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2015</a:t>
              </a:r>
            </a:p>
          </p:txBody>
        </p:sp>
        <p:sp>
          <p:nvSpPr>
            <p:cNvPr id="189" name="Rectangle 13">
              <a:extLst>
                <a:ext uri="{FF2B5EF4-FFF2-40B4-BE49-F238E27FC236}">
                  <a16:creationId xmlns:a16="http://schemas.microsoft.com/office/drawing/2014/main" id="{D3B056F7-85F9-423B-A16F-465B486ADB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87010" y="4960992"/>
              <a:ext cx="224420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2016</a:t>
              </a:r>
            </a:p>
          </p:txBody>
        </p:sp>
        <p:sp>
          <p:nvSpPr>
            <p:cNvPr id="190" name="Rectangle 14">
              <a:extLst>
                <a:ext uri="{FF2B5EF4-FFF2-40B4-BE49-F238E27FC236}">
                  <a16:creationId xmlns:a16="http://schemas.microsoft.com/office/drawing/2014/main" id="{528E2526-90D6-481E-87F2-256AE1E684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5860" y="4960992"/>
              <a:ext cx="224420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2017</a:t>
              </a:r>
            </a:p>
          </p:txBody>
        </p:sp>
        <p:sp>
          <p:nvSpPr>
            <p:cNvPr id="191" name="Rectangle 15">
              <a:extLst>
                <a:ext uri="{FF2B5EF4-FFF2-40B4-BE49-F238E27FC236}">
                  <a16:creationId xmlns:a16="http://schemas.microsoft.com/office/drawing/2014/main" id="{8542CC6F-16D0-4B32-AB1B-7637463837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02821" y="4960992"/>
              <a:ext cx="224420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2018</a:t>
              </a:r>
            </a:p>
          </p:txBody>
        </p:sp>
        <p:sp>
          <p:nvSpPr>
            <p:cNvPr id="192" name="Rectangle 16">
              <a:extLst>
                <a:ext uri="{FF2B5EF4-FFF2-40B4-BE49-F238E27FC236}">
                  <a16:creationId xmlns:a16="http://schemas.microsoft.com/office/drawing/2014/main" id="{0F2DE474-FEC1-41F1-9D10-1A226FBF1D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11671" y="4960992"/>
              <a:ext cx="224420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2019</a:t>
              </a:r>
            </a:p>
          </p:txBody>
        </p:sp>
        <p:sp>
          <p:nvSpPr>
            <p:cNvPr id="193" name="Rectangle 17">
              <a:extLst>
                <a:ext uri="{FF2B5EF4-FFF2-40B4-BE49-F238E27FC236}">
                  <a16:creationId xmlns:a16="http://schemas.microsoft.com/office/drawing/2014/main" id="{B86CC56A-C88C-4239-BAB7-F7927532CA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18629" y="4960992"/>
              <a:ext cx="224420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2020</a:t>
              </a:r>
            </a:p>
          </p:txBody>
        </p:sp>
        <p:sp>
          <p:nvSpPr>
            <p:cNvPr id="194" name="Rectangle 18">
              <a:extLst>
                <a:ext uri="{FF2B5EF4-FFF2-40B4-BE49-F238E27FC236}">
                  <a16:creationId xmlns:a16="http://schemas.microsoft.com/office/drawing/2014/main" id="{6A750858-E819-4C0C-8CAF-BC69ECBE12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27480" y="4960992"/>
              <a:ext cx="224420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2021</a:t>
              </a:r>
            </a:p>
          </p:txBody>
        </p:sp>
        <p:sp>
          <p:nvSpPr>
            <p:cNvPr id="195" name="Rectangle 10">
              <a:extLst>
                <a:ext uri="{FF2B5EF4-FFF2-40B4-BE49-F238E27FC236}">
                  <a16:creationId xmlns:a16="http://schemas.microsoft.com/office/drawing/2014/main" id="{934DC672-D4BF-4E6B-8AD6-A2AFB32413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8513" y="4960992"/>
              <a:ext cx="224420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2000</a:t>
              </a:r>
            </a:p>
          </p:txBody>
        </p:sp>
      </p:grpSp>
      <p:sp>
        <p:nvSpPr>
          <p:cNvPr id="107" name="Freeform 88">
            <a:extLst>
              <a:ext uri="{FF2B5EF4-FFF2-40B4-BE49-F238E27FC236}">
                <a16:creationId xmlns:a16="http://schemas.microsoft.com/office/drawing/2014/main" id="{5C20B905-F8AC-435F-8473-B743B71C1C71}"/>
              </a:ext>
            </a:extLst>
          </p:cNvPr>
          <p:cNvSpPr>
            <a:spLocks/>
          </p:cNvSpPr>
          <p:nvPr/>
        </p:nvSpPr>
        <p:spPr bwMode="auto">
          <a:xfrm>
            <a:off x="5651330" y="2245455"/>
            <a:ext cx="5543544" cy="1099668"/>
          </a:xfrm>
          <a:custGeom>
            <a:avLst/>
            <a:gdLst>
              <a:gd name="T0" fmla="*/ 0 w 3261"/>
              <a:gd name="T1" fmla="*/ 311 h 311"/>
              <a:gd name="T2" fmla="*/ 362 w 3261"/>
              <a:gd name="T3" fmla="*/ 125 h 311"/>
              <a:gd name="T4" fmla="*/ 726 w 3261"/>
              <a:gd name="T5" fmla="*/ 82 h 311"/>
              <a:gd name="T6" fmla="*/ 1088 w 3261"/>
              <a:gd name="T7" fmla="*/ 51 h 311"/>
              <a:gd name="T8" fmla="*/ 1450 w 3261"/>
              <a:gd name="T9" fmla="*/ 41 h 311"/>
              <a:gd name="T10" fmla="*/ 1812 w 3261"/>
              <a:gd name="T11" fmla="*/ 28 h 311"/>
              <a:gd name="T12" fmla="*/ 2174 w 3261"/>
              <a:gd name="T13" fmla="*/ 15 h 311"/>
              <a:gd name="T14" fmla="*/ 2536 w 3261"/>
              <a:gd name="T15" fmla="*/ 21 h 311"/>
              <a:gd name="T16" fmla="*/ 2898 w 3261"/>
              <a:gd name="T17" fmla="*/ 38 h 311"/>
              <a:gd name="T18" fmla="*/ 3261 w 3261"/>
              <a:gd name="T19" fmla="*/ 0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61" h="311">
                <a:moveTo>
                  <a:pt x="0" y="311"/>
                </a:moveTo>
                <a:lnTo>
                  <a:pt x="362" y="125"/>
                </a:lnTo>
                <a:lnTo>
                  <a:pt x="726" y="82"/>
                </a:lnTo>
                <a:lnTo>
                  <a:pt x="1088" y="51"/>
                </a:lnTo>
                <a:lnTo>
                  <a:pt x="1450" y="41"/>
                </a:lnTo>
                <a:lnTo>
                  <a:pt x="1812" y="28"/>
                </a:lnTo>
                <a:lnTo>
                  <a:pt x="2174" y="15"/>
                </a:lnTo>
                <a:lnTo>
                  <a:pt x="2536" y="21"/>
                </a:lnTo>
                <a:lnTo>
                  <a:pt x="2898" y="38"/>
                </a:lnTo>
                <a:lnTo>
                  <a:pt x="3261" y="0"/>
                </a:lnTo>
              </a:path>
            </a:pathLst>
          </a:custGeom>
          <a:pattFill prst="ltHorz">
            <a:fgClr>
              <a:srgbClr val="002060"/>
            </a:fgClr>
            <a:bgClr>
              <a:schemeClr val="bg1"/>
            </a:bgClr>
          </a:pattFill>
          <a:ln w="19050" cap="rnd">
            <a:solidFill>
              <a:srgbClr val="0000CC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1000">
              <a:latin typeface="Century Gothic" panose="020B0502020202020204" pitchFamily="34" charset="0"/>
            </a:endParaRPr>
          </a:p>
        </p:txBody>
      </p:sp>
      <p:sp>
        <p:nvSpPr>
          <p:cNvPr id="103" name="Freeform 84">
            <a:extLst>
              <a:ext uri="{FF2B5EF4-FFF2-40B4-BE49-F238E27FC236}">
                <a16:creationId xmlns:a16="http://schemas.microsoft.com/office/drawing/2014/main" id="{EBD6E6E6-1477-4EF4-B6A6-E9C5C652AB10}"/>
              </a:ext>
            </a:extLst>
          </p:cNvPr>
          <p:cNvSpPr>
            <a:spLocks/>
          </p:cNvSpPr>
          <p:nvPr/>
        </p:nvSpPr>
        <p:spPr bwMode="auto">
          <a:xfrm>
            <a:off x="5651330" y="2259599"/>
            <a:ext cx="5543544" cy="420773"/>
          </a:xfrm>
          <a:custGeom>
            <a:avLst/>
            <a:gdLst>
              <a:gd name="T0" fmla="*/ 0 w 3261"/>
              <a:gd name="T1" fmla="*/ 119 h 119"/>
              <a:gd name="T2" fmla="*/ 362 w 3261"/>
              <a:gd name="T3" fmla="*/ 74 h 119"/>
              <a:gd name="T4" fmla="*/ 726 w 3261"/>
              <a:gd name="T5" fmla="*/ 71 h 119"/>
              <a:gd name="T6" fmla="*/ 1088 w 3261"/>
              <a:gd name="T7" fmla="*/ 50 h 119"/>
              <a:gd name="T8" fmla="*/ 1450 w 3261"/>
              <a:gd name="T9" fmla="*/ 47 h 119"/>
              <a:gd name="T10" fmla="*/ 1812 w 3261"/>
              <a:gd name="T11" fmla="*/ 33 h 119"/>
              <a:gd name="T12" fmla="*/ 2174 w 3261"/>
              <a:gd name="T13" fmla="*/ 36 h 119"/>
              <a:gd name="T14" fmla="*/ 2536 w 3261"/>
              <a:gd name="T15" fmla="*/ 62 h 119"/>
              <a:gd name="T16" fmla="*/ 2898 w 3261"/>
              <a:gd name="T17" fmla="*/ 90 h 119"/>
              <a:gd name="T18" fmla="*/ 3261 w 3261"/>
              <a:gd name="T19" fmla="*/ 0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61" h="119">
                <a:moveTo>
                  <a:pt x="0" y="119"/>
                </a:moveTo>
                <a:lnTo>
                  <a:pt x="362" y="74"/>
                </a:lnTo>
                <a:lnTo>
                  <a:pt x="726" y="71"/>
                </a:lnTo>
                <a:lnTo>
                  <a:pt x="1088" y="50"/>
                </a:lnTo>
                <a:lnTo>
                  <a:pt x="1450" y="47"/>
                </a:lnTo>
                <a:lnTo>
                  <a:pt x="1812" y="33"/>
                </a:lnTo>
                <a:lnTo>
                  <a:pt x="2174" y="36"/>
                </a:lnTo>
                <a:lnTo>
                  <a:pt x="2536" y="62"/>
                </a:lnTo>
                <a:lnTo>
                  <a:pt x="2898" y="90"/>
                </a:lnTo>
                <a:lnTo>
                  <a:pt x="3261" y="0"/>
                </a:lnTo>
              </a:path>
            </a:pathLst>
          </a:custGeom>
          <a:solidFill>
            <a:srgbClr val="C00000">
              <a:alpha val="40000"/>
            </a:srgbClr>
          </a:solidFill>
          <a:ln w="19050" cap="rnd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1000">
              <a:latin typeface="Century Gothic" panose="020B0502020202020204" pitchFamily="34" charset="0"/>
            </a:endParaRPr>
          </a:p>
        </p:txBody>
      </p:sp>
      <p:sp>
        <p:nvSpPr>
          <p:cNvPr id="197" name="Freeform 88">
            <a:extLst>
              <a:ext uri="{FF2B5EF4-FFF2-40B4-BE49-F238E27FC236}">
                <a16:creationId xmlns:a16="http://schemas.microsoft.com/office/drawing/2014/main" id="{A16BF764-83F8-4D43-ADC8-71BD9E9AF30A}"/>
              </a:ext>
            </a:extLst>
          </p:cNvPr>
          <p:cNvSpPr>
            <a:spLocks/>
          </p:cNvSpPr>
          <p:nvPr/>
        </p:nvSpPr>
        <p:spPr bwMode="auto">
          <a:xfrm>
            <a:off x="5651330" y="2248013"/>
            <a:ext cx="5543544" cy="1099668"/>
          </a:xfrm>
          <a:custGeom>
            <a:avLst/>
            <a:gdLst>
              <a:gd name="T0" fmla="*/ 0 w 3261"/>
              <a:gd name="T1" fmla="*/ 311 h 311"/>
              <a:gd name="T2" fmla="*/ 362 w 3261"/>
              <a:gd name="T3" fmla="*/ 125 h 311"/>
              <a:gd name="T4" fmla="*/ 726 w 3261"/>
              <a:gd name="T5" fmla="*/ 82 h 311"/>
              <a:gd name="T6" fmla="*/ 1088 w 3261"/>
              <a:gd name="T7" fmla="*/ 51 h 311"/>
              <a:gd name="T8" fmla="*/ 1450 w 3261"/>
              <a:gd name="T9" fmla="*/ 41 h 311"/>
              <a:gd name="T10" fmla="*/ 1812 w 3261"/>
              <a:gd name="T11" fmla="*/ 28 h 311"/>
              <a:gd name="T12" fmla="*/ 2174 w 3261"/>
              <a:gd name="T13" fmla="*/ 15 h 311"/>
              <a:gd name="T14" fmla="*/ 2536 w 3261"/>
              <a:gd name="T15" fmla="*/ 21 h 311"/>
              <a:gd name="T16" fmla="*/ 2898 w 3261"/>
              <a:gd name="T17" fmla="*/ 38 h 311"/>
              <a:gd name="T18" fmla="*/ 3261 w 3261"/>
              <a:gd name="T19" fmla="*/ 0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61" h="311">
                <a:moveTo>
                  <a:pt x="0" y="311"/>
                </a:moveTo>
                <a:lnTo>
                  <a:pt x="362" y="125"/>
                </a:lnTo>
                <a:lnTo>
                  <a:pt x="726" y="82"/>
                </a:lnTo>
                <a:lnTo>
                  <a:pt x="1088" y="51"/>
                </a:lnTo>
                <a:lnTo>
                  <a:pt x="1450" y="41"/>
                </a:lnTo>
                <a:lnTo>
                  <a:pt x="1812" y="28"/>
                </a:lnTo>
                <a:lnTo>
                  <a:pt x="2174" y="15"/>
                </a:lnTo>
                <a:lnTo>
                  <a:pt x="2536" y="21"/>
                </a:lnTo>
                <a:lnTo>
                  <a:pt x="2898" y="38"/>
                </a:lnTo>
                <a:lnTo>
                  <a:pt x="3261" y="0"/>
                </a:lnTo>
              </a:path>
            </a:pathLst>
          </a:custGeom>
          <a:noFill/>
          <a:ln w="19050" cap="rnd">
            <a:solidFill>
              <a:srgbClr val="0000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1000">
              <a:latin typeface="Century Gothic" panose="020B0502020202020204" pitchFamily="34" charset="0"/>
            </a:endParaRPr>
          </a:p>
        </p:txBody>
      </p:sp>
      <p:sp>
        <p:nvSpPr>
          <p:cNvPr id="198" name="Prostokąt 197">
            <a:extLst>
              <a:ext uri="{FF2B5EF4-FFF2-40B4-BE49-F238E27FC236}">
                <a16:creationId xmlns:a16="http://schemas.microsoft.com/office/drawing/2014/main" id="{4CCEC449-1CE5-4843-9335-5D87E345E3AB}"/>
              </a:ext>
            </a:extLst>
          </p:cNvPr>
          <p:cNvSpPr/>
          <p:nvPr/>
        </p:nvSpPr>
        <p:spPr>
          <a:xfrm>
            <a:off x="732357" y="2720947"/>
            <a:ext cx="338306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… w 2021 roku w kraju                     mimo większego zużycia          energii elektrycznej,                mniejszego importu                                 i wyraźnie większego eksportu nie odnotowaliśmy                            przerw w dostawach                                       z przyczyn braku mocy !  </a:t>
            </a:r>
            <a:endParaRPr kumimoji="0" lang="pl-PL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98" name="pole tekstowe 97">
            <a:extLst>
              <a:ext uri="{FF2B5EF4-FFF2-40B4-BE49-F238E27FC236}">
                <a16:creationId xmlns:a16="http://schemas.microsoft.com/office/drawing/2014/main" id="{F18F87B7-3A44-4FE1-9E72-94B24CE7F302}"/>
              </a:ext>
            </a:extLst>
          </p:cNvPr>
          <p:cNvSpPr txBox="1"/>
          <p:nvPr/>
        </p:nvSpPr>
        <p:spPr>
          <a:xfrm>
            <a:off x="930168" y="5949416"/>
            <a:ext cx="28011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l-PL" sz="600" dirty="0">
                <a:solidFill>
                  <a:schemeClr val="tx1">
                    <a:lumMod val="65000"/>
                  </a:schemeClr>
                </a:solidFill>
                <a:latin typeface="Century Gothic" panose="020B0502020202020204" pitchFamily="34" charset="0"/>
              </a:rPr>
              <a:t> OPRACOWANIE WŁASNE  </a:t>
            </a: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</a:rPr>
              <a:t>NA  PODSTAWIE RAPORTÓW </a:t>
            </a:r>
            <a:r>
              <a:rPr lang="pl-PL" sz="600" dirty="0">
                <a:solidFill>
                  <a:schemeClr val="tx1">
                    <a:lumMod val="65000"/>
                  </a:schemeClr>
                </a:solidFill>
                <a:latin typeface="Century Gothic" panose="020B0502020202020204" pitchFamily="34" charset="0"/>
              </a:rPr>
              <a:t>PSE S.A.                   ORAZ GUS </a:t>
            </a: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</a:rPr>
              <a:t>i ZBIORÓW WŁASNYCH</a:t>
            </a:r>
          </a:p>
        </p:txBody>
      </p:sp>
    </p:spTree>
    <p:extLst>
      <p:ext uri="{BB962C8B-B14F-4D97-AF65-F5344CB8AC3E}">
        <p14:creationId xmlns:p14="http://schemas.microsoft.com/office/powerpoint/2010/main" val="5373291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1BB6A62B-64AE-4D90-8D8C-7AA47D9F3024}"/>
              </a:ext>
            </a:extLst>
          </p:cNvPr>
          <p:cNvSpPr/>
          <p:nvPr/>
        </p:nvSpPr>
        <p:spPr>
          <a:xfrm>
            <a:off x="1235770" y="965066"/>
            <a:ext cx="6167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 STRUKTURA PRODUKCJI ENERGII ELEKTRYCZNEJ W </a:t>
            </a:r>
            <a:r>
              <a:rPr lang="pl-PL" sz="1200" dirty="0"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POLSCE [%]                                           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ELEKTROWNIE WG RODZAJÓW ZA 2021 </a:t>
            </a:r>
          </a:p>
        </p:txBody>
      </p:sp>
      <p:grpSp>
        <p:nvGrpSpPr>
          <p:cNvPr id="3" name="Grupa 2">
            <a:extLst>
              <a:ext uri="{FF2B5EF4-FFF2-40B4-BE49-F238E27FC236}">
                <a16:creationId xmlns:a16="http://schemas.microsoft.com/office/drawing/2014/main" id="{24E07939-D9C8-4273-BFF6-92663CCC2CCD}"/>
              </a:ext>
            </a:extLst>
          </p:cNvPr>
          <p:cNvGrpSpPr/>
          <p:nvPr/>
        </p:nvGrpSpPr>
        <p:grpSpPr>
          <a:xfrm>
            <a:off x="4745421" y="2313764"/>
            <a:ext cx="5891047" cy="3215780"/>
            <a:chOff x="4745421" y="2313764"/>
            <a:chExt cx="5891047" cy="3215780"/>
          </a:xfrm>
        </p:grpSpPr>
        <p:pic>
          <p:nvPicPr>
            <p:cNvPr id="4" name="Obraz 3">
              <a:extLst>
                <a:ext uri="{FF2B5EF4-FFF2-40B4-BE49-F238E27FC236}">
                  <a16:creationId xmlns:a16="http://schemas.microsoft.com/office/drawing/2014/main" id="{E38D086E-937B-46B7-A5C1-B6CFD4C802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370653">
              <a:off x="5192880" y="3008244"/>
              <a:ext cx="4865030" cy="1827903"/>
            </a:xfrm>
            <a:prstGeom prst="rect">
              <a:avLst/>
            </a:prstGeom>
          </p:spPr>
        </p:pic>
        <p:sp>
          <p:nvSpPr>
            <p:cNvPr id="6" name="pole tekstowe 5">
              <a:extLst>
                <a:ext uri="{FF2B5EF4-FFF2-40B4-BE49-F238E27FC236}">
                  <a16:creationId xmlns:a16="http://schemas.microsoft.com/office/drawing/2014/main" id="{39CF639B-8095-4726-80AE-0912D4E7D7B8}"/>
                </a:ext>
              </a:extLst>
            </p:cNvPr>
            <p:cNvSpPr txBox="1"/>
            <p:nvPr/>
          </p:nvSpPr>
          <p:spPr>
            <a:xfrm>
              <a:off x="4745421" y="4166617"/>
              <a:ext cx="1245475" cy="61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entury Gothic" panose="020B0502020202020204" pitchFamily="34" charset="0"/>
                  <a:ea typeface="Times New Roman" pitchFamily="18" charset="0"/>
                  <a:cs typeface="Arial" pitchFamily="34" charset="0"/>
                </a:rPr>
                <a:t>NA WĘGLU KAMIENNYM  </a:t>
              </a:r>
              <a:r>
                <a:rPr kumimoji="0" lang="pl-PL" sz="1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entury Gothic" panose="020B0502020202020204" pitchFamily="34" charset="0"/>
                  <a:ea typeface="Times New Roman" pitchFamily="18" charset="0"/>
                  <a:cs typeface="Arial" pitchFamily="34" charset="0"/>
                </a:rPr>
                <a:t>50,96%                </a:t>
              </a:r>
              <a:endParaRPr lang="pl-PL" sz="1400" b="1" dirty="0"/>
            </a:p>
          </p:txBody>
        </p:sp>
        <p:sp>
          <p:nvSpPr>
            <p:cNvPr id="7" name="pole tekstowe 6">
              <a:extLst>
                <a:ext uri="{FF2B5EF4-FFF2-40B4-BE49-F238E27FC236}">
                  <a16:creationId xmlns:a16="http://schemas.microsoft.com/office/drawing/2014/main" id="{AEFFC207-CA45-4164-902A-03D515878056}"/>
                </a:ext>
              </a:extLst>
            </p:cNvPr>
            <p:cNvSpPr txBox="1"/>
            <p:nvPr/>
          </p:nvSpPr>
          <p:spPr>
            <a:xfrm>
              <a:off x="9390993" y="3035267"/>
              <a:ext cx="1245475" cy="61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entury Gothic" panose="020B0502020202020204" pitchFamily="34" charset="0"/>
                  <a:ea typeface="Times New Roman" pitchFamily="18" charset="0"/>
                  <a:cs typeface="Arial" pitchFamily="34" charset="0"/>
                </a:rPr>
                <a:t>NA WĘGLU BRUNATNYM  </a:t>
              </a:r>
              <a:r>
                <a:rPr kumimoji="0" lang="pl-PL" sz="1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entury Gothic" panose="020B0502020202020204" pitchFamily="34" charset="0"/>
                  <a:ea typeface="Times New Roman" pitchFamily="18" charset="0"/>
                  <a:cs typeface="Arial" pitchFamily="34" charset="0"/>
                </a:rPr>
                <a:t>28,85%                </a:t>
              </a:r>
              <a:endParaRPr lang="pl-PL" sz="1400" b="1" dirty="0"/>
            </a:p>
          </p:txBody>
        </p:sp>
        <p:sp>
          <p:nvSpPr>
            <p:cNvPr id="8" name="pole tekstowe 7">
              <a:extLst>
                <a:ext uri="{FF2B5EF4-FFF2-40B4-BE49-F238E27FC236}">
                  <a16:creationId xmlns:a16="http://schemas.microsoft.com/office/drawing/2014/main" id="{E434C845-5B13-462C-9681-894F34C155EE}"/>
                </a:ext>
              </a:extLst>
            </p:cNvPr>
            <p:cNvSpPr txBox="1"/>
            <p:nvPr/>
          </p:nvSpPr>
          <p:spPr>
            <a:xfrm>
              <a:off x="7556938" y="4913991"/>
              <a:ext cx="1245475" cy="61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entury Gothic" panose="020B0502020202020204" pitchFamily="34" charset="0"/>
                  <a:ea typeface="Times New Roman" pitchFamily="18" charset="0"/>
                  <a:cs typeface="Arial" pitchFamily="34" charset="0"/>
                </a:rPr>
                <a:t>NA GAZIE ZIEMNYM </a:t>
              </a:r>
              <a:r>
                <a:rPr kumimoji="0" lang="pl-PL" sz="1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entury Gothic" panose="020B0502020202020204" pitchFamily="34" charset="0"/>
                  <a:ea typeface="Times New Roman" pitchFamily="18" charset="0"/>
                  <a:cs typeface="Arial" pitchFamily="34" charset="0"/>
                </a:rPr>
                <a:t>7,98%                </a:t>
              </a:r>
              <a:endParaRPr lang="pl-PL" sz="1400" b="1" dirty="0"/>
            </a:p>
          </p:txBody>
        </p:sp>
        <p:sp>
          <p:nvSpPr>
            <p:cNvPr id="9" name="pole tekstowe 8">
              <a:extLst>
                <a:ext uri="{FF2B5EF4-FFF2-40B4-BE49-F238E27FC236}">
                  <a16:creationId xmlns:a16="http://schemas.microsoft.com/office/drawing/2014/main" id="{7C65B725-DC64-438E-A548-4A62C1F9C29C}"/>
                </a:ext>
              </a:extLst>
            </p:cNvPr>
            <p:cNvSpPr txBox="1"/>
            <p:nvPr/>
          </p:nvSpPr>
          <p:spPr>
            <a:xfrm>
              <a:off x="8647386" y="4695520"/>
              <a:ext cx="1245475" cy="61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entury Gothic" panose="020B0502020202020204" pitchFamily="34" charset="0"/>
                  <a:ea typeface="Times New Roman" pitchFamily="18" charset="0"/>
                  <a:cs typeface="Arial" pitchFamily="34" charset="0"/>
                </a:rPr>
                <a:t>WODNE ZAWODOWE </a:t>
              </a:r>
              <a:r>
                <a:rPr kumimoji="0" lang="pl-PL" sz="1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entury Gothic" panose="020B0502020202020204" pitchFamily="34" charset="0"/>
                  <a:ea typeface="Times New Roman" pitchFamily="18" charset="0"/>
                  <a:cs typeface="Arial" pitchFamily="34" charset="0"/>
                </a:rPr>
                <a:t>1,25%                </a:t>
              </a:r>
              <a:endParaRPr lang="pl-PL" sz="1400" b="1" dirty="0"/>
            </a:p>
          </p:txBody>
        </p:sp>
        <p:sp>
          <p:nvSpPr>
            <p:cNvPr id="10" name="pole tekstowe 9">
              <a:extLst>
                <a:ext uri="{FF2B5EF4-FFF2-40B4-BE49-F238E27FC236}">
                  <a16:creationId xmlns:a16="http://schemas.microsoft.com/office/drawing/2014/main" id="{CEA4134C-9149-4BCC-8F29-682B03663DA3}"/>
                </a:ext>
              </a:extLst>
            </p:cNvPr>
            <p:cNvSpPr txBox="1"/>
            <p:nvPr/>
          </p:nvSpPr>
          <p:spPr>
            <a:xfrm>
              <a:off x="7869620" y="2635793"/>
              <a:ext cx="124547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entury Gothic" panose="020B0502020202020204" pitchFamily="34" charset="0"/>
                  <a:ea typeface="Times New Roman" pitchFamily="18" charset="0"/>
                  <a:cs typeface="Arial" pitchFamily="34" charset="0"/>
                </a:rPr>
                <a:t>WIATROWE </a:t>
              </a:r>
              <a:r>
                <a:rPr kumimoji="0" lang="pl-PL" sz="1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entury Gothic" panose="020B0502020202020204" pitchFamily="34" charset="0"/>
                  <a:ea typeface="Times New Roman" pitchFamily="18" charset="0"/>
                  <a:cs typeface="Arial" pitchFamily="34" charset="0"/>
                </a:rPr>
                <a:t>10,29%                </a:t>
              </a:r>
              <a:endParaRPr lang="pl-PL" sz="1400" b="1" dirty="0"/>
            </a:p>
          </p:txBody>
        </p:sp>
        <p:sp>
          <p:nvSpPr>
            <p:cNvPr id="11" name="pole tekstowe 10">
              <a:extLst>
                <a:ext uri="{FF2B5EF4-FFF2-40B4-BE49-F238E27FC236}">
                  <a16:creationId xmlns:a16="http://schemas.microsoft.com/office/drawing/2014/main" id="{D9D64006-6576-4656-A973-C294CE04BFA5}"/>
                </a:ext>
              </a:extLst>
            </p:cNvPr>
            <p:cNvSpPr txBox="1"/>
            <p:nvPr/>
          </p:nvSpPr>
          <p:spPr>
            <a:xfrm>
              <a:off x="6780993" y="2313764"/>
              <a:ext cx="1245475" cy="61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entury Gothic" panose="020B0502020202020204" pitchFamily="34" charset="0"/>
                  <a:ea typeface="Times New Roman" pitchFamily="18" charset="0"/>
                  <a:cs typeface="Arial" pitchFamily="34" charset="0"/>
                </a:rPr>
                <a:t>ODNAWIALNE INNE*                   </a:t>
              </a:r>
              <a:r>
                <a:rPr kumimoji="0" lang="pl-PL" sz="1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entury Gothic" panose="020B0502020202020204" pitchFamily="34" charset="0"/>
                  <a:ea typeface="Times New Roman" pitchFamily="18" charset="0"/>
                  <a:cs typeface="Arial" pitchFamily="34" charset="0"/>
                </a:rPr>
                <a:t>0,67%                </a:t>
              </a:r>
              <a:endParaRPr lang="pl-PL" sz="1400" b="1" dirty="0"/>
            </a:p>
          </p:txBody>
        </p:sp>
      </p:grp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C3769889-7B8A-4F71-9A16-17481A9E1E84}"/>
              </a:ext>
            </a:extLst>
          </p:cNvPr>
          <p:cNvSpPr txBox="1"/>
          <p:nvPr/>
        </p:nvSpPr>
        <p:spPr>
          <a:xfrm>
            <a:off x="1133548" y="5820099"/>
            <a:ext cx="2680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600" dirty="0">
                <a:solidFill>
                  <a:prstClr val="white">
                    <a:lumMod val="75000"/>
                  </a:prstClr>
                </a:solidFill>
                <a:latin typeface="Century Gothic" panose="020B0502020202020204" pitchFamily="34" charset="0"/>
              </a:rPr>
              <a:t> *BEZ SOLARNEJ W ROZPROSZENIU DANE PRZED WERYFIKACJĄ                     </a:t>
            </a: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</a:rPr>
              <a:t>NA  PODSTAWIE DANYCH GUS  ORAZ  PSE S.A.   i ZBIORÓW WŁASNYCH</a:t>
            </a: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370A7C1F-B429-4553-ADBE-2041034EA384}"/>
              </a:ext>
            </a:extLst>
          </p:cNvPr>
          <p:cNvSpPr/>
          <p:nvPr/>
        </p:nvSpPr>
        <p:spPr>
          <a:xfrm>
            <a:off x="1074766" y="2866625"/>
            <a:ext cx="338306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… w 2020 roku                                   na węglu kamiennym  48,43% na węglu brunatnym 20,83%                na gazie ziemnym 10,31%                  </a:t>
            </a:r>
            <a:endParaRPr kumimoji="0" lang="pl-PL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13286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68595BCE-23FA-49F4-BBDE-1DF69588DE70}"/>
              </a:ext>
            </a:extLst>
          </p:cNvPr>
          <p:cNvSpPr txBox="1"/>
          <p:nvPr/>
        </p:nvSpPr>
        <p:spPr>
          <a:xfrm>
            <a:off x="3266197" y="2402348"/>
            <a:ext cx="702778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… </a:t>
            </a:r>
            <a:r>
              <a:rPr lang="pl-PL" sz="2400" dirty="0">
                <a:latin typeface="Century Gothic" panose="020B0502020202020204" pitchFamily="34" charset="0"/>
                <a:ea typeface="Times New Roman" panose="02020603050405020304" pitchFamily="18" charset="0"/>
              </a:rPr>
              <a:t>z przyczyn zawirowań na rynkach energii                      w 2021 roku                                                                         gwałtownie zmniejszył się nasz import                                        energii elektrycznej                                                                          /z Niemiec przede wszystkim/                              aby „sprowokować”                                          wyraźnie większy eksport!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573988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a 2">
            <a:extLst>
              <a:ext uri="{FF2B5EF4-FFF2-40B4-BE49-F238E27FC236}">
                <a16:creationId xmlns:a16="http://schemas.microsoft.com/office/drawing/2014/main" id="{21DFB5A9-1685-4471-957E-F85B4CC44CED}"/>
              </a:ext>
            </a:extLst>
          </p:cNvPr>
          <p:cNvGrpSpPr/>
          <p:nvPr/>
        </p:nvGrpSpPr>
        <p:grpSpPr>
          <a:xfrm>
            <a:off x="4768907" y="5653153"/>
            <a:ext cx="5471507" cy="195698"/>
            <a:chOff x="4768907" y="5653153"/>
            <a:chExt cx="5438955" cy="195698"/>
          </a:xfrm>
        </p:grpSpPr>
        <p:sp>
          <p:nvSpPr>
            <p:cNvPr id="66" name="Rectangle 63">
              <a:extLst>
                <a:ext uri="{FF2B5EF4-FFF2-40B4-BE49-F238E27FC236}">
                  <a16:creationId xmlns:a16="http://schemas.microsoft.com/office/drawing/2014/main" id="{C89A24E7-7466-4C7F-932E-1F8E736B36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8907" y="5655398"/>
              <a:ext cx="394269" cy="193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16 187</a:t>
              </a:r>
              <a:endParaRPr kumimoji="0" lang="pl-PL" altLang="pl-P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67" name="Rectangle 64">
              <a:extLst>
                <a:ext uri="{FF2B5EF4-FFF2-40B4-BE49-F238E27FC236}">
                  <a16:creationId xmlns:a16="http://schemas.microsoft.com/office/drawing/2014/main" id="{072269E0-2E25-4D4B-A169-7B4F44C282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52385" y="5655398"/>
              <a:ext cx="322584" cy="193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7 664</a:t>
              </a:r>
              <a:endParaRPr kumimoji="0" lang="pl-PL" altLang="pl-P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68" name="Rectangle 65">
              <a:extLst>
                <a:ext uri="{FF2B5EF4-FFF2-40B4-BE49-F238E27FC236}">
                  <a16:creationId xmlns:a16="http://schemas.microsoft.com/office/drawing/2014/main" id="{3579CE9D-3BE9-47AE-BB88-1D67BE6956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38068" y="5655398"/>
              <a:ext cx="394269" cy="193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14 792</a:t>
              </a:r>
              <a:endParaRPr kumimoji="0" lang="pl-PL" altLang="pl-P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69" name="Rectangle 66">
              <a:extLst>
                <a:ext uri="{FF2B5EF4-FFF2-40B4-BE49-F238E27FC236}">
                  <a16:creationId xmlns:a16="http://schemas.microsoft.com/office/drawing/2014/main" id="{2ABFBFFD-D80C-4025-8D3A-2F877CAA3B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70541" y="5655398"/>
              <a:ext cx="394269" cy="193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12 018</a:t>
              </a:r>
              <a:endParaRPr kumimoji="0" lang="pl-PL" altLang="pl-P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70" name="Rectangle 67">
              <a:extLst>
                <a:ext uri="{FF2B5EF4-FFF2-40B4-BE49-F238E27FC236}">
                  <a16:creationId xmlns:a16="http://schemas.microsoft.com/office/drawing/2014/main" id="{4B7E6754-F0FF-45A1-8F8F-AECDA1224D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01402" y="5655398"/>
              <a:ext cx="394269" cy="193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10 984</a:t>
              </a:r>
              <a:endParaRPr kumimoji="0" lang="pl-PL" altLang="pl-P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71" name="Rectangle 68">
              <a:extLst>
                <a:ext uri="{FF2B5EF4-FFF2-40B4-BE49-F238E27FC236}">
                  <a16:creationId xmlns:a16="http://schemas.microsoft.com/office/drawing/2014/main" id="{5D17BA5E-6E39-42A9-91DC-E54F708C83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02362" y="5655398"/>
              <a:ext cx="322584" cy="193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8 121</a:t>
              </a:r>
              <a:endParaRPr kumimoji="0" lang="pl-PL" altLang="pl-P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72" name="Rectangle 69">
              <a:extLst>
                <a:ext uri="{FF2B5EF4-FFF2-40B4-BE49-F238E27FC236}">
                  <a16:creationId xmlns:a16="http://schemas.microsoft.com/office/drawing/2014/main" id="{5FAF01E7-12A9-465E-BE08-6533529D2D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23180" y="5655398"/>
              <a:ext cx="322584" cy="193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7 245</a:t>
              </a:r>
              <a:endParaRPr kumimoji="0" lang="pl-PL" altLang="pl-PL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73" name="Rectangle 70">
              <a:extLst>
                <a:ext uri="{FF2B5EF4-FFF2-40B4-BE49-F238E27FC236}">
                  <a16:creationId xmlns:a16="http://schemas.microsoft.com/office/drawing/2014/main" id="{B7E2768C-6B55-4FC9-9610-44DE3B3FCC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54040" y="5655398"/>
              <a:ext cx="315507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7 210</a:t>
              </a:r>
              <a:endParaRPr kumimoji="0" lang="pl-PL" altLang="pl-PL" sz="1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74" name="Rectangle 71">
              <a:extLst>
                <a:ext uri="{FF2B5EF4-FFF2-40B4-BE49-F238E27FC236}">
                  <a16:creationId xmlns:a16="http://schemas.microsoft.com/office/drawing/2014/main" id="{CD6CA1B4-1388-4C8B-9CE9-C2BD9B33BE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22243" y="5653153"/>
              <a:ext cx="385619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14 280</a:t>
              </a:r>
              <a:endParaRPr kumimoji="0" lang="pl-PL" altLang="pl-PL" sz="1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</p:grpSp>
      <p:sp>
        <p:nvSpPr>
          <p:cNvPr id="77" name="Rectangle 74">
            <a:extLst>
              <a:ext uri="{FF2B5EF4-FFF2-40B4-BE49-F238E27FC236}">
                <a16:creationId xmlns:a16="http://schemas.microsoft.com/office/drawing/2014/main" id="{F0043417-B5FD-4632-B140-48E94013C4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6769" y="4938129"/>
            <a:ext cx="71685" cy="193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0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8" name="Freeform 35">
            <a:extLst>
              <a:ext uri="{FF2B5EF4-FFF2-40B4-BE49-F238E27FC236}">
                <a16:creationId xmlns:a16="http://schemas.microsoft.com/office/drawing/2014/main" id="{7FF5C066-B4C8-4D57-9299-8CFD44AED26E}"/>
              </a:ext>
            </a:extLst>
          </p:cNvPr>
          <p:cNvSpPr>
            <a:spLocks noEditPoints="1"/>
          </p:cNvSpPr>
          <p:nvPr/>
        </p:nvSpPr>
        <p:spPr bwMode="auto">
          <a:xfrm>
            <a:off x="4578784" y="2075206"/>
            <a:ext cx="5978839" cy="2372344"/>
          </a:xfrm>
          <a:custGeom>
            <a:avLst/>
            <a:gdLst>
              <a:gd name="T0" fmla="*/ 0 w 3525"/>
              <a:gd name="T1" fmla="*/ 1248 h 1248"/>
              <a:gd name="T2" fmla="*/ 3525 w 3525"/>
              <a:gd name="T3" fmla="*/ 1248 h 1248"/>
              <a:gd name="T4" fmla="*/ 0 w 3525"/>
              <a:gd name="T5" fmla="*/ 937 h 1248"/>
              <a:gd name="T6" fmla="*/ 3525 w 3525"/>
              <a:gd name="T7" fmla="*/ 937 h 1248"/>
              <a:gd name="T8" fmla="*/ 0 w 3525"/>
              <a:gd name="T9" fmla="*/ 624 h 1248"/>
              <a:gd name="T10" fmla="*/ 3525 w 3525"/>
              <a:gd name="T11" fmla="*/ 624 h 1248"/>
              <a:gd name="T12" fmla="*/ 0 w 3525"/>
              <a:gd name="T13" fmla="*/ 313 h 1248"/>
              <a:gd name="T14" fmla="*/ 3525 w 3525"/>
              <a:gd name="T15" fmla="*/ 313 h 1248"/>
              <a:gd name="T16" fmla="*/ 0 w 3525"/>
              <a:gd name="T17" fmla="*/ 0 h 1248"/>
              <a:gd name="T18" fmla="*/ 3525 w 3525"/>
              <a:gd name="T19" fmla="*/ 0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525" h="1248">
                <a:moveTo>
                  <a:pt x="0" y="1248"/>
                </a:moveTo>
                <a:lnTo>
                  <a:pt x="3525" y="1248"/>
                </a:lnTo>
                <a:moveTo>
                  <a:pt x="0" y="937"/>
                </a:moveTo>
                <a:lnTo>
                  <a:pt x="3525" y="937"/>
                </a:lnTo>
                <a:moveTo>
                  <a:pt x="0" y="624"/>
                </a:moveTo>
                <a:lnTo>
                  <a:pt x="3525" y="624"/>
                </a:lnTo>
                <a:moveTo>
                  <a:pt x="0" y="313"/>
                </a:moveTo>
                <a:lnTo>
                  <a:pt x="3525" y="313"/>
                </a:lnTo>
                <a:moveTo>
                  <a:pt x="0" y="0"/>
                </a:moveTo>
                <a:lnTo>
                  <a:pt x="3525" y="0"/>
                </a:lnTo>
              </a:path>
            </a:pathLst>
          </a:custGeom>
          <a:noFill/>
          <a:ln w="3175" cap="flat">
            <a:solidFill>
              <a:schemeClr val="bg1">
                <a:lumMod val="65000"/>
                <a:lumOff val="3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1000" dirty="0">
              <a:latin typeface="Century Gothic" panose="020B0502020202020204" pitchFamily="34" charset="0"/>
            </a:endParaRPr>
          </a:p>
        </p:txBody>
      </p:sp>
      <p:sp>
        <p:nvSpPr>
          <p:cNvPr id="39" name="Line 36">
            <a:extLst>
              <a:ext uri="{FF2B5EF4-FFF2-40B4-BE49-F238E27FC236}">
                <a16:creationId xmlns:a16="http://schemas.microsoft.com/office/drawing/2014/main" id="{80F9E640-AB89-4892-AE34-8AA3E2904C73}"/>
              </a:ext>
            </a:extLst>
          </p:cNvPr>
          <p:cNvSpPr>
            <a:spLocks noChangeShapeType="1"/>
          </p:cNvSpPr>
          <p:nvPr/>
        </p:nvSpPr>
        <p:spPr bwMode="auto">
          <a:xfrm>
            <a:off x="4633601" y="5045311"/>
            <a:ext cx="5978839" cy="0"/>
          </a:xfrm>
          <a:prstGeom prst="line">
            <a:avLst/>
          </a:prstGeom>
          <a:noFill/>
          <a:ln w="3175" cap="flat">
            <a:solidFill>
              <a:schemeClr val="bg1">
                <a:lumMod val="65000"/>
                <a:lumOff val="3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1000">
              <a:latin typeface="Century Gothic" panose="020B0502020202020204" pitchFamily="34" charset="0"/>
            </a:endParaRPr>
          </a:p>
        </p:txBody>
      </p:sp>
      <p:sp>
        <p:nvSpPr>
          <p:cNvPr id="75" name="Freeform 72">
            <a:extLst>
              <a:ext uri="{FF2B5EF4-FFF2-40B4-BE49-F238E27FC236}">
                <a16:creationId xmlns:a16="http://schemas.microsoft.com/office/drawing/2014/main" id="{DFB0D8DF-8FEF-4371-8FD7-20E767DE4384}"/>
              </a:ext>
            </a:extLst>
          </p:cNvPr>
          <p:cNvSpPr>
            <a:spLocks/>
          </p:cNvSpPr>
          <p:nvPr/>
        </p:nvSpPr>
        <p:spPr bwMode="auto">
          <a:xfrm>
            <a:off x="4966042" y="2602980"/>
            <a:ext cx="5312261" cy="1830583"/>
          </a:xfrm>
          <a:custGeom>
            <a:avLst/>
            <a:gdLst>
              <a:gd name="T0" fmla="*/ 0 w 3132"/>
              <a:gd name="T1" fmla="*/ 963 h 963"/>
              <a:gd name="T2" fmla="*/ 392 w 3132"/>
              <a:gd name="T3" fmla="*/ 881 h 963"/>
              <a:gd name="T4" fmla="*/ 783 w 3132"/>
              <a:gd name="T5" fmla="*/ 372 h 963"/>
              <a:gd name="T6" fmla="*/ 1175 w 3132"/>
              <a:gd name="T7" fmla="*/ 400 h 963"/>
              <a:gd name="T8" fmla="*/ 1566 w 3132"/>
              <a:gd name="T9" fmla="*/ 446 h 963"/>
              <a:gd name="T10" fmla="*/ 1958 w 3132"/>
              <a:gd name="T11" fmla="*/ 411 h 963"/>
              <a:gd name="T12" fmla="*/ 2350 w 3132"/>
              <a:gd name="T13" fmla="*/ 159 h 963"/>
              <a:gd name="T14" fmla="*/ 2741 w 3132"/>
              <a:gd name="T15" fmla="*/ 0 h 963"/>
              <a:gd name="T16" fmla="*/ 3132 w 3132"/>
              <a:gd name="T17" fmla="*/ 332 h 9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132" h="963">
                <a:moveTo>
                  <a:pt x="0" y="963"/>
                </a:moveTo>
                <a:lnTo>
                  <a:pt x="392" y="881"/>
                </a:lnTo>
                <a:lnTo>
                  <a:pt x="783" y="372"/>
                </a:lnTo>
                <a:lnTo>
                  <a:pt x="1175" y="400"/>
                </a:lnTo>
                <a:lnTo>
                  <a:pt x="1566" y="446"/>
                </a:lnTo>
                <a:lnTo>
                  <a:pt x="1958" y="411"/>
                </a:lnTo>
                <a:lnTo>
                  <a:pt x="2350" y="159"/>
                </a:lnTo>
                <a:lnTo>
                  <a:pt x="2741" y="0"/>
                </a:lnTo>
                <a:lnTo>
                  <a:pt x="3132" y="332"/>
                </a:lnTo>
              </a:path>
            </a:pathLst>
          </a:custGeom>
          <a:pattFill prst="ltVert">
            <a:fgClr>
              <a:schemeClr val="bg1">
                <a:lumMod val="75000"/>
                <a:lumOff val="25000"/>
              </a:schemeClr>
            </a:fgClr>
            <a:bgClr>
              <a:schemeClr val="bg1"/>
            </a:bgClr>
          </a:pattFill>
          <a:ln w="19050" cap="rnd">
            <a:solidFill>
              <a:srgbClr val="FFFF00">
                <a:alpha val="99000"/>
              </a:srgb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1000" dirty="0">
              <a:latin typeface="Century Gothic" panose="020B0502020202020204" pitchFamily="34" charset="0"/>
            </a:endParaRPr>
          </a:p>
        </p:txBody>
      </p:sp>
      <p:sp>
        <p:nvSpPr>
          <p:cNvPr id="76" name="Freeform 73">
            <a:extLst>
              <a:ext uri="{FF2B5EF4-FFF2-40B4-BE49-F238E27FC236}">
                <a16:creationId xmlns:a16="http://schemas.microsoft.com/office/drawing/2014/main" id="{2F891EE4-848D-4F9A-9DE8-1A5CBCA9DF8A}"/>
              </a:ext>
            </a:extLst>
          </p:cNvPr>
          <p:cNvSpPr>
            <a:spLocks/>
          </p:cNvSpPr>
          <p:nvPr/>
        </p:nvSpPr>
        <p:spPr bwMode="auto">
          <a:xfrm>
            <a:off x="4966042" y="3125385"/>
            <a:ext cx="5312261" cy="1062613"/>
          </a:xfrm>
          <a:custGeom>
            <a:avLst/>
            <a:gdLst>
              <a:gd name="T0" fmla="*/ 0 w 3132"/>
              <a:gd name="T1" fmla="*/ 0 h 559"/>
              <a:gd name="T2" fmla="*/ 392 w 3132"/>
              <a:gd name="T3" fmla="*/ 531 h 559"/>
              <a:gd name="T4" fmla="*/ 783 w 3132"/>
              <a:gd name="T5" fmla="*/ 87 h 559"/>
              <a:gd name="T6" fmla="*/ 1175 w 3132"/>
              <a:gd name="T7" fmla="*/ 259 h 559"/>
              <a:gd name="T8" fmla="*/ 1566 w 3132"/>
              <a:gd name="T9" fmla="*/ 324 h 559"/>
              <a:gd name="T10" fmla="*/ 1958 w 3132"/>
              <a:gd name="T11" fmla="*/ 503 h 559"/>
              <a:gd name="T12" fmla="*/ 2350 w 3132"/>
              <a:gd name="T13" fmla="*/ 557 h 559"/>
              <a:gd name="T14" fmla="*/ 2741 w 3132"/>
              <a:gd name="T15" fmla="*/ 559 h 559"/>
              <a:gd name="T16" fmla="*/ 3132 w 3132"/>
              <a:gd name="T17" fmla="*/ 118 h 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132" h="559">
                <a:moveTo>
                  <a:pt x="0" y="0"/>
                </a:moveTo>
                <a:lnTo>
                  <a:pt x="392" y="531"/>
                </a:lnTo>
                <a:lnTo>
                  <a:pt x="783" y="87"/>
                </a:lnTo>
                <a:lnTo>
                  <a:pt x="1175" y="259"/>
                </a:lnTo>
                <a:lnTo>
                  <a:pt x="1566" y="324"/>
                </a:lnTo>
                <a:lnTo>
                  <a:pt x="1958" y="503"/>
                </a:lnTo>
                <a:lnTo>
                  <a:pt x="2350" y="557"/>
                </a:lnTo>
                <a:lnTo>
                  <a:pt x="2741" y="559"/>
                </a:lnTo>
                <a:lnTo>
                  <a:pt x="3132" y="118"/>
                </a:lnTo>
              </a:path>
            </a:pathLst>
          </a:custGeom>
          <a:noFill/>
          <a:ln w="25400" cap="rnd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1000">
              <a:latin typeface="Century Gothic" panose="020B0502020202020204" pitchFamily="34" charset="0"/>
            </a:endParaRPr>
          </a:p>
        </p:txBody>
      </p:sp>
      <p:sp>
        <p:nvSpPr>
          <p:cNvPr id="78" name="Rectangle 75">
            <a:extLst>
              <a:ext uri="{FF2B5EF4-FFF2-40B4-BE49-F238E27FC236}">
                <a16:creationId xmlns:a16="http://schemas.microsoft.com/office/drawing/2014/main" id="{553AA25A-BDA2-4A07-995F-D9C0FAF2FB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3102" y="4348846"/>
            <a:ext cx="339113" cy="184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5 000</a:t>
            </a:r>
            <a:endParaRPr kumimoji="0" lang="pl-PL" altLang="pl-PL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9" name="Rectangle 76">
            <a:extLst>
              <a:ext uri="{FF2B5EF4-FFF2-40B4-BE49-F238E27FC236}">
                <a16:creationId xmlns:a16="http://schemas.microsoft.com/office/drawing/2014/main" id="{A8BB7EF7-425D-408D-ADF2-937A2D32D1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6423" y="3755759"/>
            <a:ext cx="414471" cy="184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10 000</a:t>
            </a:r>
            <a:endParaRPr kumimoji="0" lang="pl-PL" altLang="pl-PL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80" name="Rectangle 77">
            <a:extLst>
              <a:ext uri="{FF2B5EF4-FFF2-40B4-BE49-F238E27FC236}">
                <a16:creationId xmlns:a16="http://schemas.microsoft.com/office/drawing/2014/main" id="{19656C0E-20B5-45A7-9D6E-27E3505D26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6423" y="3166476"/>
            <a:ext cx="414471" cy="184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15 000</a:t>
            </a:r>
            <a:endParaRPr kumimoji="0" lang="pl-PL" altLang="pl-PL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81" name="Rectangle 78">
            <a:extLst>
              <a:ext uri="{FF2B5EF4-FFF2-40B4-BE49-F238E27FC236}">
                <a16:creationId xmlns:a16="http://schemas.microsoft.com/office/drawing/2014/main" id="{EC66CE55-0124-49DF-96A9-B5700DF8FE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6423" y="2573389"/>
            <a:ext cx="414471" cy="184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20 000</a:t>
            </a:r>
            <a:endParaRPr kumimoji="0" lang="pl-PL" altLang="pl-PL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82" name="Rectangle 79">
            <a:extLst>
              <a:ext uri="{FF2B5EF4-FFF2-40B4-BE49-F238E27FC236}">
                <a16:creationId xmlns:a16="http://schemas.microsoft.com/office/drawing/2014/main" id="{51D64182-4407-42AB-81FE-CD87BED881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6423" y="1978402"/>
            <a:ext cx="414471" cy="184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25 000</a:t>
            </a:r>
            <a:endParaRPr kumimoji="0" lang="pl-PL" altLang="pl-PL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4EF87CA3-6D73-44E4-A473-CDFC3CAF184E}"/>
              </a:ext>
            </a:extLst>
          </p:cNvPr>
          <p:cNvGrpSpPr/>
          <p:nvPr/>
        </p:nvGrpSpPr>
        <p:grpSpPr>
          <a:xfrm>
            <a:off x="3859523" y="5425517"/>
            <a:ext cx="6381244" cy="371243"/>
            <a:chOff x="3859283" y="5425517"/>
            <a:chExt cx="6348922" cy="371243"/>
          </a:xfrm>
        </p:grpSpPr>
        <p:sp>
          <p:nvSpPr>
            <p:cNvPr id="54" name="Rectangle 51">
              <a:extLst>
                <a:ext uri="{FF2B5EF4-FFF2-40B4-BE49-F238E27FC236}">
                  <a16:creationId xmlns:a16="http://schemas.microsoft.com/office/drawing/2014/main" id="{BD2815C3-69F5-440B-A6CC-FBCDBEF300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15697" y="5425519"/>
              <a:ext cx="322584" cy="193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5 002</a:t>
              </a:r>
              <a:endParaRPr kumimoji="0" lang="pl-PL" altLang="pl-PL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55" name="Rectangle 52">
              <a:extLst>
                <a:ext uri="{FF2B5EF4-FFF2-40B4-BE49-F238E27FC236}">
                  <a16:creationId xmlns:a16="http://schemas.microsoft.com/office/drawing/2014/main" id="{643EF97E-06CB-47C9-B86F-BCD39C16A7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46558" y="5425519"/>
              <a:ext cx="322584" cy="193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6 310</a:t>
              </a:r>
              <a:endParaRPr kumimoji="0" lang="pl-PL" altLang="pl-PL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56" name="Rectangle 53">
              <a:extLst>
                <a:ext uri="{FF2B5EF4-FFF2-40B4-BE49-F238E27FC236}">
                  <a16:creationId xmlns:a16="http://schemas.microsoft.com/office/drawing/2014/main" id="{F4EFE491-7AAC-4DAD-930B-27A63AB1DB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32241" y="5425519"/>
              <a:ext cx="394269" cy="193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14 459</a:t>
              </a:r>
              <a:endParaRPr kumimoji="0" lang="pl-PL" altLang="pl-PL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57" name="Rectangle 54">
              <a:extLst>
                <a:ext uri="{FF2B5EF4-FFF2-40B4-BE49-F238E27FC236}">
                  <a16:creationId xmlns:a16="http://schemas.microsoft.com/office/drawing/2014/main" id="{4B9B54BA-97CB-48D9-ADFB-A40206D2FF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64714" y="5425519"/>
              <a:ext cx="394269" cy="193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14 017</a:t>
              </a:r>
              <a:endParaRPr kumimoji="0" lang="pl-PL" altLang="pl-PL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58" name="Rectangle 55">
              <a:extLst>
                <a:ext uri="{FF2B5EF4-FFF2-40B4-BE49-F238E27FC236}">
                  <a16:creationId xmlns:a16="http://schemas.microsoft.com/office/drawing/2014/main" id="{314A06FA-2C11-4A5C-B81A-E665F92929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95575" y="5425519"/>
              <a:ext cx="394269" cy="193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13 271</a:t>
              </a:r>
              <a:endParaRPr kumimoji="0" lang="pl-PL" altLang="pl-PL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59" name="Rectangle 56">
              <a:extLst>
                <a:ext uri="{FF2B5EF4-FFF2-40B4-BE49-F238E27FC236}">
                  <a16:creationId xmlns:a16="http://schemas.microsoft.com/office/drawing/2014/main" id="{0E38FA16-16E2-4DF9-AEC1-A6848C8468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28049" y="5425519"/>
              <a:ext cx="394269" cy="193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13 839</a:t>
              </a:r>
              <a:endParaRPr kumimoji="0" lang="pl-PL" altLang="pl-PL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60" name="Rectangle 57">
              <a:extLst>
                <a:ext uri="{FF2B5EF4-FFF2-40B4-BE49-F238E27FC236}">
                  <a16:creationId xmlns:a16="http://schemas.microsoft.com/office/drawing/2014/main" id="{2136CFD4-A3D6-4989-B46E-122BBD3334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8909" y="5425519"/>
              <a:ext cx="394269" cy="193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17 869</a:t>
              </a:r>
              <a:endParaRPr kumimoji="0" lang="pl-PL" altLang="pl-PL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61" name="Rectangle 58">
              <a:extLst>
                <a:ext uri="{FF2B5EF4-FFF2-40B4-BE49-F238E27FC236}">
                  <a16:creationId xmlns:a16="http://schemas.microsoft.com/office/drawing/2014/main" id="{501E3A0D-5EBB-4EA3-969A-90B64F87EE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91383" y="5425519"/>
              <a:ext cx="385962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20 434</a:t>
              </a:r>
              <a:endParaRPr kumimoji="0" lang="pl-PL" altLang="pl-PL" sz="1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62" name="Rectangle 59">
              <a:extLst>
                <a:ext uri="{FF2B5EF4-FFF2-40B4-BE49-F238E27FC236}">
                  <a16:creationId xmlns:a16="http://schemas.microsoft.com/office/drawing/2014/main" id="{19E2BE0B-CF4C-49F8-B912-2877B9354B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22243" y="5425517"/>
              <a:ext cx="385962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15 100</a:t>
              </a:r>
              <a:endParaRPr kumimoji="0" lang="pl-PL" altLang="pl-PL" sz="1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52" name="Line 49">
              <a:extLst>
                <a:ext uri="{FF2B5EF4-FFF2-40B4-BE49-F238E27FC236}">
                  <a16:creationId xmlns:a16="http://schemas.microsoft.com/office/drawing/2014/main" id="{F47E0774-BF15-42BE-9680-2480EF616A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59283" y="5731692"/>
              <a:ext cx="322584" cy="0"/>
            </a:xfrm>
            <a:prstGeom prst="line">
              <a:avLst/>
            </a:prstGeom>
            <a:noFill/>
            <a:ln w="190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1000">
                <a:latin typeface="Century Gothic" panose="020B0502020202020204" pitchFamily="34" charset="0"/>
              </a:endParaRPr>
            </a:p>
          </p:txBody>
        </p:sp>
        <p:sp>
          <p:nvSpPr>
            <p:cNvPr id="64" name="Line 61">
              <a:extLst>
                <a:ext uri="{FF2B5EF4-FFF2-40B4-BE49-F238E27FC236}">
                  <a16:creationId xmlns:a16="http://schemas.microsoft.com/office/drawing/2014/main" id="{9B910AB8-2B91-43E2-9716-E472F55962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59283" y="5517517"/>
              <a:ext cx="322584" cy="0"/>
            </a:xfrm>
            <a:prstGeom prst="line">
              <a:avLst/>
            </a:prstGeom>
            <a:noFill/>
            <a:ln w="19050" cap="rnd">
              <a:solidFill>
                <a:srgbClr val="FFFF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1000">
                <a:latin typeface="Century Gothic" panose="020B0502020202020204" pitchFamily="34" charset="0"/>
              </a:endParaRPr>
            </a:p>
          </p:txBody>
        </p:sp>
        <p:sp>
          <p:nvSpPr>
            <p:cNvPr id="93" name="Rectangle 24">
              <a:extLst>
                <a:ext uri="{FF2B5EF4-FFF2-40B4-BE49-F238E27FC236}">
                  <a16:creationId xmlns:a16="http://schemas.microsoft.com/office/drawing/2014/main" id="{0EC7BBA4-7D3B-4D6F-80C1-95DC338754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66098" y="5673649"/>
              <a:ext cx="497604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8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ODDANIE </a:t>
              </a:r>
              <a:endParaRPr kumimoji="0" lang="pl-PL" altLang="pl-PL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94" name="Rectangle 24">
              <a:extLst>
                <a:ext uri="{FF2B5EF4-FFF2-40B4-BE49-F238E27FC236}">
                  <a16:creationId xmlns:a16="http://schemas.microsoft.com/office/drawing/2014/main" id="{CE21B2CD-3335-4FE5-9F85-059A82C131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5932" y="5457374"/>
              <a:ext cx="497604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8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POBRANIE</a:t>
              </a:r>
              <a:endParaRPr kumimoji="0" lang="pl-PL" altLang="pl-PL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</p:grpSp>
      <p:sp>
        <p:nvSpPr>
          <p:cNvPr id="96" name="Rectangle 10">
            <a:extLst>
              <a:ext uri="{FF2B5EF4-FFF2-40B4-BE49-F238E27FC236}">
                <a16:creationId xmlns:a16="http://schemas.microsoft.com/office/drawing/2014/main" id="{31BAF774-0051-42D7-968E-DBF1246E26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8039" y="5169283"/>
            <a:ext cx="22442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2005</a:t>
            </a:r>
            <a:endParaRPr kumimoji="0" lang="pl-PL" altLang="pl-PL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97" name="Rectangle 11">
            <a:extLst>
              <a:ext uri="{FF2B5EF4-FFF2-40B4-BE49-F238E27FC236}">
                <a16:creationId xmlns:a16="http://schemas.microsoft.com/office/drawing/2014/main" id="{FCE061FB-CCB8-4A30-B74D-C249D605A3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6865" y="5169283"/>
            <a:ext cx="272499" cy="173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2010</a:t>
            </a:r>
            <a:endParaRPr kumimoji="0" lang="pl-PL" altLang="pl-PL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98" name="Rectangle 12">
            <a:extLst>
              <a:ext uri="{FF2B5EF4-FFF2-40B4-BE49-F238E27FC236}">
                <a16:creationId xmlns:a16="http://schemas.microsoft.com/office/drawing/2014/main" id="{7ECC2902-38AE-4586-923B-70749A26F9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7684" y="5169283"/>
            <a:ext cx="272499" cy="173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2015</a:t>
            </a:r>
            <a:endParaRPr kumimoji="0" lang="pl-PL" altLang="pl-PL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99" name="Rectangle 13">
            <a:extLst>
              <a:ext uri="{FF2B5EF4-FFF2-40B4-BE49-F238E27FC236}">
                <a16:creationId xmlns:a16="http://schemas.microsoft.com/office/drawing/2014/main" id="{B128314B-DEFF-49CC-897D-BA598085A6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6510" y="5169283"/>
            <a:ext cx="272499" cy="173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2016</a:t>
            </a:r>
            <a:endParaRPr kumimoji="0" lang="pl-PL" altLang="pl-PL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00" name="Rectangle 14">
            <a:extLst>
              <a:ext uri="{FF2B5EF4-FFF2-40B4-BE49-F238E27FC236}">
                <a16:creationId xmlns:a16="http://schemas.microsoft.com/office/drawing/2014/main" id="{7BBC37FC-4681-436C-B75A-0EE59D8760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7327" y="5169283"/>
            <a:ext cx="272499" cy="173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2017</a:t>
            </a:r>
            <a:endParaRPr kumimoji="0" lang="pl-PL" altLang="pl-PL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01" name="Rectangle 15">
            <a:extLst>
              <a:ext uri="{FF2B5EF4-FFF2-40B4-BE49-F238E27FC236}">
                <a16:creationId xmlns:a16="http://schemas.microsoft.com/office/drawing/2014/main" id="{B9A69EC4-B7DC-44B3-8E1A-168FA2FBEF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56156" y="5169283"/>
            <a:ext cx="272499" cy="173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2018</a:t>
            </a:r>
            <a:endParaRPr kumimoji="0" lang="pl-PL" altLang="pl-PL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02" name="Rectangle 16">
            <a:extLst>
              <a:ext uri="{FF2B5EF4-FFF2-40B4-BE49-F238E27FC236}">
                <a16:creationId xmlns:a16="http://schemas.microsoft.com/office/drawing/2014/main" id="{7734CCDF-71BD-42E1-A260-0D7D0D3DE7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96973" y="5169283"/>
            <a:ext cx="272499" cy="173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2019</a:t>
            </a:r>
            <a:endParaRPr kumimoji="0" lang="pl-PL" altLang="pl-PL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16" name="Prostokąt 115">
            <a:extLst>
              <a:ext uri="{FF2B5EF4-FFF2-40B4-BE49-F238E27FC236}">
                <a16:creationId xmlns:a16="http://schemas.microsoft.com/office/drawing/2014/main" id="{E3E947BF-F2D3-4D16-A702-855AAA1F2559}"/>
              </a:ext>
            </a:extLst>
          </p:cNvPr>
          <p:cNvSpPr/>
          <p:nvPr/>
        </p:nvSpPr>
        <p:spPr>
          <a:xfrm>
            <a:off x="696839" y="3026824"/>
            <a:ext cx="328474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… </a:t>
            </a:r>
            <a:r>
              <a:rPr lang="pl-PL" sz="1600" dirty="0">
                <a:solidFill>
                  <a:prstClr val="white"/>
                </a:solidFill>
                <a:latin typeface="Century Gothic" panose="020B0502020202020204" pitchFamily="34" charset="0"/>
              </a:rPr>
              <a:t>gwałtowna  zmiana                     salda wymiany                                  energii elektrycznej                              nie spowodowała                                  zagrożeń KSE                                     głównie z potencjału generacji węglowej*</a:t>
            </a: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86" name="Prostokąt 85">
            <a:extLst>
              <a:ext uri="{FF2B5EF4-FFF2-40B4-BE49-F238E27FC236}">
                <a16:creationId xmlns:a16="http://schemas.microsoft.com/office/drawing/2014/main" id="{D7356516-0C34-412C-804A-1F2C81EC7F13}"/>
              </a:ext>
            </a:extLst>
          </p:cNvPr>
          <p:cNvSpPr/>
          <p:nvPr/>
        </p:nvSpPr>
        <p:spPr>
          <a:xfrm>
            <a:off x="1489672" y="960264"/>
            <a:ext cx="47397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pl-PL" sz="1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WYMIANA 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ENERGII ELEKTRYCZNEJ Z ZAGRANICĄ </a:t>
            </a:r>
            <a:r>
              <a:rPr lang="pl-PL" sz="1200" dirty="0">
                <a:solidFill>
                  <a:prstClr val="white"/>
                </a:solidFill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 [GWh]                                                                                                     Z 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LAT 2005 i 2010 ORAZ  2015 DO 2021</a:t>
            </a:r>
          </a:p>
        </p:txBody>
      </p:sp>
      <p:sp>
        <p:nvSpPr>
          <p:cNvPr id="49" name="pole tekstowe 48">
            <a:extLst>
              <a:ext uri="{FF2B5EF4-FFF2-40B4-BE49-F238E27FC236}">
                <a16:creationId xmlns:a16="http://schemas.microsoft.com/office/drawing/2014/main" id="{60572037-125F-4337-B19E-F3AFE5D14608}"/>
              </a:ext>
            </a:extLst>
          </p:cNvPr>
          <p:cNvSpPr txBox="1"/>
          <p:nvPr/>
        </p:nvSpPr>
        <p:spPr>
          <a:xfrm>
            <a:off x="1058328" y="5950332"/>
            <a:ext cx="28011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l-PL" sz="600" dirty="0">
                <a:solidFill>
                  <a:schemeClr val="tx1">
                    <a:lumMod val="65000"/>
                  </a:schemeClr>
                </a:solidFill>
                <a:latin typeface="Century Gothic" panose="020B0502020202020204" pitchFamily="34" charset="0"/>
              </a:rPr>
              <a:t> OPRACOWANIE WŁASNE  </a:t>
            </a: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</a:rPr>
              <a:t>NA  PODSTAWIE RAPORTÓW </a:t>
            </a:r>
            <a:r>
              <a:rPr lang="pl-PL" sz="600" dirty="0">
                <a:solidFill>
                  <a:schemeClr val="tx1">
                    <a:lumMod val="65000"/>
                  </a:schemeClr>
                </a:solidFill>
                <a:latin typeface="Century Gothic" panose="020B0502020202020204" pitchFamily="34" charset="0"/>
              </a:rPr>
              <a:t>PSE S.A.                   ORAZ GUS </a:t>
            </a: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</a:rPr>
              <a:t>i ZBIORÓW WŁASNYCH</a:t>
            </a:r>
          </a:p>
        </p:txBody>
      </p:sp>
      <p:sp>
        <p:nvSpPr>
          <p:cNvPr id="26" name="Prostokąt 25">
            <a:extLst>
              <a:ext uri="{FF2B5EF4-FFF2-40B4-BE49-F238E27FC236}">
                <a16:creationId xmlns:a16="http://schemas.microsoft.com/office/drawing/2014/main" id="{F32C8920-694A-1CDC-643C-2AD349298504}"/>
              </a:ext>
            </a:extLst>
          </p:cNvPr>
          <p:cNvSpPr/>
          <p:nvPr/>
        </p:nvSpPr>
        <p:spPr>
          <a:xfrm>
            <a:off x="3949421" y="1919198"/>
            <a:ext cx="6776219" cy="3423252"/>
          </a:xfrm>
          <a:prstGeom prst="rect">
            <a:avLst/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grpSp>
        <p:nvGrpSpPr>
          <p:cNvPr id="10" name="Grupa 9">
            <a:extLst>
              <a:ext uri="{FF2B5EF4-FFF2-40B4-BE49-F238E27FC236}">
                <a16:creationId xmlns:a16="http://schemas.microsoft.com/office/drawing/2014/main" id="{F70D18C5-D520-C63F-7DE3-D9A5C498A3B5}"/>
              </a:ext>
            </a:extLst>
          </p:cNvPr>
          <p:cNvGrpSpPr/>
          <p:nvPr/>
        </p:nvGrpSpPr>
        <p:grpSpPr>
          <a:xfrm>
            <a:off x="8583075" y="2272285"/>
            <a:ext cx="2112865" cy="2084967"/>
            <a:chOff x="8976770" y="2544719"/>
            <a:chExt cx="1481374" cy="1554154"/>
          </a:xfrm>
        </p:grpSpPr>
        <p:grpSp>
          <p:nvGrpSpPr>
            <p:cNvPr id="25" name="Grupa 24">
              <a:extLst>
                <a:ext uri="{FF2B5EF4-FFF2-40B4-BE49-F238E27FC236}">
                  <a16:creationId xmlns:a16="http://schemas.microsoft.com/office/drawing/2014/main" id="{1A9FB7D7-4560-C44A-83A6-5A67A6928066}"/>
                </a:ext>
              </a:extLst>
            </p:cNvPr>
            <p:cNvGrpSpPr/>
            <p:nvPr/>
          </p:nvGrpSpPr>
          <p:grpSpPr>
            <a:xfrm>
              <a:off x="8976770" y="2544719"/>
              <a:ext cx="1481374" cy="1554154"/>
              <a:chOff x="9496426" y="2822347"/>
              <a:chExt cx="909768" cy="962025"/>
            </a:xfrm>
          </p:grpSpPr>
          <p:sp>
            <p:nvSpPr>
              <p:cNvPr id="84" name="Owal 83">
                <a:extLst>
                  <a:ext uri="{FF2B5EF4-FFF2-40B4-BE49-F238E27FC236}">
                    <a16:creationId xmlns:a16="http://schemas.microsoft.com/office/drawing/2014/main" id="{30C4C6FE-51F2-5CE2-9E8F-DA8E439E40A5}"/>
                  </a:ext>
                </a:extLst>
              </p:cNvPr>
              <p:cNvSpPr/>
              <p:nvPr/>
            </p:nvSpPr>
            <p:spPr>
              <a:xfrm>
                <a:off x="9496426" y="2822347"/>
                <a:ext cx="909768" cy="962025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cxnSp>
            <p:nvCxnSpPr>
              <p:cNvPr id="6" name="Łącznik prosty 5">
                <a:extLst>
                  <a:ext uri="{FF2B5EF4-FFF2-40B4-BE49-F238E27FC236}">
                    <a16:creationId xmlns:a16="http://schemas.microsoft.com/office/drawing/2014/main" id="{F33EDDB6-851D-F067-4D00-B694B6B9522C}"/>
                  </a:ext>
                </a:extLst>
              </p:cNvPr>
              <p:cNvCxnSpPr>
                <a:cxnSpLocks/>
                <a:endCxn id="75" idx="8"/>
              </p:cNvCxnSpPr>
              <p:nvPr/>
            </p:nvCxnSpPr>
            <p:spPr>
              <a:xfrm>
                <a:off x="9883287" y="2858410"/>
                <a:ext cx="412460" cy="390655"/>
              </a:xfrm>
              <a:prstGeom prst="line">
                <a:avLst/>
              </a:prstGeom>
              <a:ln w="28575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Łącznik prosty 62">
                <a:extLst>
                  <a:ext uri="{FF2B5EF4-FFF2-40B4-BE49-F238E27FC236}">
                    <a16:creationId xmlns:a16="http://schemas.microsoft.com/office/drawing/2014/main" id="{2145EB29-A506-2813-2DCE-60DAA98CB078}"/>
                  </a:ext>
                </a:extLst>
              </p:cNvPr>
              <p:cNvCxnSpPr>
                <a:cxnSpLocks/>
                <a:stCxn id="76" idx="8"/>
                <a:endCxn id="84" idx="4"/>
              </p:cNvCxnSpPr>
              <p:nvPr/>
            </p:nvCxnSpPr>
            <p:spPr>
              <a:xfrm flipH="1">
                <a:off x="9951310" y="3320628"/>
                <a:ext cx="344437" cy="463744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5" name="Line 36">
                <a:extLst>
                  <a:ext uri="{FF2B5EF4-FFF2-40B4-BE49-F238E27FC236}">
                    <a16:creationId xmlns:a16="http://schemas.microsoft.com/office/drawing/2014/main" id="{55924876-F0B8-074A-1119-771BF56A6F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800596" y="3265980"/>
                <a:ext cx="568327" cy="0"/>
              </a:xfrm>
              <a:prstGeom prst="line">
                <a:avLst/>
              </a:prstGeom>
              <a:noFill/>
              <a:ln w="3175" cap="flat">
                <a:solidFill>
                  <a:schemeClr val="bg1">
                    <a:lumMod val="65000"/>
                    <a:lumOff val="3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 sz="1000">
                  <a:latin typeface="Century Gothic" panose="020B0502020202020204" pitchFamily="34" charset="0"/>
                </a:endParaRPr>
              </a:p>
            </p:txBody>
          </p:sp>
        </p:grpSp>
        <p:sp>
          <p:nvSpPr>
            <p:cNvPr id="92" name="Rectangle 63">
              <a:extLst>
                <a:ext uri="{FF2B5EF4-FFF2-40B4-BE49-F238E27FC236}">
                  <a16:creationId xmlns:a16="http://schemas.microsoft.com/office/drawing/2014/main" id="{C5462A5A-C35B-A440-7907-EC619F155C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85765" y="3195093"/>
              <a:ext cx="309380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8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15 000</a:t>
              </a:r>
              <a:endParaRPr kumimoji="0" lang="pl-PL" altLang="pl-PL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</p:grpSp>
      <p:sp>
        <p:nvSpPr>
          <p:cNvPr id="65" name="Rectangle 58">
            <a:extLst>
              <a:ext uri="{FF2B5EF4-FFF2-40B4-BE49-F238E27FC236}">
                <a16:creationId xmlns:a16="http://schemas.microsoft.com/office/drawing/2014/main" id="{82FE0F93-A12D-A66D-721B-23640E8089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25012" y="2015046"/>
            <a:ext cx="628989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2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20 434 </a:t>
            </a:r>
            <a:r>
              <a:rPr kumimoji="0" lang="pl-PL" altLang="pl-PL" sz="80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GWh</a:t>
            </a:r>
            <a:endParaRPr kumimoji="0" lang="pl-PL" altLang="pl-PL" sz="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89" name="Rectangle 58">
            <a:extLst>
              <a:ext uri="{FF2B5EF4-FFF2-40B4-BE49-F238E27FC236}">
                <a16:creationId xmlns:a16="http://schemas.microsoft.com/office/drawing/2014/main" id="{C85597E1-4FDC-9BC2-DF17-051D721A24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32311" y="2917716"/>
            <a:ext cx="628989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2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15 100 </a:t>
            </a:r>
            <a:r>
              <a:rPr kumimoji="0" lang="pl-PL" altLang="pl-PL" sz="80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GWh</a:t>
            </a:r>
            <a:endParaRPr kumimoji="0" lang="pl-PL" altLang="pl-PL" sz="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90" name="Rectangle 58">
            <a:extLst>
              <a:ext uri="{FF2B5EF4-FFF2-40B4-BE49-F238E27FC236}">
                <a16:creationId xmlns:a16="http://schemas.microsoft.com/office/drawing/2014/main" id="{4C194BA7-A755-CC79-146B-CF1324107E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57623" y="3320169"/>
            <a:ext cx="628989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2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14 280 </a:t>
            </a:r>
            <a:r>
              <a:rPr kumimoji="0" lang="pl-PL" altLang="pl-PL" sz="80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GWh</a:t>
            </a:r>
            <a:endParaRPr kumimoji="0" lang="pl-PL" altLang="pl-PL" sz="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91" name="Rectangle 58">
            <a:extLst>
              <a:ext uri="{FF2B5EF4-FFF2-40B4-BE49-F238E27FC236}">
                <a16:creationId xmlns:a16="http://schemas.microsoft.com/office/drawing/2014/main" id="{49560BE1-8C2D-0453-2E36-33919FD8E1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60343" y="4324824"/>
            <a:ext cx="482103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2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7 210 </a:t>
            </a:r>
            <a:r>
              <a:rPr kumimoji="0" lang="pl-PL" altLang="pl-PL" sz="80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GWh</a:t>
            </a:r>
            <a:endParaRPr kumimoji="0" lang="pl-PL" altLang="pl-PL" sz="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04" name="Rectangle 18">
            <a:extLst>
              <a:ext uri="{FF2B5EF4-FFF2-40B4-BE49-F238E27FC236}">
                <a16:creationId xmlns:a16="http://schemas.microsoft.com/office/drawing/2014/main" id="{42C4E346-DF1A-4789-ADEE-64F1D67445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76617" y="5169283"/>
            <a:ext cx="272499" cy="173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2021</a:t>
            </a:r>
            <a:endParaRPr kumimoji="0" lang="pl-PL" altLang="pl-PL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03" name="Rectangle 17">
            <a:extLst>
              <a:ext uri="{FF2B5EF4-FFF2-40B4-BE49-F238E27FC236}">
                <a16:creationId xmlns:a16="http://schemas.microsoft.com/office/drawing/2014/main" id="{32711E88-D934-4EC5-A443-9B6D8C67BA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35799" y="5169283"/>
            <a:ext cx="272499" cy="173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2020</a:t>
            </a:r>
            <a:endParaRPr kumimoji="0" lang="pl-PL" altLang="pl-PL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83" name="Prostokąt 82">
            <a:extLst>
              <a:ext uri="{FF2B5EF4-FFF2-40B4-BE49-F238E27FC236}">
                <a16:creationId xmlns:a16="http://schemas.microsoft.com/office/drawing/2014/main" id="{D0E7D1A1-1FE2-2BEE-11B1-C7E20D57FD02}"/>
              </a:ext>
            </a:extLst>
          </p:cNvPr>
          <p:cNvSpPr/>
          <p:nvPr/>
        </p:nvSpPr>
        <p:spPr>
          <a:xfrm>
            <a:off x="1466360" y="5169283"/>
            <a:ext cx="1944224" cy="21143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pl-PL" sz="600" kern="1200" dirty="0">
                <a:solidFill>
                  <a:schemeClr val="tx1">
                    <a:lumMod val="9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 KAMIENNY I BRUNATNY RAZEM </a:t>
            </a:r>
            <a:endParaRPr lang="af-ZA" sz="600" dirty="0">
              <a:solidFill>
                <a:schemeClr val="tx1">
                  <a:lumMod val="95000"/>
                </a:schemeClr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43990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65" grpId="0" animBg="1"/>
      <p:bldP spid="89" grpId="0" animBg="1"/>
      <p:bldP spid="90" grpId="0" animBg="1"/>
      <p:bldP spid="9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68595BCE-23FA-49F4-BBDE-1DF69588DE70}"/>
              </a:ext>
            </a:extLst>
          </p:cNvPr>
          <p:cNvSpPr txBox="1"/>
          <p:nvPr/>
        </p:nvSpPr>
        <p:spPr>
          <a:xfrm>
            <a:off x="3447268" y="2646790"/>
            <a:ext cx="702778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… </a:t>
            </a:r>
            <a:r>
              <a:rPr lang="pl-PL" sz="2400" dirty="0">
                <a:latin typeface="Century Gothic" panose="020B0502020202020204" pitchFamily="34" charset="0"/>
                <a:ea typeface="Times New Roman" panose="02020603050405020304" pitchFamily="18" charset="0"/>
              </a:rPr>
              <a:t>energia elektryczna z węgla*                            </a:t>
            </a:r>
            <a:r>
              <a:rPr lang="pl-PL" sz="2400" b="1" dirty="0">
                <a:latin typeface="Century Gothic" panose="020B0502020202020204" pitchFamily="34" charset="0"/>
                <a:ea typeface="Times New Roman" panose="02020603050405020304" pitchFamily="18" charset="0"/>
              </a:rPr>
              <a:t>okazała się „zbawienna”                                               </a:t>
            </a:r>
            <a:r>
              <a:rPr lang="pl-PL" sz="2400" dirty="0">
                <a:latin typeface="Century Gothic" panose="020B0502020202020204" pitchFamily="34" charset="0"/>
                <a:ea typeface="Times New Roman" panose="02020603050405020304" pitchFamily="18" charset="0"/>
              </a:rPr>
              <a:t>dla skutecznego ubezpieczenia                             potrzeb systemów energetycznych                      naszego i naszych sąsiadów!</a:t>
            </a:r>
          </a:p>
          <a:p>
            <a:pPr algn="ctr"/>
            <a:r>
              <a:rPr lang="pl-PL" sz="2000" dirty="0">
                <a:latin typeface="Century Gothic" panose="020B0502020202020204" pitchFamily="34" charset="0"/>
                <a:ea typeface="Times New Roman" panose="02020603050405020304" pitchFamily="18" charset="0"/>
              </a:rPr>
              <a:t>/Niemcy Czechy i Słowacja/</a:t>
            </a:r>
            <a:endParaRPr lang="pl-PL" sz="2000" dirty="0"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85AB5676-E1AC-C1E2-CF9C-BCEF9E844575}"/>
              </a:ext>
            </a:extLst>
          </p:cNvPr>
          <p:cNvSpPr/>
          <p:nvPr/>
        </p:nvSpPr>
        <p:spPr>
          <a:xfrm>
            <a:off x="1874067" y="5215783"/>
            <a:ext cx="1944224" cy="21143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pl-PL" sz="600" kern="1200" dirty="0">
                <a:solidFill>
                  <a:schemeClr val="tx1">
                    <a:lumMod val="9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 KAMIENNY I BRUNATNY RAZEM </a:t>
            </a:r>
            <a:endParaRPr lang="af-ZA" sz="600" dirty="0">
              <a:solidFill>
                <a:schemeClr val="tx1">
                  <a:lumMod val="95000"/>
                </a:schemeClr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6794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68595BCE-23FA-49F4-BBDE-1DF69588DE70}"/>
              </a:ext>
            </a:extLst>
          </p:cNvPr>
          <p:cNvSpPr txBox="1"/>
          <p:nvPr/>
        </p:nvSpPr>
        <p:spPr>
          <a:xfrm>
            <a:off x="2515318" y="1916244"/>
            <a:ext cx="8198401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… doświadczenia </a:t>
            </a:r>
            <a:r>
              <a:rPr lang="pl-PL" sz="2800" dirty="0">
                <a:latin typeface="Century Gothic" panose="020B0502020202020204" pitchFamily="34" charset="0"/>
                <a:ea typeface="Times New Roman" panose="02020603050405020304" pitchFamily="18" charset="0"/>
              </a:rPr>
              <a:t>światowej </a:t>
            </a:r>
            <a:r>
              <a:rPr lang="pl-PL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energetyki                 </a:t>
            </a:r>
            <a:r>
              <a:rPr lang="pl-PL" sz="2800" dirty="0">
                <a:latin typeface="Century Gothic" panose="020B0502020202020204" pitchFamily="34" charset="0"/>
                <a:ea typeface="Times New Roman" panose="02020603050405020304" pitchFamily="18" charset="0"/>
              </a:rPr>
              <a:t>z ostatnich miesięcy                                                                       przypominają</a:t>
            </a:r>
            <a:r>
              <a:rPr lang="pl-PL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iż zasoby własne paliw                             są na </a:t>
            </a:r>
            <a:r>
              <a:rPr lang="pl-PL" sz="2800" dirty="0">
                <a:latin typeface="Century Gothic" panose="020B0502020202020204" pitchFamily="34" charset="0"/>
                <a:ea typeface="Times New Roman" panose="02020603050405020304" pitchFamily="18" charset="0"/>
              </a:rPr>
              <a:t>wagę bezpieczeństwa energetycznego  i </a:t>
            </a:r>
            <a:r>
              <a:rPr lang="pl-PL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nawet najbardziej rozwinięta                               </a:t>
            </a:r>
            <a:r>
              <a:rPr lang="pl-PL" sz="32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energetyka odnawialna                                     nie jest w stanie sama go zapewnić !  </a:t>
            </a:r>
          </a:p>
        </p:txBody>
      </p:sp>
    </p:spTree>
    <p:extLst>
      <p:ext uri="{BB962C8B-B14F-4D97-AF65-F5344CB8AC3E}">
        <p14:creationId xmlns:p14="http://schemas.microsoft.com/office/powerpoint/2010/main" val="1608572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68595BCE-23FA-49F4-BBDE-1DF69588DE70}"/>
              </a:ext>
            </a:extLst>
          </p:cNvPr>
          <p:cNvSpPr txBox="1"/>
          <p:nvPr/>
        </p:nvSpPr>
        <p:spPr>
          <a:xfrm>
            <a:off x="2032547" y="2080957"/>
            <a:ext cx="702778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… </a:t>
            </a:r>
            <a:r>
              <a:rPr lang="pl-PL" sz="2400" dirty="0">
                <a:latin typeface="Century Gothic" panose="020B0502020202020204" pitchFamily="34" charset="0"/>
                <a:ea typeface="Times New Roman" panose="02020603050405020304" pitchFamily="18" charset="0"/>
              </a:rPr>
              <a:t>w 2021 roku nie mieliśmy                                        przerw w dostawach                                                                       energii elektrycznej                                                            z przyczyn braków mocy                                  mimo rekordowych obciążeń                                szczytowych KSE!</a:t>
            </a:r>
            <a:endParaRPr lang="pl-PL" sz="2000" dirty="0"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C6F87675-350C-F7B3-2246-9CF74EA4ACDB}"/>
              </a:ext>
            </a:extLst>
          </p:cNvPr>
          <p:cNvSpPr txBox="1"/>
          <p:nvPr/>
        </p:nvSpPr>
        <p:spPr>
          <a:xfrm>
            <a:off x="4920761" y="4777043"/>
            <a:ext cx="685213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600" dirty="0">
                <a:solidFill>
                  <a:schemeClr val="tx1">
                    <a:lumMod val="65000"/>
                  </a:schemeClr>
                </a:solidFill>
                <a:latin typeface="Century Gothic" panose="020B0502020202020204" pitchFamily="34" charset="0"/>
              </a:rPr>
              <a:t>… dnia 6 grudnia przy kolejnym rekordzie obciążeń wystąpiły trudności w zbilansowaniu KSE                                                                            przyczyną były postoje remontowe i awarie kilku jednostek wytwórczych oraz niska generacja wiatrowa !!! </a:t>
            </a:r>
          </a:p>
        </p:txBody>
      </p:sp>
    </p:spTree>
    <p:extLst>
      <p:ext uri="{BB962C8B-B14F-4D97-AF65-F5344CB8AC3E}">
        <p14:creationId xmlns:p14="http://schemas.microsoft.com/office/powerpoint/2010/main" val="3821474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5BC6329F-01D2-9B99-EAC6-6CEB4BA89158}"/>
              </a:ext>
            </a:extLst>
          </p:cNvPr>
          <p:cNvSpPr txBox="1"/>
          <p:nvPr/>
        </p:nvSpPr>
        <p:spPr>
          <a:xfrm>
            <a:off x="850894" y="1496709"/>
            <a:ext cx="410929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0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… </a:t>
            </a:r>
            <a:r>
              <a:rPr lang="pl-PL" sz="2000" dirty="0">
                <a:latin typeface="Century Gothic" panose="020B0502020202020204" pitchFamily="34" charset="0"/>
                <a:ea typeface="Times New Roman" panose="02020603050405020304" pitchFamily="18" charset="0"/>
              </a:rPr>
              <a:t>na koniec grudnia 2021 mieliśmy w KSE </a:t>
            </a:r>
            <a:endParaRPr lang="pl-PL" sz="2000" dirty="0"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23" name="pole tekstowe 22">
            <a:extLst>
              <a:ext uri="{FF2B5EF4-FFF2-40B4-BE49-F238E27FC236}">
                <a16:creationId xmlns:a16="http://schemas.microsoft.com/office/drawing/2014/main" id="{6C8386E7-564B-4DDF-85B8-C14C3A0DE22E}"/>
              </a:ext>
            </a:extLst>
          </p:cNvPr>
          <p:cNvSpPr txBox="1"/>
          <p:nvPr/>
        </p:nvSpPr>
        <p:spPr>
          <a:xfrm>
            <a:off x="988917" y="5928539"/>
            <a:ext cx="2801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l-PL" sz="600" dirty="0">
                <a:solidFill>
                  <a:schemeClr val="tx1">
                    <a:lumMod val="65000"/>
                  </a:schemeClr>
                </a:solidFill>
                <a:latin typeface="Century Gothic" panose="020B0502020202020204" pitchFamily="34" charset="0"/>
              </a:rPr>
              <a:t>*WODNE ŁĄCZNIE PRZEPŁYWOEW I SZCZYTOWO POMPOWE OPRACOWANIE WŁASNE  </a:t>
            </a: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</a:rPr>
              <a:t>NA  PODSTAWIE RAPORTÓW </a:t>
            </a:r>
            <a:r>
              <a:rPr lang="pl-PL" sz="600" dirty="0">
                <a:solidFill>
                  <a:schemeClr val="tx1">
                    <a:lumMod val="65000"/>
                  </a:schemeClr>
                </a:solidFill>
                <a:latin typeface="Century Gothic" panose="020B0502020202020204" pitchFamily="34" charset="0"/>
              </a:rPr>
              <a:t>PSE S.A.                                                 ORAZ GUS </a:t>
            </a: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</a:rPr>
              <a:t>i ZBIORÓW WŁASNYCH</a:t>
            </a:r>
          </a:p>
        </p:txBody>
      </p: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779CDBB7-B8C0-BDA2-1596-70EB4237F6E2}"/>
              </a:ext>
            </a:extLst>
          </p:cNvPr>
          <p:cNvSpPr txBox="1"/>
          <p:nvPr/>
        </p:nvSpPr>
        <p:spPr>
          <a:xfrm>
            <a:off x="3210219" y="3412542"/>
            <a:ext cx="610326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pl-PL" sz="2400" dirty="0">
                <a:latin typeface="Century Gothic" panose="020B0502020202020204" pitchFamily="34" charset="0"/>
                <a:ea typeface="Times New Roman" panose="02020603050405020304" pitchFamily="18" charset="0"/>
              </a:rPr>
              <a:t>MOC GWARANTOWANA</a:t>
            </a:r>
            <a:r>
              <a:rPr lang="pl-PL" sz="2800" dirty="0">
                <a:latin typeface="Century Gothic" panose="020B0502020202020204" pitchFamily="34" charset="0"/>
                <a:ea typeface="Times New Roman" panose="02020603050405020304" pitchFamily="18" charset="0"/>
              </a:rPr>
              <a:t>                         </a:t>
            </a:r>
            <a:r>
              <a:rPr lang="pl-PL" sz="2800" b="1" dirty="0">
                <a:latin typeface="Century Gothic" panose="020B0502020202020204" pitchFamily="34" charset="0"/>
                <a:ea typeface="Times New Roman" panose="02020603050405020304" pitchFamily="18" charset="0"/>
              </a:rPr>
              <a:t>28 388,8 MW                </a:t>
            </a:r>
            <a:endParaRPr lang="pl-PL" sz="2800" b="1" dirty="0"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36" name="pole tekstowe 35">
            <a:extLst>
              <a:ext uri="{FF2B5EF4-FFF2-40B4-BE49-F238E27FC236}">
                <a16:creationId xmlns:a16="http://schemas.microsoft.com/office/drawing/2014/main" id="{E38E76F8-9469-D8ED-DAA1-1F0852E12A5D}"/>
              </a:ext>
            </a:extLst>
          </p:cNvPr>
          <p:cNvSpPr txBox="1"/>
          <p:nvPr/>
        </p:nvSpPr>
        <p:spPr>
          <a:xfrm>
            <a:off x="6193764" y="5036859"/>
            <a:ext cx="46065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dirty="0">
                <a:latin typeface="Century Gothic" panose="020B0502020202020204" pitchFamily="34" charset="0"/>
                <a:ea typeface="Times New Roman" panose="02020603050405020304" pitchFamily="18" charset="0"/>
              </a:rPr>
              <a:t>MOC MAKS OSIĄGALNA   </a:t>
            </a:r>
            <a:r>
              <a:rPr lang="pl-PL" b="1" dirty="0">
                <a:latin typeface="Century Gothic" panose="020B0502020202020204" pitchFamily="34" charset="0"/>
                <a:ea typeface="Times New Roman" panose="02020603050405020304" pitchFamily="18" charset="0"/>
              </a:rPr>
              <a:t>48 746,3 MW                </a:t>
            </a:r>
            <a:endParaRPr lang="pl-PL" b="1" dirty="0"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37" name="pole tekstowe 36">
            <a:extLst>
              <a:ext uri="{FF2B5EF4-FFF2-40B4-BE49-F238E27FC236}">
                <a16:creationId xmlns:a16="http://schemas.microsoft.com/office/drawing/2014/main" id="{C78147E1-6DFE-CF2A-320F-3C51EC15588B}"/>
              </a:ext>
            </a:extLst>
          </p:cNvPr>
          <p:cNvSpPr txBox="1"/>
          <p:nvPr/>
        </p:nvSpPr>
        <p:spPr>
          <a:xfrm>
            <a:off x="3210219" y="2458435"/>
            <a:ext cx="610326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pl-PL" sz="2400" dirty="0">
                <a:latin typeface="Century Gothic" panose="020B0502020202020204" pitchFamily="34" charset="0"/>
                <a:ea typeface="Times New Roman" panose="02020603050405020304" pitchFamily="18" charset="0"/>
              </a:rPr>
              <a:t>MOC MAKSYMALNA OSIĄGALNA                         </a:t>
            </a:r>
            <a:r>
              <a:rPr lang="pl-PL" sz="2800" b="1" dirty="0">
                <a:latin typeface="Century Gothic" panose="020B0502020202020204" pitchFamily="34" charset="0"/>
                <a:ea typeface="Times New Roman" panose="02020603050405020304" pitchFamily="18" charset="0"/>
              </a:rPr>
              <a:t>53 888,2 MW                </a:t>
            </a:r>
            <a:endParaRPr lang="pl-PL" sz="2800" b="1" dirty="0"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38" name="pole tekstowe 37">
            <a:extLst>
              <a:ext uri="{FF2B5EF4-FFF2-40B4-BE49-F238E27FC236}">
                <a16:creationId xmlns:a16="http://schemas.microsoft.com/office/drawing/2014/main" id="{7507CA89-4D5A-C59A-0200-9E2C11BF481B}"/>
              </a:ext>
            </a:extLst>
          </p:cNvPr>
          <p:cNvSpPr txBox="1"/>
          <p:nvPr/>
        </p:nvSpPr>
        <p:spPr>
          <a:xfrm>
            <a:off x="5083589" y="4685830"/>
            <a:ext cx="28011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… </a:t>
            </a:r>
            <a:r>
              <a:rPr lang="pl-PL" sz="1800" dirty="0">
                <a:latin typeface="Century Gothic" panose="020B0502020202020204" pitchFamily="34" charset="0"/>
                <a:ea typeface="Times New Roman" panose="02020603050405020304" pitchFamily="18" charset="0"/>
              </a:rPr>
              <a:t>na koniec roku 2020 </a:t>
            </a:r>
            <a:endParaRPr lang="pl-PL" dirty="0"/>
          </a:p>
        </p:txBody>
      </p:sp>
      <p:sp>
        <p:nvSpPr>
          <p:cNvPr id="39" name="pole tekstowe 38">
            <a:extLst>
              <a:ext uri="{FF2B5EF4-FFF2-40B4-BE49-F238E27FC236}">
                <a16:creationId xmlns:a16="http://schemas.microsoft.com/office/drawing/2014/main" id="{222D1824-A4CF-0BAC-A25D-B5BA0987CF78}"/>
              </a:ext>
            </a:extLst>
          </p:cNvPr>
          <p:cNvSpPr txBox="1"/>
          <p:nvPr/>
        </p:nvSpPr>
        <p:spPr>
          <a:xfrm>
            <a:off x="5719312" y="5369586"/>
            <a:ext cx="55554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dirty="0">
                <a:latin typeface="Century Gothic" panose="020B0502020202020204" pitchFamily="34" charset="0"/>
                <a:ea typeface="Times New Roman" panose="02020603050405020304" pitchFamily="18" charset="0"/>
              </a:rPr>
              <a:t>MOC GWARANTOWANA   </a:t>
            </a:r>
            <a:r>
              <a:rPr lang="pl-PL" b="1" dirty="0">
                <a:latin typeface="Century Gothic" panose="020B0502020202020204" pitchFamily="34" charset="0"/>
                <a:ea typeface="Times New Roman" panose="02020603050405020304" pitchFamily="18" charset="0"/>
              </a:rPr>
              <a:t>26 003,0 MW                </a:t>
            </a:r>
            <a:endParaRPr lang="pl-PL" b="1" dirty="0"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03812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Line 18">
            <a:extLst>
              <a:ext uri="{FF2B5EF4-FFF2-40B4-BE49-F238E27FC236}">
                <a16:creationId xmlns:a16="http://schemas.microsoft.com/office/drawing/2014/main" id="{C37430DF-4447-FE74-1153-0AD5F1AB222B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4350" y="5511376"/>
            <a:ext cx="244475" cy="0"/>
          </a:xfrm>
          <a:prstGeom prst="line">
            <a:avLst/>
          </a:prstGeom>
          <a:noFill/>
          <a:ln w="28575" cap="rnd">
            <a:solidFill>
              <a:srgbClr val="00FF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1000">
              <a:latin typeface="Century Gothic" panose="020B0502020202020204" pitchFamily="34" charset="0"/>
            </a:endParaRPr>
          </a:p>
        </p:txBody>
      </p:sp>
      <p:sp>
        <p:nvSpPr>
          <p:cNvPr id="76" name="Rectangle 19">
            <a:extLst>
              <a:ext uri="{FF2B5EF4-FFF2-40B4-BE49-F238E27FC236}">
                <a16:creationId xmlns:a16="http://schemas.microsoft.com/office/drawing/2014/main" id="{7CB8C0D8-839B-916C-F7D7-1176525780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4225" y="5436763"/>
            <a:ext cx="115256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 MAX OSIAGALNA 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84" name="Line 28">
            <a:extLst>
              <a:ext uri="{FF2B5EF4-FFF2-40B4-BE49-F238E27FC236}">
                <a16:creationId xmlns:a16="http://schemas.microsoft.com/office/drawing/2014/main" id="{594200A5-BFBC-5936-7276-3ABEF2666E87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4350" y="5690763"/>
            <a:ext cx="244475" cy="0"/>
          </a:xfrm>
          <a:prstGeom prst="line">
            <a:avLst/>
          </a:prstGeom>
          <a:noFill/>
          <a:ln w="28575" cap="rnd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1000">
              <a:latin typeface="Century Gothic" panose="020B0502020202020204" pitchFamily="34" charset="0"/>
            </a:endParaRPr>
          </a:p>
        </p:txBody>
      </p:sp>
      <p:sp>
        <p:nvSpPr>
          <p:cNvPr id="85" name="Rectangle 29">
            <a:extLst>
              <a:ext uri="{FF2B5EF4-FFF2-40B4-BE49-F238E27FC236}">
                <a16:creationId xmlns:a16="http://schemas.microsoft.com/office/drawing/2014/main" id="{8F225251-4813-3EC9-5E5E-1DD00E4C4E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3275" y="5616151"/>
            <a:ext cx="117179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GWARANTOWANA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grpSp>
        <p:nvGrpSpPr>
          <p:cNvPr id="97" name="Grupa 96">
            <a:extLst>
              <a:ext uri="{FF2B5EF4-FFF2-40B4-BE49-F238E27FC236}">
                <a16:creationId xmlns:a16="http://schemas.microsoft.com/office/drawing/2014/main" id="{96FE8461-D223-5330-2819-8BB8A4204E38}"/>
              </a:ext>
            </a:extLst>
          </p:cNvPr>
          <p:cNvGrpSpPr/>
          <p:nvPr/>
        </p:nvGrpSpPr>
        <p:grpSpPr>
          <a:xfrm>
            <a:off x="5036245" y="5438351"/>
            <a:ext cx="5929020" cy="331688"/>
            <a:chOff x="2910396" y="5573262"/>
            <a:chExt cx="5244855" cy="331688"/>
          </a:xfrm>
        </p:grpSpPr>
        <p:sp>
          <p:nvSpPr>
            <p:cNvPr id="77" name="Rectangle 20">
              <a:extLst>
                <a:ext uri="{FF2B5EF4-FFF2-40B4-BE49-F238E27FC236}">
                  <a16:creationId xmlns:a16="http://schemas.microsoft.com/office/drawing/2014/main" id="{2EE2B680-6477-95E8-B04D-38B08661C5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14651" y="5573262"/>
              <a:ext cx="343163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39 777</a:t>
              </a:r>
              <a:endParaRPr kumimoji="0" lang="pl-PL" altLang="pl-P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78" name="Rectangle 21">
              <a:extLst>
                <a:ext uri="{FF2B5EF4-FFF2-40B4-BE49-F238E27FC236}">
                  <a16:creationId xmlns:a16="http://schemas.microsoft.com/office/drawing/2014/main" id="{F94082C3-439B-9AA1-5061-8A2D1ADF46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0938" y="5573262"/>
              <a:ext cx="343163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41 277</a:t>
              </a:r>
              <a:endParaRPr kumimoji="0" lang="pl-PL" altLang="pl-P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79" name="Rectangle 22">
              <a:extLst>
                <a:ext uri="{FF2B5EF4-FFF2-40B4-BE49-F238E27FC236}">
                  <a16:creationId xmlns:a16="http://schemas.microsoft.com/office/drawing/2014/main" id="{AAA64124-A0E9-2E36-B1DF-051747A672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6438" y="5573262"/>
              <a:ext cx="343163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43 331</a:t>
              </a:r>
              <a:endParaRPr kumimoji="0" lang="pl-PL" altLang="pl-P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80" name="Rectangle 23">
              <a:extLst>
                <a:ext uri="{FF2B5EF4-FFF2-40B4-BE49-F238E27FC236}">
                  <a16:creationId xmlns:a16="http://schemas.microsoft.com/office/drawing/2014/main" id="{DE8B7CC4-0662-45D2-20CF-6057ACD8A2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40351" y="5573262"/>
              <a:ext cx="343163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45 649</a:t>
              </a:r>
              <a:endParaRPr kumimoji="0" lang="pl-PL" altLang="pl-P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81" name="Rectangle 24">
              <a:extLst>
                <a:ext uri="{FF2B5EF4-FFF2-40B4-BE49-F238E27FC236}">
                  <a16:creationId xmlns:a16="http://schemas.microsoft.com/office/drawing/2014/main" id="{2BF529DC-CDF6-E8F3-44FA-D88B887D6E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64263" y="5573262"/>
              <a:ext cx="343163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46 986</a:t>
              </a:r>
              <a:endParaRPr kumimoji="0" lang="pl-PL" altLang="pl-P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82" name="Rectangle 25">
              <a:extLst>
                <a:ext uri="{FF2B5EF4-FFF2-40B4-BE49-F238E27FC236}">
                  <a16:creationId xmlns:a16="http://schemas.microsoft.com/office/drawing/2014/main" id="{C023736F-4C99-4C58-C7E7-C250A56F65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88176" y="5573262"/>
              <a:ext cx="343163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48 747</a:t>
              </a:r>
              <a:endParaRPr kumimoji="0" lang="pl-PL" altLang="pl-P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83" name="Rectangle 26">
              <a:extLst>
                <a:ext uri="{FF2B5EF4-FFF2-40B4-BE49-F238E27FC236}">
                  <a16:creationId xmlns:a16="http://schemas.microsoft.com/office/drawing/2014/main" id="{5E2A2A14-E824-C022-9858-DB0E8F44C7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12088" y="5573262"/>
              <a:ext cx="343163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53 888</a:t>
              </a:r>
              <a:endParaRPr kumimoji="0" lang="pl-PL" altLang="pl-P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86" name="Rectangle 30">
              <a:extLst>
                <a:ext uri="{FF2B5EF4-FFF2-40B4-BE49-F238E27FC236}">
                  <a16:creationId xmlns:a16="http://schemas.microsoft.com/office/drawing/2014/main" id="{C7ABF996-3E2F-584B-9BF1-68C19B63D6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10396" y="5751062"/>
              <a:ext cx="343163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22 933</a:t>
              </a:r>
              <a:endParaRPr kumimoji="0" lang="pl-PL" altLang="pl-P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87" name="Rectangle 31">
              <a:extLst>
                <a:ext uri="{FF2B5EF4-FFF2-40B4-BE49-F238E27FC236}">
                  <a16:creationId xmlns:a16="http://schemas.microsoft.com/office/drawing/2014/main" id="{C5C20E1C-31B7-1996-EC9F-138BBC7E5D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0938" y="5751062"/>
              <a:ext cx="343163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26 502</a:t>
              </a:r>
              <a:endParaRPr kumimoji="0" lang="pl-PL" altLang="pl-P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88" name="Rectangle 32">
              <a:extLst>
                <a:ext uri="{FF2B5EF4-FFF2-40B4-BE49-F238E27FC236}">
                  <a16:creationId xmlns:a16="http://schemas.microsoft.com/office/drawing/2014/main" id="{23B8F3F5-0533-F692-26BA-6E4DE96619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6438" y="5751062"/>
              <a:ext cx="343163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26 616</a:t>
              </a:r>
              <a:endParaRPr kumimoji="0" lang="pl-PL" altLang="pl-P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89" name="Rectangle 33">
              <a:extLst>
                <a:ext uri="{FF2B5EF4-FFF2-40B4-BE49-F238E27FC236}">
                  <a16:creationId xmlns:a16="http://schemas.microsoft.com/office/drawing/2014/main" id="{7A8A259F-6E0A-FA84-F466-7088C23680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40351" y="5751062"/>
              <a:ext cx="343163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28 167</a:t>
              </a:r>
              <a:endParaRPr kumimoji="0" lang="pl-PL" altLang="pl-P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90" name="Rectangle 34">
              <a:extLst>
                <a:ext uri="{FF2B5EF4-FFF2-40B4-BE49-F238E27FC236}">
                  <a16:creationId xmlns:a16="http://schemas.microsoft.com/office/drawing/2014/main" id="{62F2BB68-2DC9-EB49-EB7C-53FD97F21E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64263" y="5751062"/>
              <a:ext cx="343163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32 047</a:t>
              </a:r>
              <a:endParaRPr kumimoji="0" lang="pl-PL" altLang="pl-P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91" name="Rectangle 35">
              <a:extLst>
                <a:ext uri="{FF2B5EF4-FFF2-40B4-BE49-F238E27FC236}">
                  <a16:creationId xmlns:a16="http://schemas.microsoft.com/office/drawing/2014/main" id="{9A8E2630-FB03-1939-7E78-96A77CF957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88176" y="5751062"/>
              <a:ext cx="343163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26 003</a:t>
              </a:r>
              <a:endParaRPr kumimoji="0" lang="pl-PL" altLang="pl-P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92" name="Rectangle 36">
              <a:extLst>
                <a:ext uri="{FF2B5EF4-FFF2-40B4-BE49-F238E27FC236}">
                  <a16:creationId xmlns:a16="http://schemas.microsoft.com/office/drawing/2014/main" id="{462F336E-AE93-A099-ACFF-ECD3326862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12088" y="5751062"/>
              <a:ext cx="343163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28 388</a:t>
              </a:r>
              <a:endParaRPr kumimoji="0" lang="pl-PL" altLang="pl-P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9" name="Grupa 28">
            <a:extLst>
              <a:ext uri="{FF2B5EF4-FFF2-40B4-BE49-F238E27FC236}">
                <a16:creationId xmlns:a16="http://schemas.microsoft.com/office/drawing/2014/main" id="{DE1C010F-A4E3-E03C-98CC-1C3E28ED4ED4}"/>
              </a:ext>
            </a:extLst>
          </p:cNvPr>
          <p:cNvGrpSpPr/>
          <p:nvPr/>
        </p:nvGrpSpPr>
        <p:grpSpPr>
          <a:xfrm>
            <a:off x="4994623" y="1867688"/>
            <a:ext cx="5939758" cy="3213872"/>
            <a:chOff x="4695826" y="1695451"/>
            <a:chExt cx="6346825" cy="3314700"/>
          </a:xfrm>
        </p:grpSpPr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C9B7A97D-DEFA-4108-E150-AADC6B8223D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95826" y="1695451"/>
              <a:ext cx="6346825" cy="2762250"/>
            </a:xfrm>
            <a:custGeom>
              <a:avLst/>
              <a:gdLst>
                <a:gd name="T0" fmla="*/ 0 w 3998"/>
                <a:gd name="T1" fmla="*/ 1740 h 1740"/>
                <a:gd name="T2" fmla="*/ 3998 w 3998"/>
                <a:gd name="T3" fmla="*/ 1740 h 1740"/>
                <a:gd name="T4" fmla="*/ 0 w 3998"/>
                <a:gd name="T5" fmla="*/ 1392 h 1740"/>
                <a:gd name="T6" fmla="*/ 3998 w 3998"/>
                <a:gd name="T7" fmla="*/ 1392 h 1740"/>
                <a:gd name="T8" fmla="*/ 0 w 3998"/>
                <a:gd name="T9" fmla="*/ 1044 h 1740"/>
                <a:gd name="T10" fmla="*/ 3998 w 3998"/>
                <a:gd name="T11" fmla="*/ 1044 h 1740"/>
                <a:gd name="T12" fmla="*/ 0 w 3998"/>
                <a:gd name="T13" fmla="*/ 697 h 1740"/>
                <a:gd name="T14" fmla="*/ 3998 w 3998"/>
                <a:gd name="T15" fmla="*/ 697 h 1740"/>
                <a:gd name="T16" fmla="*/ 0 w 3998"/>
                <a:gd name="T17" fmla="*/ 348 h 1740"/>
                <a:gd name="T18" fmla="*/ 3998 w 3998"/>
                <a:gd name="T19" fmla="*/ 348 h 1740"/>
                <a:gd name="T20" fmla="*/ 0 w 3998"/>
                <a:gd name="T21" fmla="*/ 0 h 1740"/>
                <a:gd name="T22" fmla="*/ 3998 w 3998"/>
                <a:gd name="T23" fmla="*/ 0 h 1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98" h="1740">
                  <a:moveTo>
                    <a:pt x="0" y="1740"/>
                  </a:moveTo>
                  <a:lnTo>
                    <a:pt x="3998" y="1740"/>
                  </a:lnTo>
                  <a:moveTo>
                    <a:pt x="0" y="1392"/>
                  </a:moveTo>
                  <a:lnTo>
                    <a:pt x="3998" y="1392"/>
                  </a:lnTo>
                  <a:moveTo>
                    <a:pt x="0" y="1044"/>
                  </a:moveTo>
                  <a:lnTo>
                    <a:pt x="3998" y="1044"/>
                  </a:lnTo>
                  <a:moveTo>
                    <a:pt x="0" y="697"/>
                  </a:moveTo>
                  <a:lnTo>
                    <a:pt x="3998" y="697"/>
                  </a:lnTo>
                  <a:moveTo>
                    <a:pt x="0" y="348"/>
                  </a:moveTo>
                  <a:lnTo>
                    <a:pt x="3998" y="348"/>
                  </a:lnTo>
                  <a:moveTo>
                    <a:pt x="0" y="0"/>
                  </a:moveTo>
                  <a:lnTo>
                    <a:pt x="3998" y="0"/>
                  </a:lnTo>
                </a:path>
              </a:pathLst>
            </a:custGeom>
            <a:noFill/>
            <a:ln w="3175" cap="flat">
              <a:solidFill>
                <a:schemeClr val="bg1">
                  <a:lumMod val="65000"/>
                  <a:lumOff val="3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10" name="Line 7">
              <a:extLst>
                <a:ext uri="{FF2B5EF4-FFF2-40B4-BE49-F238E27FC236}">
                  <a16:creationId xmlns:a16="http://schemas.microsoft.com/office/drawing/2014/main" id="{22BEB194-1251-F0DB-6911-741AB2D43B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95826" y="5010151"/>
              <a:ext cx="6346825" cy="0"/>
            </a:xfrm>
            <a:prstGeom prst="line">
              <a:avLst/>
            </a:prstGeom>
            <a:noFill/>
            <a:ln w="3175" cap="flat">
              <a:solidFill>
                <a:schemeClr val="bg1">
                  <a:lumMod val="65000"/>
                  <a:lumOff val="3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id="{85D31BE6-58C8-7514-F597-6E42073A30C7}"/>
              </a:ext>
            </a:extLst>
          </p:cNvPr>
          <p:cNvSpPr>
            <a:spLocks/>
          </p:cNvSpPr>
          <p:nvPr/>
        </p:nvSpPr>
        <p:spPr bwMode="auto">
          <a:xfrm>
            <a:off x="5164659" y="2195540"/>
            <a:ext cx="5530847" cy="755753"/>
          </a:xfrm>
          <a:custGeom>
            <a:avLst/>
            <a:gdLst>
              <a:gd name="T0" fmla="*/ 0 w 3426"/>
              <a:gd name="T1" fmla="*/ 491 h 491"/>
              <a:gd name="T2" fmla="*/ 571 w 3426"/>
              <a:gd name="T3" fmla="*/ 439 h 491"/>
              <a:gd name="T4" fmla="*/ 1142 w 3426"/>
              <a:gd name="T5" fmla="*/ 367 h 491"/>
              <a:gd name="T6" fmla="*/ 1713 w 3426"/>
              <a:gd name="T7" fmla="*/ 286 h 491"/>
              <a:gd name="T8" fmla="*/ 2284 w 3426"/>
              <a:gd name="T9" fmla="*/ 240 h 491"/>
              <a:gd name="T10" fmla="*/ 2855 w 3426"/>
              <a:gd name="T11" fmla="*/ 179 h 491"/>
              <a:gd name="T12" fmla="*/ 3426 w 3426"/>
              <a:gd name="T13" fmla="*/ 0 h 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26" h="491">
                <a:moveTo>
                  <a:pt x="0" y="491"/>
                </a:moveTo>
                <a:lnTo>
                  <a:pt x="571" y="439"/>
                </a:lnTo>
                <a:lnTo>
                  <a:pt x="1142" y="367"/>
                </a:lnTo>
                <a:lnTo>
                  <a:pt x="1713" y="286"/>
                </a:lnTo>
                <a:lnTo>
                  <a:pt x="2284" y="240"/>
                </a:lnTo>
                <a:lnTo>
                  <a:pt x="2855" y="179"/>
                </a:lnTo>
                <a:lnTo>
                  <a:pt x="3426" y="0"/>
                </a:lnTo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rgbClr val="00FF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12" name="Freeform 9">
            <a:extLst>
              <a:ext uri="{FF2B5EF4-FFF2-40B4-BE49-F238E27FC236}">
                <a16:creationId xmlns:a16="http://schemas.microsoft.com/office/drawing/2014/main" id="{9CCF005D-04E6-1732-9B9D-EE0A8BD5C7CF}"/>
              </a:ext>
            </a:extLst>
          </p:cNvPr>
          <p:cNvSpPr>
            <a:spLocks/>
          </p:cNvSpPr>
          <p:nvPr/>
        </p:nvSpPr>
        <p:spPr bwMode="auto">
          <a:xfrm>
            <a:off x="5164659" y="3365341"/>
            <a:ext cx="5530847" cy="487930"/>
          </a:xfrm>
          <a:custGeom>
            <a:avLst/>
            <a:gdLst>
              <a:gd name="T0" fmla="*/ 0 w 3426"/>
              <a:gd name="T1" fmla="*/ 317 h 317"/>
              <a:gd name="T2" fmla="*/ 571 w 3426"/>
              <a:gd name="T3" fmla="*/ 193 h 317"/>
              <a:gd name="T4" fmla="*/ 1142 w 3426"/>
              <a:gd name="T5" fmla="*/ 189 h 317"/>
              <a:gd name="T6" fmla="*/ 1713 w 3426"/>
              <a:gd name="T7" fmla="*/ 135 h 317"/>
              <a:gd name="T8" fmla="*/ 2284 w 3426"/>
              <a:gd name="T9" fmla="*/ 0 h 317"/>
              <a:gd name="T10" fmla="*/ 2855 w 3426"/>
              <a:gd name="T11" fmla="*/ 210 h 317"/>
              <a:gd name="T12" fmla="*/ 3426 w 3426"/>
              <a:gd name="T13" fmla="*/ 127 h 3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26" h="317">
                <a:moveTo>
                  <a:pt x="0" y="317"/>
                </a:moveTo>
                <a:lnTo>
                  <a:pt x="571" y="193"/>
                </a:lnTo>
                <a:lnTo>
                  <a:pt x="1142" y="189"/>
                </a:lnTo>
                <a:lnTo>
                  <a:pt x="1713" y="135"/>
                </a:lnTo>
                <a:lnTo>
                  <a:pt x="2284" y="0"/>
                </a:lnTo>
                <a:lnTo>
                  <a:pt x="2855" y="210"/>
                </a:lnTo>
                <a:lnTo>
                  <a:pt x="3426" y="127"/>
                </a:lnTo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13" name="Rectangle 10">
            <a:extLst>
              <a:ext uri="{FF2B5EF4-FFF2-40B4-BE49-F238E27FC236}">
                <a16:creationId xmlns:a16="http://schemas.microsoft.com/office/drawing/2014/main" id="{F23E52D4-2A8E-ED7A-68DC-85E95A5278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5208" y="5007679"/>
            <a:ext cx="70532" cy="162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0</a:t>
            </a:r>
            <a:endParaRPr kumimoji="0" lang="pl-PL" altLang="pl-PL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4" name="Rectangle 11">
            <a:extLst>
              <a:ext uri="{FF2B5EF4-FFF2-40B4-BE49-F238E27FC236}">
                <a16:creationId xmlns:a16="http://schemas.microsoft.com/office/drawing/2014/main" id="{0755ED4A-82AD-2567-CA5F-039741B073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8522" y="4472035"/>
            <a:ext cx="387927" cy="162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10 000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5" name="Rectangle 12">
            <a:extLst>
              <a:ext uri="{FF2B5EF4-FFF2-40B4-BE49-F238E27FC236}">
                <a16:creationId xmlns:a16="http://schemas.microsoft.com/office/drawing/2014/main" id="{2AF794B3-C65D-5C71-877D-33B5B29782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8522" y="3936389"/>
            <a:ext cx="387927" cy="162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20 000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6" name="Rectangle 13">
            <a:extLst>
              <a:ext uri="{FF2B5EF4-FFF2-40B4-BE49-F238E27FC236}">
                <a16:creationId xmlns:a16="http://schemas.microsoft.com/office/drawing/2014/main" id="{7B4EC74A-3FD0-D234-D664-D3E4131509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8522" y="3400744"/>
            <a:ext cx="387927" cy="162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30 000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7" name="Rectangle 14">
            <a:extLst>
              <a:ext uri="{FF2B5EF4-FFF2-40B4-BE49-F238E27FC236}">
                <a16:creationId xmlns:a16="http://schemas.microsoft.com/office/drawing/2014/main" id="{FE665A48-58D3-4271-7669-EDA5E10849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8522" y="2866637"/>
            <a:ext cx="387927" cy="162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40 000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8" name="Rectangle 15">
            <a:extLst>
              <a:ext uri="{FF2B5EF4-FFF2-40B4-BE49-F238E27FC236}">
                <a16:creationId xmlns:a16="http://schemas.microsoft.com/office/drawing/2014/main" id="{B1735A8D-56AF-0CF3-E008-CDF018FDFA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8522" y="2330992"/>
            <a:ext cx="387927" cy="162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50 000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9" name="Rectangle 16">
            <a:extLst>
              <a:ext uri="{FF2B5EF4-FFF2-40B4-BE49-F238E27FC236}">
                <a16:creationId xmlns:a16="http://schemas.microsoft.com/office/drawing/2014/main" id="{B1B2B28D-BF82-BF50-1D95-E8D91038E0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8522" y="1795346"/>
            <a:ext cx="387927" cy="162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60 000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grpSp>
        <p:nvGrpSpPr>
          <p:cNvPr id="42" name="Grupa 41">
            <a:extLst>
              <a:ext uri="{FF2B5EF4-FFF2-40B4-BE49-F238E27FC236}">
                <a16:creationId xmlns:a16="http://schemas.microsoft.com/office/drawing/2014/main" id="{2FC02CD4-1EFF-B461-5980-CB2FF7A29E90}"/>
              </a:ext>
            </a:extLst>
          </p:cNvPr>
          <p:cNvGrpSpPr/>
          <p:nvPr/>
        </p:nvGrpSpPr>
        <p:grpSpPr>
          <a:xfrm>
            <a:off x="5094300" y="5166186"/>
            <a:ext cx="5786960" cy="162972"/>
            <a:chOff x="6642471" y="4960992"/>
            <a:chExt cx="3873870" cy="76288"/>
          </a:xfrm>
        </p:grpSpPr>
        <p:sp>
          <p:nvSpPr>
            <p:cNvPr id="45" name="Rectangle 12">
              <a:extLst>
                <a:ext uri="{FF2B5EF4-FFF2-40B4-BE49-F238E27FC236}">
                  <a16:creationId xmlns:a16="http://schemas.microsoft.com/office/drawing/2014/main" id="{68DBA7DC-8CB1-FFAB-AE2D-91D4AC8EF0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42471" y="4960992"/>
              <a:ext cx="262001" cy="76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2015</a:t>
              </a:r>
            </a:p>
          </p:txBody>
        </p:sp>
        <p:sp>
          <p:nvSpPr>
            <p:cNvPr id="46" name="Rectangle 13">
              <a:extLst>
                <a:ext uri="{FF2B5EF4-FFF2-40B4-BE49-F238E27FC236}">
                  <a16:creationId xmlns:a16="http://schemas.microsoft.com/office/drawing/2014/main" id="{3B8C79D8-FC96-B452-B8FA-933FBD71E8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87010" y="4960992"/>
              <a:ext cx="188861" cy="76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2016</a:t>
              </a:r>
            </a:p>
          </p:txBody>
        </p:sp>
        <p:sp>
          <p:nvSpPr>
            <p:cNvPr id="47" name="Rectangle 14">
              <a:extLst>
                <a:ext uri="{FF2B5EF4-FFF2-40B4-BE49-F238E27FC236}">
                  <a16:creationId xmlns:a16="http://schemas.microsoft.com/office/drawing/2014/main" id="{9F10B5EC-5B97-6D7E-3837-5D4AFE0A54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5860" y="4960992"/>
              <a:ext cx="188861" cy="76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2017</a:t>
              </a:r>
            </a:p>
          </p:txBody>
        </p:sp>
        <p:sp>
          <p:nvSpPr>
            <p:cNvPr id="48" name="Rectangle 15">
              <a:extLst>
                <a:ext uri="{FF2B5EF4-FFF2-40B4-BE49-F238E27FC236}">
                  <a16:creationId xmlns:a16="http://schemas.microsoft.com/office/drawing/2014/main" id="{8A058C7B-2126-7DC0-09D9-EE6DC6CF7E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02821" y="4960992"/>
              <a:ext cx="188861" cy="76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2018</a:t>
              </a:r>
            </a:p>
          </p:txBody>
        </p:sp>
        <p:sp>
          <p:nvSpPr>
            <p:cNvPr id="49" name="Rectangle 16">
              <a:extLst>
                <a:ext uri="{FF2B5EF4-FFF2-40B4-BE49-F238E27FC236}">
                  <a16:creationId xmlns:a16="http://schemas.microsoft.com/office/drawing/2014/main" id="{0FC7FCA1-9F48-BED5-A206-015FCA73ED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11671" y="4960992"/>
              <a:ext cx="188861" cy="76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2019</a:t>
              </a:r>
            </a:p>
          </p:txBody>
        </p:sp>
        <p:sp>
          <p:nvSpPr>
            <p:cNvPr id="50" name="Rectangle 17">
              <a:extLst>
                <a:ext uri="{FF2B5EF4-FFF2-40B4-BE49-F238E27FC236}">
                  <a16:creationId xmlns:a16="http://schemas.microsoft.com/office/drawing/2014/main" id="{80696FE4-1D83-3B59-BDAA-686B037D5A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18629" y="4960992"/>
              <a:ext cx="188861" cy="76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2020</a:t>
              </a:r>
            </a:p>
          </p:txBody>
        </p:sp>
        <p:sp>
          <p:nvSpPr>
            <p:cNvPr id="51" name="Rectangle 18">
              <a:extLst>
                <a:ext uri="{FF2B5EF4-FFF2-40B4-BE49-F238E27FC236}">
                  <a16:creationId xmlns:a16="http://schemas.microsoft.com/office/drawing/2014/main" id="{4029A69A-75BC-9AC3-DD85-93CD6A4BE7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27480" y="4960992"/>
              <a:ext cx="188861" cy="76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2021</a:t>
              </a:r>
            </a:p>
          </p:txBody>
        </p:sp>
      </p:grpSp>
      <p:grpSp>
        <p:nvGrpSpPr>
          <p:cNvPr id="98" name="Grupa 97">
            <a:extLst>
              <a:ext uri="{FF2B5EF4-FFF2-40B4-BE49-F238E27FC236}">
                <a16:creationId xmlns:a16="http://schemas.microsoft.com/office/drawing/2014/main" id="{06506629-BF6E-031C-96C0-2FD7ABDEAA6B}"/>
              </a:ext>
            </a:extLst>
          </p:cNvPr>
          <p:cNvGrpSpPr/>
          <p:nvPr/>
        </p:nvGrpSpPr>
        <p:grpSpPr>
          <a:xfrm>
            <a:off x="10679273" y="2110883"/>
            <a:ext cx="1225357" cy="661738"/>
            <a:chOff x="10208047" y="2069854"/>
            <a:chExt cx="1225357" cy="624854"/>
          </a:xfrm>
        </p:grpSpPr>
        <p:sp>
          <p:nvSpPr>
            <p:cNvPr id="99" name="Dymek myśli: chmurka 98">
              <a:extLst>
                <a:ext uri="{FF2B5EF4-FFF2-40B4-BE49-F238E27FC236}">
                  <a16:creationId xmlns:a16="http://schemas.microsoft.com/office/drawing/2014/main" id="{2A3781B0-9414-FFC0-B1E5-156BC6834891}"/>
                </a:ext>
              </a:extLst>
            </p:cNvPr>
            <p:cNvSpPr/>
            <p:nvPr/>
          </p:nvSpPr>
          <p:spPr>
            <a:xfrm>
              <a:off x="10208047" y="2069854"/>
              <a:ext cx="1225357" cy="624854"/>
            </a:xfrm>
            <a:prstGeom prst="cloudCallout">
              <a:avLst>
                <a:gd name="adj1" fmla="val -49203"/>
                <a:gd name="adj2" fmla="val 78581"/>
              </a:avLst>
            </a:prstGeom>
            <a:solidFill>
              <a:schemeClr val="bg1"/>
            </a:solidFill>
            <a:ln>
              <a:solidFill>
                <a:schemeClr val="tx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dirty="0">
                  <a:noFill/>
                </a:rPr>
                <a:t>2050/2020 </a:t>
              </a:r>
            </a:p>
          </p:txBody>
        </p:sp>
        <p:sp>
          <p:nvSpPr>
            <p:cNvPr id="100" name="pole tekstowe 99">
              <a:extLst>
                <a:ext uri="{FF2B5EF4-FFF2-40B4-BE49-F238E27FC236}">
                  <a16:creationId xmlns:a16="http://schemas.microsoft.com/office/drawing/2014/main" id="{71E946DA-D605-47DB-D9AB-7997DDF3D18F}"/>
                </a:ext>
              </a:extLst>
            </p:cNvPr>
            <p:cNvSpPr txBox="1"/>
            <p:nvPr/>
          </p:nvSpPr>
          <p:spPr>
            <a:xfrm>
              <a:off x="10300013" y="2119954"/>
              <a:ext cx="1041424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000" dirty="0"/>
                <a:t>ROZPIĘTOŚĆ </a:t>
              </a:r>
              <a:r>
                <a:rPr lang="pl-PL" sz="1200" dirty="0"/>
                <a:t> </a:t>
              </a:r>
              <a:r>
                <a:rPr lang="pl-PL" sz="1400" b="1" dirty="0"/>
                <a:t>25 500 MW</a:t>
              </a:r>
            </a:p>
          </p:txBody>
        </p:sp>
      </p:grpSp>
      <p:grpSp>
        <p:nvGrpSpPr>
          <p:cNvPr id="104" name="Grupa 103">
            <a:extLst>
              <a:ext uri="{FF2B5EF4-FFF2-40B4-BE49-F238E27FC236}">
                <a16:creationId xmlns:a16="http://schemas.microsoft.com/office/drawing/2014/main" id="{20B04104-F27F-A61B-A1DF-249E52335CB9}"/>
              </a:ext>
            </a:extLst>
          </p:cNvPr>
          <p:cNvGrpSpPr/>
          <p:nvPr/>
        </p:nvGrpSpPr>
        <p:grpSpPr>
          <a:xfrm>
            <a:off x="5421547" y="2644300"/>
            <a:ext cx="1225357" cy="661738"/>
            <a:chOff x="10208047" y="2069854"/>
            <a:chExt cx="1225357" cy="624854"/>
          </a:xfrm>
        </p:grpSpPr>
        <p:sp>
          <p:nvSpPr>
            <p:cNvPr id="105" name="Dymek myśli: chmurka 104">
              <a:extLst>
                <a:ext uri="{FF2B5EF4-FFF2-40B4-BE49-F238E27FC236}">
                  <a16:creationId xmlns:a16="http://schemas.microsoft.com/office/drawing/2014/main" id="{E3766558-5762-2797-C595-3CF5472A26D8}"/>
                </a:ext>
              </a:extLst>
            </p:cNvPr>
            <p:cNvSpPr/>
            <p:nvPr/>
          </p:nvSpPr>
          <p:spPr>
            <a:xfrm>
              <a:off x="10208047" y="2069854"/>
              <a:ext cx="1225357" cy="624854"/>
            </a:xfrm>
            <a:prstGeom prst="cloudCallout">
              <a:avLst>
                <a:gd name="adj1" fmla="val -66304"/>
                <a:gd name="adj2" fmla="val 58764"/>
              </a:avLst>
            </a:prstGeom>
            <a:solidFill>
              <a:schemeClr val="bg1"/>
            </a:solidFill>
            <a:ln>
              <a:solidFill>
                <a:schemeClr val="tx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dirty="0">
                  <a:noFill/>
                </a:rPr>
                <a:t>2050/2020 </a:t>
              </a:r>
            </a:p>
          </p:txBody>
        </p:sp>
        <p:sp>
          <p:nvSpPr>
            <p:cNvPr id="106" name="pole tekstowe 105">
              <a:extLst>
                <a:ext uri="{FF2B5EF4-FFF2-40B4-BE49-F238E27FC236}">
                  <a16:creationId xmlns:a16="http://schemas.microsoft.com/office/drawing/2014/main" id="{0260D559-98B6-8AE7-5D94-5CAC823EC862}"/>
                </a:ext>
              </a:extLst>
            </p:cNvPr>
            <p:cNvSpPr txBox="1"/>
            <p:nvPr/>
          </p:nvSpPr>
          <p:spPr>
            <a:xfrm>
              <a:off x="10276690" y="2136059"/>
              <a:ext cx="1041424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000" dirty="0"/>
                <a:t>ROZPIĘTOŚĆ </a:t>
              </a:r>
              <a:r>
                <a:rPr lang="pl-PL" sz="1200" dirty="0"/>
                <a:t> </a:t>
              </a:r>
              <a:r>
                <a:rPr lang="pl-PL" sz="1400" b="1" dirty="0"/>
                <a:t>16 844 MW</a:t>
              </a:r>
            </a:p>
          </p:txBody>
        </p:sp>
      </p:grpSp>
      <p:sp>
        <p:nvSpPr>
          <p:cNvPr id="107" name="Line 7">
            <a:extLst>
              <a:ext uri="{FF2B5EF4-FFF2-40B4-BE49-F238E27FC236}">
                <a16:creationId xmlns:a16="http://schemas.microsoft.com/office/drawing/2014/main" id="{95C3E31C-09F1-81A9-9042-33139AEE27D0}"/>
              </a:ext>
            </a:extLst>
          </p:cNvPr>
          <p:cNvSpPr>
            <a:spLocks noChangeShapeType="1"/>
          </p:cNvSpPr>
          <p:nvPr/>
        </p:nvSpPr>
        <p:spPr bwMode="auto">
          <a:xfrm>
            <a:off x="10695506" y="2110883"/>
            <a:ext cx="0" cy="2707135"/>
          </a:xfrm>
          <a:prstGeom prst="line">
            <a:avLst/>
          </a:prstGeom>
          <a:noFill/>
          <a:ln w="3175" cap="flat">
            <a:solidFill>
              <a:schemeClr val="bg1">
                <a:lumMod val="65000"/>
                <a:lumOff val="35000"/>
              </a:schemeClr>
            </a:solidFill>
            <a:prstDash val="solid"/>
            <a:round/>
            <a:headEnd type="none" w="med" len="med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108" name="Line 7">
            <a:extLst>
              <a:ext uri="{FF2B5EF4-FFF2-40B4-BE49-F238E27FC236}">
                <a16:creationId xmlns:a16="http://schemas.microsoft.com/office/drawing/2014/main" id="{9CB4F3D0-D330-937C-621E-4C477D88EE85}"/>
              </a:ext>
            </a:extLst>
          </p:cNvPr>
          <p:cNvSpPr>
            <a:spLocks noChangeShapeType="1"/>
          </p:cNvSpPr>
          <p:nvPr/>
        </p:nvSpPr>
        <p:spPr bwMode="auto">
          <a:xfrm>
            <a:off x="5164659" y="2195540"/>
            <a:ext cx="0" cy="2707135"/>
          </a:xfrm>
          <a:prstGeom prst="line">
            <a:avLst/>
          </a:prstGeom>
          <a:noFill/>
          <a:ln w="3175" cap="flat">
            <a:solidFill>
              <a:schemeClr val="bg1">
                <a:lumMod val="65000"/>
                <a:lumOff val="35000"/>
              </a:schemeClr>
            </a:solidFill>
            <a:prstDash val="solid"/>
            <a:round/>
            <a:headEnd type="none" w="med" len="med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1000">
              <a:latin typeface="Century Gothic" panose="020B0502020202020204" pitchFamily="34" charset="0"/>
            </a:endParaRPr>
          </a:p>
        </p:txBody>
      </p:sp>
      <p:sp>
        <p:nvSpPr>
          <p:cNvPr id="109" name="Prostokąt 108">
            <a:extLst>
              <a:ext uri="{FF2B5EF4-FFF2-40B4-BE49-F238E27FC236}">
                <a16:creationId xmlns:a16="http://schemas.microsoft.com/office/drawing/2014/main" id="{FC659BE5-315F-4F37-684B-E11E3D5FF8C2}"/>
              </a:ext>
            </a:extLst>
          </p:cNvPr>
          <p:cNvSpPr/>
          <p:nvPr/>
        </p:nvSpPr>
        <p:spPr>
          <a:xfrm>
            <a:off x="845752" y="753729"/>
            <a:ext cx="8497095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MOC MAKSYMALNA OSIĄGALNA  I MOC GWARANTOWANA W KSE [MW]</a:t>
            </a:r>
            <a:r>
              <a:rPr lang="pl-PL" sz="1400" dirty="0"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                                                              </a:t>
            </a:r>
            <a:r>
              <a:rPr lang="pl-PL" sz="1200" dirty="0"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Z LAT 2015 D0 2021</a:t>
            </a:r>
            <a:endParaRPr kumimoji="0" lang="pl-PL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10" name="pole tekstowe 109">
            <a:extLst>
              <a:ext uri="{FF2B5EF4-FFF2-40B4-BE49-F238E27FC236}">
                <a16:creationId xmlns:a16="http://schemas.microsoft.com/office/drawing/2014/main" id="{84B1140C-2CD9-1D29-7663-006A677532E9}"/>
              </a:ext>
            </a:extLst>
          </p:cNvPr>
          <p:cNvSpPr txBox="1"/>
          <p:nvPr/>
        </p:nvSpPr>
        <p:spPr>
          <a:xfrm>
            <a:off x="930168" y="5949416"/>
            <a:ext cx="28011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l-PL" sz="600" dirty="0">
                <a:solidFill>
                  <a:schemeClr val="tx1">
                    <a:lumMod val="65000"/>
                  </a:schemeClr>
                </a:solidFill>
                <a:latin typeface="Century Gothic" panose="020B0502020202020204" pitchFamily="34" charset="0"/>
              </a:rPr>
              <a:t> *PROBLEMY MOGĄ SIĘ POKAŻA Z UBYTKAMI  PO ZAKOŃCZENIU OKRESU KONTRAKTOWANIA Z RYNKU MOCY OK 2025 ROKU                             OPRACOWANIE WŁASNE  </a:t>
            </a: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</a:rPr>
              <a:t>NA  PODSTAWIE RAPORTÓW </a:t>
            </a:r>
            <a:r>
              <a:rPr lang="pl-PL" sz="600" dirty="0">
                <a:solidFill>
                  <a:schemeClr val="tx1">
                    <a:lumMod val="65000"/>
                  </a:schemeClr>
                </a:solidFill>
                <a:latin typeface="Century Gothic" panose="020B0502020202020204" pitchFamily="34" charset="0"/>
              </a:rPr>
              <a:t>PSE S.A.                   ORAZ GUS </a:t>
            </a: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</a:rPr>
              <a:t>i ZBIORÓW WŁASNYCH</a:t>
            </a:r>
          </a:p>
        </p:txBody>
      </p:sp>
      <p:sp>
        <p:nvSpPr>
          <p:cNvPr id="111" name="Prostokąt 110">
            <a:extLst>
              <a:ext uri="{FF2B5EF4-FFF2-40B4-BE49-F238E27FC236}">
                <a16:creationId xmlns:a16="http://schemas.microsoft.com/office/drawing/2014/main" id="{F89410F3-9A33-1D38-9881-BF3360845B4E}"/>
              </a:ext>
            </a:extLst>
          </p:cNvPr>
          <p:cNvSpPr/>
          <p:nvPr/>
        </p:nvSpPr>
        <p:spPr>
          <a:xfrm>
            <a:off x="733272" y="2945330"/>
            <a:ext cx="338306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… dynamiczne zwiększenia mocy maksymalnej osiągalnej jest z przyczyn rosnącego udziału OZE przy nieistotnych                       – póki co*-                                     zmianach w mocach konwencjonalnych!  </a:t>
            </a:r>
            <a:endParaRPr kumimoji="0" lang="pl-PL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02645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upa 28">
            <a:extLst>
              <a:ext uri="{FF2B5EF4-FFF2-40B4-BE49-F238E27FC236}">
                <a16:creationId xmlns:a16="http://schemas.microsoft.com/office/drawing/2014/main" id="{DE1C010F-A4E3-E03C-98CC-1C3E28ED4ED4}"/>
              </a:ext>
            </a:extLst>
          </p:cNvPr>
          <p:cNvGrpSpPr/>
          <p:nvPr/>
        </p:nvGrpSpPr>
        <p:grpSpPr>
          <a:xfrm>
            <a:off x="5056949" y="1795346"/>
            <a:ext cx="5824311" cy="3286214"/>
            <a:chOff x="4695826" y="1695451"/>
            <a:chExt cx="6346825" cy="3314700"/>
          </a:xfrm>
        </p:grpSpPr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C9B7A97D-DEFA-4108-E150-AADC6B8223D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95826" y="1695451"/>
              <a:ext cx="6346825" cy="2762250"/>
            </a:xfrm>
            <a:custGeom>
              <a:avLst/>
              <a:gdLst>
                <a:gd name="T0" fmla="*/ 0 w 3998"/>
                <a:gd name="T1" fmla="*/ 1740 h 1740"/>
                <a:gd name="T2" fmla="*/ 3998 w 3998"/>
                <a:gd name="T3" fmla="*/ 1740 h 1740"/>
                <a:gd name="T4" fmla="*/ 0 w 3998"/>
                <a:gd name="T5" fmla="*/ 1392 h 1740"/>
                <a:gd name="T6" fmla="*/ 3998 w 3998"/>
                <a:gd name="T7" fmla="*/ 1392 h 1740"/>
                <a:gd name="T8" fmla="*/ 0 w 3998"/>
                <a:gd name="T9" fmla="*/ 1044 h 1740"/>
                <a:gd name="T10" fmla="*/ 3998 w 3998"/>
                <a:gd name="T11" fmla="*/ 1044 h 1740"/>
                <a:gd name="T12" fmla="*/ 0 w 3998"/>
                <a:gd name="T13" fmla="*/ 697 h 1740"/>
                <a:gd name="T14" fmla="*/ 3998 w 3998"/>
                <a:gd name="T15" fmla="*/ 697 h 1740"/>
                <a:gd name="T16" fmla="*/ 0 w 3998"/>
                <a:gd name="T17" fmla="*/ 348 h 1740"/>
                <a:gd name="T18" fmla="*/ 3998 w 3998"/>
                <a:gd name="T19" fmla="*/ 348 h 1740"/>
                <a:gd name="T20" fmla="*/ 0 w 3998"/>
                <a:gd name="T21" fmla="*/ 0 h 1740"/>
                <a:gd name="T22" fmla="*/ 3998 w 3998"/>
                <a:gd name="T23" fmla="*/ 0 h 1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98" h="1740">
                  <a:moveTo>
                    <a:pt x="0" y="1740"/>
                  </a:moveTo>
                  <a:lnTo>
                    <a:pt x="3998" y="1740"/>
                  </a:lnTo>
                  <a:moveTo>
                    <a:pt x="0" y="1392"/>
                  </a:moveTo>
                  <a:lnTo>
                    <a:pt x="3998" y="1392"/>
                  </a:lnTo>
                  <a:moveTo>
                    <a:pt x="0" y="1044"/>
                  </a:moveTo>
                  <a:lnTo>
                    <a:pt x="3998" y="1044"/>
                  </a:lnTo>
                  <a:moveTo>
                    <a:pt x="0" y="697"/>
                  </a:moveTo>
                  <a:lnTo>
                    <a:pt x="3998" y="697"/>
                  </a:lnTo>
                  <a:moveTo>
                    <a:pt x="0" y="348"/>
                  </a:moveTo>
                  <a:lnTo>
                    <a:pt x="3998" y="348"/>
                  </a:lnTo>
                  <a:moveTo>
                    <a:pt x="0" y="0"/>
                  </a:moveTo>
                  <a:lnTo>
                    <a:pt x="3998" y="0"/>
                  </a:lnTo>
                </a:path>
              </a:pathLst>
            </a:custGeom>
            <a:noFill/>
            <a:ln w="3175" cap="flat">
              <a:solidFill>
                <a:schemeClr val="bg1">
                  <a:lumMod val="65000"/>
                  <a:lumOff val="3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1000" dirty="0">
                <a:latin typeface="Century Gothic" panose="020B0502020202020204" pitchFamily="34" charset="0"/>
              </a:endParaRPr>
            </a:p>
          </p:txBody>
        </p:sp>
        <p:sp>
          <p:nvSpPr>
            <p:cNvPr id="10" name="Line 7">
              <a:extLst>
                <a:ext uri="{FF2B5EF4-FFF2-40B4-BE49-F238E27FC236}">
                  <a16:creationId xmlns:a16="http://schemas.microsoft.com/office/drawing/2014/main" id="{22BEB194-1251-F0DB-6911-741AB2D43B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95826" y="5010151"/>
              <a:ext cx="6346825" cy="0"/>
            </a:xfrm>
            <a:prstGeom prst="line">
              <a:avLst/>
            </a:prstGeom>
            <a:noFill/>
            <a:ln w="3175" cap="flat">
              <a:solidFill>
                <a:schemeClr val="bg1">
                  <a:lumMod val="65000"/>
                  <a:lumOff val="3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1000">
                <a:latin typeface="Century Gothic" panose="020B0502020202020204" pitchFamily="34" charset="0"/>
              </a:endParaRPr>
            </a:p>
          </p:txBody>
        </p:sp>
      </p:grpSp>
      <p:sp>
        <p:nvSpPr>
          <p:cNvPr id="13" name="Rectangle 10">
            <a:extLst>
              <a:ext uri="{FF2B5EF4-FFF2-40B4-BE49-F238E27FC236}">
                <a16:creationId xmlns:a16="http://schemas.microsoft.com/office/drawing/2014/main" id="{F23E52D4-2A8E-ED7A-68DC-85E95A5278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5208" y="5007679"/>
            <a:ext cx="7053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0</a:t>
            </a:r>
            <a:endParaRPr kumimoji="0" lang="pl-PL" altLang="pl-PL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4" name="Rectangle 11">
            <a:extLst>
              <a:ext uri="{FF2B5EF4-FFF2-40B4-BE49-F238E27FC236}">
                <a16:creationId xmlns:a16="http://schemas.microsoft.com/office/drawing/2014/main" id="{0755ED4A-82AD-2567-CA5F-039741B073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8522" y="4472034"/>
            <a:ext cx="38792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10 000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5" name="Rectangle 12">
            <a:extLst>
              <a:ext uri="{FF2B5EF4-FFF2-40B4-BE49-F238E27FC236}">
                <a16:creationId xmlns:a16="http://schemas.microsoft.com/office/drawing/2014/main" id="{2AF794B3-C65D-5C71-877D-33B5B29782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8522" y="3936389"/>
            <a:ext cx="38792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20 000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6" name="Rectangle 13">
            <a:extLst>
              <a:ext uri="{FF2B5EF4-FFF2-40B4-BE49-F238E27FC236}">
                <a16:creationId xmlns:a16="http://schemas.microsoft.com/office/drawing/2014/main" id="{7B4EC74A-3FD0-D234-D664-D3E4131509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8522" y="3400744"/>
            <a:ext cx="38792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30 000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7" name="Rectangle 14">
            <a:extLst>
              <a:ext uri="{FF2B5EF4-FFF2-40B4-BE49-F238E27FC236}">
                <a16:creationId xmlns:a16="http://schemas.microsoft.com/office/drawing/2014/main" id="{FE665A48-58D3-4271-7669-EDA5E10849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8522" y="2866637"/>
            <a:ext cx="38792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40 000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8" name="Rectangle 15">
            <a:extLst>
              <a:ext uri="{FF2B5EF4-FFF2-40B4-BE49-F238E27FC236}">
                <a16:creationId xmlns:a16="http://schemas.microsoft.com/office/drawing/2014/main" id="{B1735A8D-56AF-0CF3-E008-CDF018FDFA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8522" y="2330992"/>
            <a:ext cx="38792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50 000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9" name="Rectangle 16">
            <a:extLst>
              <a:ext uri="{FF2B5EF4-FFF2-40B4-BE49-F238E27FC236}">
                <a16:creationId xmlns:a16="http://schemas.microsoft.com/office/drawing/2014/main" id="{B1B2B28D-BF82-BF50-1D95-E8D91038E0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8522" y="1795346"/>
            <a:ext cx="38792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60 000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grpSp>
        <p:nvGrpSpPr>
          <p:cNvPr id="42" name="Grupa 41">
            <a:extLst>
              <a:ext uri="{FF2B5EF4-FFF2-40B4-BE49-F238E27FC236}">
                <a16:creationId xmlns:a16="http://schemas.microsoft.com/office/drawing/2014/main" id="{2FC02CD4-1EFF-B461-5980-CB2FF7A29E90}"/>
              </a:ext>
            </a:extLst>
          </p:cNvPr>
          <p:cNvGrpSpPr/>
          <p:nvPr/>
        </p:nvGrpSpPr>
        <p:grpSpPr>
          <a:xfrm>
            <a:off x="5094300" y="5166196"/>
            <a:ext cx="5786960" cy="153888"/>
            <a:chOff x="6642471" y="4960992"/>
            <a:chExt cx="3873870" cy="72036"/>
          </a:xfrm>
        </p:grpSpPr>
        <p:sp>
          <p:nvSpPr>
            <p:cNvPr id="45" name="Rectangle 12">
              <a:extLst>
                <a:ext uri="{FF2B5EF4-FFF2-40B4-BE49-F238E27FC236}">
                  <a16:creationId xmlns:a16="http://schemas.microsoft.com/office/drawing/2014/main" id="{68DBA7DC-8CB1-FFAB-AE2D-91D4AC8EF0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42471" y="4960992"/>
              <a:ext cx="262001" cy="72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2015</a:t>
              </a:r>
            </a:p>
          </p:txBody>
        </p:sp>
        <p:sp>
          <p:nvSpPr>
            <p:cNvPr id="46" name="Rectangle 13">
              <a:extLst>
                <a:ext uri="{FF2B5EF4-FFF2-40B4-BE49-F238E27FC236}">
                  <a16:creationId xmlns:a16="http://schemas.microsoft.com/office/drawing/2014/main" id="{3B8C79D8-FC96-B452-B8FA-933FBD71E8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87010" y="4960992"/>
              <a:ext cx="188861" cy="72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2016</a:t>
              </a:r>
            </a:p>
          </p:txBody>
        </p:sp>
        <p:sp>
          <p:nvSpPr>
            <p:cNvPr id="47" name="Rectangle 14">
              <a:extLst>
                <a:ext uri="{FF2B5EF4-FFF2-40B4-BE49-F238E27FC236}">
                  <a16:creationId xmlns:a16="http://schemas.microsoft.com/office/drawing/2014/main" id="{9F10B5EC-5B97-6D7E-3837-5D4AFE0A54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5860" y="4960992"/>
              <a:ext cx="188861" cy="72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2017</a:t>
              </a:r>
            </a:p>
          </p:txBody>
        </p:sp>
        <p:sp>
          <p:nvSpPr>
            <p:cNvPr id="48" name="Rectangle 15">
              <a:extLst>
                <a:ext uri="{FF2B5EF4-FFF2-40B4-BE49-F238E27FC236}">
                  <a16:creationId xmlns:a16="http://schemas.microsoft.com/office/drawing/2014/main" id="{8A058C7B-2126-7DC0-09D9-EE6DC6CF7E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02821" y="4960992"/>
              <a:ext cx="188861" cy="72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2018</a:t>
              </a:r>
            </a:p>
          </p:txBody>
        </p:sp>
        <p:sp>
          <p:nvSpPr>
            <p:cNvPr id="49" name="Rectangle 16">
              <a:extLst>
                <a:ext uri="{FF2B5EF4-FFF2-40B4-BE49-F238E27FC236}">
                  <a16:creationId xmlns:a16="http://schemas.microsoft.com/office/drawing/2014/main" id="{0FC7FCA1-9F48-BED5-A206-015FCA73ED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11671" y="4960992"/>
              <a:ext cx="188861" cy="72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2019</a:t>
              </a:r>
            </a:p>
          </p:txBody>
        </p:sp>
        <p:sp>
          <p:nvSpPr>
            <p:cNvPr id="50" name="Rectangle 17">
              <a:extLst>
                <a:ext uri="{FF2B5EF4-FFF2-40B4-BE49-F238E27FC236}">
                  <a16:creationId xmlns:a16="http://schemas.microsoft.com/office/drawing/2014/main" id="{80696FE4-1D83-3B59-BDAA-686B037D5A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18629" y="4960992"/>
              <a:ext cx="188861" cy="72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2020</a:t>
              </a:r>
            </a:p>
          </p:txBody>
        </p:sp>
        <p:sp>
          <p:nvSpPr>
            <p:cNvPr id="51" name="Rectangle 18">
              <a:extLst>
                <a:ext uri="{FF2B5EF4-FFF2-40B4-BE49-F238E27FC236}">
                  <a16:creationId xmlns:a16="http://schemas.microsoft.com/office/drawing/2014/main" id="{4029A69A-75BC-9AC3-DD85-93CD6A4BE7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27480" y="4960992"/>
              <a:ext cx="188861" cy="72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2021</a:t>
              </a:r>
            </a:p>
          </p:txBody>
        </p:sp>
      </p:grpSp>
      <p:sp>
        <p:nvSpPr>
          <p:cNvPr id="111" name="Prostokąt 110">
            <a:extLst>
              <a:ext uri="{FF2B5EF4-FFF2-40B4-BE49-F238E27FC236}">
                <a16:creationId xmlns:a16="http://schemas.microsoft.com/office/drawing/2014/main" id="{F89410F3-9A33-1D38-9881-BF3360845B4E}"/>
              </a:ext>
            </a:extLst>
          </p:cNvPr>
          <p:cNvSpPr/>
          <p:nvPr/>
        </p:nvSpPr>
        <p:spPr>
          <a:xfrm>
            <a:off x="735310" y="2154248"/>
            <a:ext cx="3383069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… </a:t>
            </a:r>
            <a:r>
              <a:rPr lang="pl-PL" sz="1600" dirty="0">
                <a:latin typeface="Century Gothic" panose="020B0502020202020204" pitchFamily="34" charset="0"/>
              </a:rPr>
              <a:t>zwiększanie mocy kwalifikowanej w bilansie                     jako nieosiągalnej                                        jest głównie                                                     z dynamicznego zwiększania                   zakresu mocy odnawialnej                                  przede wszystkim                               wiatrowej i fotowoltaiki odstawienia z tytułu                          awarii i remontów choć istotne                                   mają tendencję zniżkową </a:t>
            </a: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!  </a:t>
            </a:r>
            <a:endParaRPr kumimoji="0" lang="pl-PL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55" name="Rectangle 72">
            <a:extLst>
              <a:ext uri="{FF2B5EF4-FFF2-40B4-BE49-F238E27FC236}">
                <a16:creationId xmlns:a16="http://schemas.microsoft.com/office/drawing/2014/main" id="{9626FBF6-5E53-F297-9E0F-80ED8A0549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0015" y="5389346"/>
            <a:ext cx="45897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39 777,1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6" name="Rectangle 73">
            <a:extLst>
              <a:ext uri="{FF2B5EF4-FFF2-40B4-BE49-F238E27FC236}">
                <a16:creationId xmlns:a16="http://schemas.microsoft.com/office/drawing/2014/main" id="{26535007-AAA9-6DF9-F95B-4D1F1FCCF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2037" y="5389346"/>
            <a:ext cx="45897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41 277,8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7" name="Rectangle 74">
            <a:extLst>
              <a:ext uri="{FF2B5EF4-FFF2-40B4-BE49-F238E27FC236}">
                <a16:creationId xmlns:a16="http://schemas.microsoft.com/office/drawing/2014/main" id="{9B01D56B-A1A4-CAB4-4801-D6AB1F535B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5535" y="5389346"/>
            <a:ext cx="45897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43 331,8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8" name="Rectangle 75">
            <a:extLst>
              <a:ext uri="{FF2B5EF4-FFF2-40B4-BE49-F238E27FC236}">
                <a16:creationId xmlns:a16="http://schemas.microsoft.com/office/drawing/2014/main" id="{3C1CB3DB-2A28-5945-1D5F-6F164F0C89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57556" y="5389346"/>
            <a:ext cx="45897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45 649,9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9" name="Rectangle 76">
            <a:extLst>
              <a:ext uri="{FF2B5EF4-FFF2-40B4-BE49-F238E27FC236}">
                <a16:creationId xmlns:a16="http://schemas.microsoft.com/office/drawing/2014/main" id="{6ED362EA-E158-E214-32BB-7DA0093305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71053" y="5389346"/>
            <a:ext cx="45897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46 986,7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0" name="Rectangle 77">
            <a:extLst>
              <a:ext uri="{FF2B5EF4-FFF2-40B4-BE49-F238E27FC236}">
                <a16:creationId xmlns:a16="http://schemas.microsoft.com/office/drawing/2014/main" id="{788CCFFF-CEF8-F01D-7D12-B9783DFF03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4551" y="5389346"/>
            <a:ext cx="45897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48 747,6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1" name="Rectangle 78">
            <a:extLst>
              <a:ext uri="{FF2B5EF4-FFF2-40B4-BE49-F238E27FC236}">
                <a16:creationId xmlns:a16="http://schemas.microsoft.com/office/drawing/2014/main" id="{C1E4DAAF-0F53-2C0F-5758-0A3E3EA274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96573" y="5389346"/>
            <a:ext cx="45897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53 888,2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3" name="Rectangle 82">
            <a:extLst>
              <a:ext uri="{FF2B5EF4-FFF2-40B4-BE49-F238E27FC236}">
                <a16:creationId xmlns:a16="http://schemas.microsoft.com/office/drawing/2014/main" id="{5BF422C4-CE3F-C4C4-629F-82B7678C7F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0015" y="5571909"/>
            <a:ext cx="45897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16 085,1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4" name="Rectangle 83">
            <a:extLst>
              <a:ext uri="{FF2B5EF4-FFF2-40B4-BE49-F238E27FC236}">
                <a16:creationId xmlns:a16="http://schemas.microsoft.com/office/drawing/2014/main" id="{D3495951-7334-78E8-EDF8-2BF9413835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2037" y="5571909"/>
            <a:ext cx="45897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15 738,3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5" name="Rectangle 84">
            <a:extLst>
              <a:ext uri="{FF2B5EF4-FFF2-40B4-BE49-F238E27FC236}">
                <a16:creationId xmlns:a16="http://schemas.microsoft.com/office/drawing/2014/main" id="{3A42B3F7-1D01-9179-6482-F66ED02FD6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5535" y="5571909"/>
            <a:ext cx="45897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17 255,2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6" name="Rectangle 85">
            <a:extLst>
              <a:ext uri="{FF2B5EF4-FFF2-40B4-BE49-F238E27FC236}">
                <a16:creationId xmlns:a16="http://schemas.microsoft.com/office/drawing/2014/main" id="{9773B8E0-B4A4-5A8F-1167-442EAA4872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6802" y="5571909"/>
            <a:ext cx="45897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18 306,0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7" name="Rectangle 86">
            <a:extLst>
              <a:ext uri="{FF2B5EF4-FFF2-40B4-BE49-F238E27FC236}">
                <a16:creationId xmlns:a16="http://schemas.microsoft.com/office/drawing/2014/main" id="{EF256115-E24F-D45E-BA4D-EC74C951DC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71053" y="5571909"/>
            <a:ext cx="45897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17 117,8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8" name="Rectangle 87">
            <a:extLst>
              <a:ext uri="{FF2B5EF4-FFF2-40B4-BE49-F238E27FC236}">
                <a16:creationId xmlns:a16="http://schemas.microsoft.com/office/drawing/2014/main" id="{FB5B8E1D-22BC-F6F5-9971-3357F4BDB9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4551" y="5571909"/>
            <a:ext cx="45897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22 743,3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9" name="Rectangle 88">
            <a:extLst>
              <a:ext uri="{FF2B5EF4-FFF2-40B4-BE49-F238E27FC236}">
                <a16:creationId xmlns:a16="http://schemas.microsoft.com/office/drawing/2014/main" id="{0F3C5F42-B365-DF76-667A-27B5F1405B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96573" y="5571909"/>
            <a:ext cx="45897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25 499,4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grpSp>
        <p:nvGrpSpPr>
          <p:cNvPr id="3" name="Grupa 2">
            <a:extLst>
              <a:ext uri="{FF2B5EF4-FFF2-40B4-BE49-F238E27FC236}">
                <a16:creationId xmlns:a16="http://schemas.microsoft.com/office/drawing/2014/main" id="{9135951A-E0B5-8719-C6EC-ABA60FDCFADA}"/>
              </a:ext>
            </a:extLst>
          </p:cNvPr>
          <p:cNvGrpSpPr/>
          <p:nvPr/>
        </p:nvGrpSpPr>
        <p:grpSpPr>
          <a:xfrm>
            <a:off x="5194155" y="2122714"/>
            <a:ext cx="5554358" cy="2126807"/>
            <a:chOff x="5194155" y="1949234"/>
            <a:chExt cx="5476557" cy="2300287"/>
          </a:xfrm>
        </p:grpSpPr>
        <p:sp>
          <p:nvSpPr>
            <p:cNvPr id="96" name="Freeform 99">
              <a:extLst>
                <a:ext uri="{FF2B5EF4-FFF2-40B4-BE49-F238E27FC236}">
                  <a16:creationId xmlns:a16="http://schemas.microsoft.com/office/drawing/2014/main" id="{2E6BB6B1-5CBA-B622-FFE5-314AC03C5BD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4155" y="1949234"/>
              <a:ext cx="5476557" cy="850900"/>
            </a:xfrm>
            <a:custGeom>
              <a:avLst/>
              <a:gdLst>
                <a:gd name="T0" fmla="*/ 0 w 3711"/>
                <a:gd name="T1" fmla="*/ 536 h 536"/>
                <a:gd name="T2" fmla="*/ 618 w 3711"/>
                <a:gd name="T3" fmla="*/ 479 h 536"/>
                <a:gd name="T4" fmla="*/ 1237 w 3711"/>
                <a:gd name="T5" fmla="*/ 402 h 536"/>
                <a:gd name="T6" fmla="*/ 1855 w 3711"/>
                <a:gd name="T7" fmla="*/ 313 h 536"/>
                <a:gd name="T8" fmla="*/ 2474 w 3711"/>
                <a:gd name="T9" fmla="*/ 263 h 536"/>
                <a:gd name="T10" fmla="*/ 3093 w 3711"/>
                <a:gd name="T11" fmla="*/ 195 h 536"/>
                <a:gd name="T12" fmla="*/ 3711 w 3711"/>
                <a:gd name="T13" fmla="*/ 0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11" h="536">
                  <a:moveTo>
                    <a:pt x="0" y="536"/>
                  </a:moveTo>
                  <a:lnTo>
                    <a:pt x="618" y="479"/>
                  </a:lnTo>
                  <a:lnTo>
                    <a:pt x="1237" y="402"/>
                  </a:lnTo>
                  <a:lnTo>
                    <a:pt x="1855" y="313"/>
                  </a:lnTo>
                  <a:lnTo>
                    <a:pt x="2474" y="263"/>
                  </a:lnTo>
                  <a:lnTo>
                    <a:pt x="3093" y="195"/>
                  </a:lnTo>
                  <a:lnTo>
                    <a:pt x="3711" y="0"/>
                  </a:lnTo>
                </a:path>
              </a:pathLst>
            </a:custGeom>
            <a:pattFill prst="pct50">
              <a:fgClr>
                <a:schemeClr val="bg1">
                  <a:lumMod val="50000"/>
                  <a:lumOff val="50000"/>
                </a:schemeClr>
              </a:fgClr>
              <a:bgClr>
                <a:schemeClr val="bg1"/>
              </a:bgClr>
            </a:pattFill>
            <a:ln w="19050" cap="rnd">
              <a:solidFill>
                <a:srgbClr val="00FF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1" name="Freeform 100">
              <a:extLst>
                <a:ext uri="{FF2B5EF4-FFF2-40B4-BE49-F238E27FC236}">
                  <a16:creationId xmlns:a16="http://schemas.microsoft.com/office/drawing/2014/main" id="{5A0B1B68-CEA9-43C3-FA68-E6D0CB083D8B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4155" y="3662146"/>
              <a:ext cx="5476557" cy="587375"/>
            </a:xfrm>
            <a:custGeom>
              <a:avLst/>
              <a:gdLst>
                <a:gd name="T0" fmla="*/ 0 w 3711"/>
                <a:gd name="T1" fmla="*/ 358 h 370"/>
                <a:gd name="T2" fmla="*/ 618 w 3711"/>
                <a:gd name="T3" fmla="*/ 370 h 370"/>
                <a:gd name="T4" fmla="*/ 1237 w 3711"/>
                <a:gd name="T5" fmla="*/ 313 h 370"/>
                <a:gd name="T6" fmla="*/ 1855 w 3711"/>
                <a:gd name="T7" fmla="*/ 273 h 370"/>
                <a:gd name="T8" fmla="*/ 2474 w 3711"/>
                <a:gd name="T9" fmla="*/ 318 h 370"/>
                <a:gd name="T10" fmla="*/ 3093 w 3711"/>
                <a:gd name="T11" fmla="*/ 104 h 370"/>
                <a:gd name="T12" fmla="*/ 3711 w 3711"/>
                <a:gd name="T13" fmla="*/ 0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11" h="370">
                  <a:moveTo>
                    <a:pt x="0" y="358"/>
                  </a:moveTo>
                  <a:lnTo>
                    <a:pt x="618" y="370"/>
                  </a:lnTo>
                  <a:lnTo>
                    <a:pt x="1237" y="313"/>
                  </a:lnTo>
                  <a:lnTo>
                    <a:pt x="1855" y="273"/>
                  </a:lnTo>
                  <a:lnTo>
                    <a:pt x="2474" y="318"/>
                  </a:lnTo>
                  <a:lnTo>
                    <a:pt x="3093" y="104"/>
                  </a:lnTo>
                  <a:lnTo>
                    <a:pt x="3711" y="0"/>
                  </a:lnTo>
                </a:path>
              </a:pathLst>
            </a:custGeom>
            <a:pattFill prst="pct50">
              <a:fgClr>
                <a:schemeClr val="bg1">
                  <a:lumMod val="50000"/>
                  <a:lumOff val="50000"/>
                </a:schemeClr>
              </a:fgClr>
              <a:bgClr>
                <a:schemeClr val="bg1"/>
              </a:bgClr>
            </a:pattFill>
            <a:ln w="19050" cap="rnd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</p:grpSp>
      <p:sp>
        <p:nvSpPr>
          <p:cNvPr id="103" name="Prostokąt 102">
            <a:extLst>
              <a:ext uri="{FF2B5EF4-FFF2-40B4-BE49-F238E27FC236}">
                <a16:creationId xmlns:a16="http://schemas.microsoft.com/office/drawing/2014/main" id="{56FD35E9-2F20-66CC-FB04-6B8966A76250}"/>
              </a:ext>
            </a:extLst>
          </p:cNvPr>
          <p:cNvSpPr/>
          <p:nvPr/>
        </p:nvSpPr>
        <p:spPr>
          <a:xfrm>
            <a:off x="355304" y="706064"/>
            <a:ext cx="10875403" cy="564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pl-PL" sz="1867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pl-PL" sz="1400" dirty="0"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 MOC MAKSYMALNA OSIAGALNA EL KRAJOWYCH ORAZ  MOC NIEOSIĄGALNA* ŁĄCZNIE I GWARANTOWANA</a:t>
            </a:r>
            <a:r>
              <a:rPr kumimoji="0" lang="pl-PL" sz="1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 W KSE 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[MW]                                                                 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NA KONIEC ROKU W LATACH 2015 - 2021</a:t>
            </a:r>
          </a:p>
        </p:txBody>
      </p:sp>
      <p:sp>
        <p:nvSpPr>
          <p:cNvPr id="112" name="Rectangle 19">
            <a:extLst>
              <a:ext uri="{FF2B5EF4-FFF2-40B4-BE49-F238E27FC236}">
                <a16:creationId xmlns:a16="http://schemas.microsoft.com/office/drawing/2014/main" id="{9FC597BA-D20A-086C-6663-F2EEF1BCC0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0212" y="5379572"/>
            <a:ext cx="1152560" cy="197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 MAX OSIAGALNA 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8" name="Rectangle 19">
            <a:extLst>
              <a:ext uri="{FF2B5EF4-FFF2-40B4-BE49-F238E27FC236}">
                <a16:creationId xmlns:a16="http://schemas.microsoft.com/office/drawing/2014/main" id="{B9A22332-2201-7883-8B14-768174B463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6059" y="5564121"/>
            <a:ext cx="1037143" cy="197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NIEOSIAGALNA* 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9" name="pole tekstowe 118">
            <a:extLst>
              <a:ext uri="{FF2B5EF4-FFF2-40B4-BE49-F238E27FC236}">
                <a16:creationId xmlns:a16="http://schemas.microsoft.com/office/drawing/2014/main" id="{C7690D17-34BA-9555-698B-3F0FD75839C9}"/>
              </a:ext>
            </a:extLst>
          </p:cNvPr>
          <p:cNvSpPr txBox="1"/>
          <p:nvPr/>
        </p:nvSpPr>
        <p:spPr>
          <a:xfrm>
            <a:off x="930168" y="5949416"/>
            <a:ext cx="2801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l-PL" sz="600" dirty="0">
                <a:solidFill>
                  <a:schemeClr val="tx1">
                    <a:lumMod val="65000"/>
                  </a:schemeClr>
                </a:solidFill>
                <a:latin typeface="Century Gothic" panose="020B0502020202020204" pitchFamily="34" charset="0"/>
              </a:rPr>
              <a:t>*NIEOSIĄGALNA Z ODSTAWIENIAMI DO REMONTU AWARIE I REZERWY                              OPRACOWANIE WŁASNE  </a:t>
            </a: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</a:rPr>
              <a:t>NA  PODSTAWIE RAPORTÓW </a:t>
            </a:r>
            <a:r>
              <a:rPr lang="pl-PL" sz="600" dirty="0">
                <a:solidFill>
                  <a:schemeClr val="tx1">
                    <a:lumMod val="65000"/>
                  </a:schemeClr>
                </a:solidFill>
                <a:latin typeface="Century Gothic" panose="020B0502020202020204" pitchFamily="34" charset="0"/>
              </a:rPr>
              <a:t>PSE S.A.                                                 ORAZ GUS </a:t>
            </a: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</a:rPr>
              <a:t>i ZBIORÓW WŁASNYCH</a:t>
            </a:r>
          </a:p>
        </p:txBody>
      </p:sp>
      <p:sp>
        <p:nvSpPr>
          <p:cNvPr id="120" name="Line 18">
            <a:extLst>
              <a:ext uri="{FF2B5EF4-FFF2-40B4-BE49-F238E27FC236}">
                <a16:creationId xmlns:a16="http://schemas.microsoft.com/office/drawing/2014/main" id="{9EA1B1D5-73DA-0FD9-8059-075EB9C58E29}"/>
              </a:ext>
            </a:extLst>
          </p:cNvPr>
          <p:cNvSpPr>
            <a:spLocks noChangeShapeType="1"/>
          </p:cNvSpPr>
          <p:nvPr/>
        </p:nvSpPr>
        <p:spPr bwMode="auto">
          <a:xfrm>
            <a:off x="3367264" y="5448465"/>
            <a:ext cx="244475" cy="0"/>
          </a:xfrm>
          <a:prstGeom prst="line">
            <a:avLst/>
          </a:prstGeom>
          <a:noFill/>
          <a:ln w="28575" cap="rnd">
            <a:solidFill>
              <a:srgbClr val="00FF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1000">
              <a:latin typeface="Century Gothic" panose="020B0502020202020204" pitchFamily="34" charset="0"/>
            </a:endParaRPr>
          </a:p>
        </p:txBody>
      </p:sp>
      <p:sp>
        <p:nvSpPr>
          <p:cNvPr id="122" name="Line 28">
            <a:extLst>
              <a:ext uri="{FF2B5EF4-FFF2-40B4-BE49-F238E27FC236}">
                <a16:creationId xmlns:a16="http://schemas.microsoft.com/office/drawing/2014/main" id="{403F0122-0A53-30E7-6EB5-97A8112F9A1E}"/>
              </a:ext>
            </a:extLst>
          </p:cNvPr>
          <p:cNvSpPr>
            <a:spLocks noChangeShapeType="1"/>
          </p:cNvSpPr>
          <p:nvPr/>
        </p:nvSpPr>
        <p:spPr bwMode="auto">
          <a:xfrm>
            <a:off x="3367264" y="5626339"/>
            <a:ext cx="244475" cy="0"/>
          </a:xfrm>
          <a:prstGeom prst="line">
            <a:avLst/>
          </a:prstGeom>
          <a:noFill/>
          <a:ln w="28575" cap="rnd">
            <a:solidFill>
              <a:srgbClr val="FFFF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1000">
              <a:latin typeface="Century Gothic" panose="020B0502020202020204" pitchFamily="34" charset="0"/>
            </a:endParaRPr>
          </a:p>
        </p:txBody>
      </p:sp>
      <p:sp>
        <p:nvSpPr>
          <p:cNvPr id="123" name="Line 7">
            <a:extLst>
              <a:ext uri="{FF2B5EF4-FFF2-40B4-BE49-F238E27FC236}">
                <a16:creationId xmlns:a16="http://schemas.microsoft.com/office/drawing/2014/main" id="{14D1DCBA-F6D4-5ED8-84E1-B13F50D4622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94036" y="3034930"/>
            <a:ext cx="15148" cy="1115039"/>
          </a:xfrm>
          <a:prstGeom prst="line">
            <a:avLst/>
          </a:prstGeom>
          <a:noFill/>
          <a:ln w="3175" cap="flat">
            <a:solidFill>
              <a:schemeClr val="bg1">
                <a:lumMod val="65000"/>
                <a:lumOff val="35000"/>
              </a:schemeClr>
            </a:solidFill>
            <a:prstDash val="solid"/>
            <a:round/>
            <a:headEnd type="stealth" w="med" len="lg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1000">
              <a:latin typeface="Century Gothic" panose="020B0502020202020204" pitchFamily="34" charset="0"/>
            </a:endParaRPr>
          </a:p>
        </p:txBody>
      </p:sp>
      <p:grpSp>
        <p:nvGrpSpPr>
          <p:cNvPr id="124" name="Grupa 123">
            <a:extLst>
              <a:ext uri="{FF2B5EF4-FFF2-40B4-BE49-F238E27FC236}">
                <a16:creationId xmlns:a16="http://schemas.microsoft.com/office/drawing/2014/main" id="{3F78776C-00F2-58A3-390E-5A94AB16EBC6}"/>
              </a:ext>
            </a:extLst>
          </p:cNvPr>
          <p:cNvGrpSpPr/>
          <p:nvPr/>
        </p:nvGrpSpPr>
        <p:grpSpPr>
          <a:xfrm>
            <a:off x="5439683" y="2938117"/>
            <a:ext cx="1225358" cy="661738"/>
            <a:chOff x="10208046" y="2069854"/>
            <a:chExt cx="1225358" cy="624854"/>
          </a:xfrm>
        </p:grpSpPr>
        <p:sp>
          <p:nvSpPr>
            <p:cNvPr id="125" name="Dymek myśli: chmurka 124">
              <a:extLst>
                <a:ext uri="{FF2B5EF4-FFF2-40B4-BE49-F238E27FC236}">
                  <a16:creationId xmlns:a16="http://schemas.microsoft.com/office/drawing/2014/main" id="{A9D8A233-4473-CE64-3032-F0DFA147746A}"/>
                </a:ext>
              </a:extLst>
            </p:cNvPr>
            <p:cNvSpPr/>
            <p:nvPr/>
          </p:nvSpPr>
          <p:spPr>
            <a:xfrm>
              <a:off x="10208047" y="2069854"/>
              <a:ext cx="1225357" cy="624854"/>
            </a:xfrm>
            <a:prstGeom prst="cloudCallout">
              <a:avLst>
                <a:gd name="adj1" fmla="val -66304"/>
                <a:gd name="adj2" fmla="val 58764"/>
              </a:avLst>
            </a:prstGeom>
            <a:solidFill>
              <a:schemeClr val="bg1"/>
            </a:solidFill>
            <a:ln w="3175">
              <a:solidFill>
                <a:schemeClr val="tx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dirty="0">
                  <a:noFill/>
                </a:rPr>
                <a:t>2050/2020 </a:t>
              </a:r>
            </a:p>
          </p:txBody>
        </p:sp>
        <p:sp>
          <p:nvSpPr>
            <p:cNvPr id="126" name="pole tekstowe 125">
              <a:extLst>
                <a:ext uri="{FF2B5EF4-FFF2-40B4-BE49-F238E27FC236}">
                  <a16:creationId xmlns:a16="http://schemas.microsoft.com/office/drawing/2014/main" id="{AFF86728-ED8F-EB18-5A2A-93BC6CEFBD47}"/>
                </a:ext>
              </a:extLst>
            </p:cNvPr>
            <p:cNvSpPr txBox="1"/>
            <p:nvPr/>
          </p:nvSpPr>
          <p:spPr>
            <a:xfrm>
              <a:off x="10208046" y="2092572"/>
              <a:ext cx="1225357" cy="46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000" dirty="0"/>
                <a:t>ROZPIĘTOŚĆ </a:t>
              </a:r>
              <a:r>
                <a:rPr lang="pl-PL" sz="1200" dirty="0"/>
                <a:t>                                           </a:t>
              </a:r>
              <a:r>
                <a:rPr lang="pl-PL" sz="1400" b="1" dirty="0"/>
                <a:t>23 692 MW</a:t>
              </a:r>
            </a:p>
          </p:txBody>
        </p:sp>
      </p:grpSp>
      <p:grpSp>
        <p:nvGrpSpPr>
          <p:cNvPr id="127" name="Grupa 126">
            <a:extLst>
              <a:ext uri="{FF2B5EF4-FFF2-40B4-BE49-F238E27FC236}">
                <a16:creationId xmlns:a16="http://schemas.microsoft.com/office/drawing/2014/main" id="{61E7EB76-BB9D-52D6-D15A-5B0647C45A84}"/>
              </a:ext>
            </a:extLst>
          </p:cNvPr>
          <p:cNvGrpSpPr/>
          <p:nvPr/>
        </p:nvGrpSpPr>
        <p:grpSpPr>
          <a:xfrm>
            <a:off x="10726060" y="1980291"/>
            <a:ext cx="1225357" cy="661738"/>
            <a:chOff x="10208047" y="2069854"/>
            <a:chExt cx="1225357" cy="624854"/>
          </a:xfrm>
        </p:grpSpPr>
        <p:sp>
          <p:nvSpPr>
            <p:cNvPr id="128" name="Dymek myśli: chmurka 127">
              <a:extLst>
                <a:ext uri="{FF2B5EF4-FFF2-40B4-BE49-F238E27FC236}">
                  <a16:creationId xmlns:a16="http://schemas.microsoft.com/office/drawing/2014/main" id="{5598EB3A-AF82-FF87-8800-BC8067B6510E}"/>
                </a:ext>
              </a:extLst>
            </p:cNvPr>
            <p:cNvSpPr/>
            <p:nvPr/>
          </p:nvSpPr>
          <p:spPr>
            <a:xfrm>
              <a:off x="10208047" y="2069854"/>
              <a:ext cx="1225357" cy="624854"/>
            </a:xfrm>
            <a:prstGeom prst="cloudCallout">
              <a:avLst>
                <a:gd name="adj1" fmla="val -49203"/>
                <a:gd name="adj2" fmla="val 78581"/>
              </a:avLst>
            </a:prstGeom>
            <a:solidFill>
              <a:schemeClr val="bg1"/>
            </a:solidFill>
            <a:ln w="3175">
              <a:solidFill>
                <a:schemeClr val="tx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dirty="0">
                  <a:noFill/>
                </a:rPr>
                <a:t>2050/2020 </a:t>
              </a:r>
            </a:p>
          </p:txBody>
        </p:sp>
        <p:sp>
          <p:nvSpPr>
            <p:cNvPr id="129" name="pole tekstowe 128">
              <a:extLst>
                <a:ext uri="{FF2B5EF4-FFF2-40B4-BE49-F238E27FC236}">
                  <a16:creationId xmlns:a16="http://schemas.microsoft.com/office/drawing/2014/main" id="{0601075D-0574-CF70-331B-DC64A09D6DB3}"/>
                </a:ext>
              </a:extLst>
            </p:cNvPr>
            <p:cNvSpPr txBox="1"/>
            <p:nvPr/>
          </p:nvSpPr>
          <p:spPr>
            <a:xfrm>
              <a:off x="10300013" y="2119954"/>
              <a:ext cx="1041424" cy="46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000" dirty="0"/>
                <a:t>ROZPIĘTOŚĆ </a:t>
              </a:r>
              <a:r>
                <a:rPr lang="pl-PL" sz="1200" dirty="0"/>
                <a:t> </a:t>
              </a:r>
              <a:r>
                <a:rPr lang="pl-PL" sz="1400" b="1" dirty="0"/>
                <a:t>28 389 MW</a:t>
              </a:r>
            </a:p>
          </p:txBody>
        </p:sp>
      </p:grpSp>
      <p:sp>
        <p:nvSpPr>
          <p:cNvPr id="130" name="Line 7">
            <a:extLst>
              <a:ext uri="{FF2B5EF4-FFF2-40B4-BE49-F238E27FC236}">
                <a16:creationId xmlns:a16="http://schemas.microsoft.com/office/drawing/2014/main" id="{78CF5783-09D9-EE33-C19E-0E979290D4F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688397" y="2172577"/>
            <a:ext cx="15147" cy="1338612"/>
          </a:xfrm>
          <a:prstGeom prst="line">
            <a:avLst/>
          </a:prstGeom>
          <a:noFill/>
          <a:ln w="3175" cap="flat">
            <a:solidFill>
              <a:schemeClr val="bg1">
                <a:lumMod val="65000"/>
                <a:lumOff val="35000"/>
              </a:schemeClr>
            </a:solidFill>
            <a:prstDash val="solid"/>
            <a:round/>
            <a:headEnd type="stealth" w="med" len="lg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100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5639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 animBg="1"/>
      <p:bldP spid="13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5BC6329F-01D2-9B99-EAC6-6CEB4BA89158}"/>
              </a:ext>
            </a:extLst>
          </p:cNvPr>
          <p:cNvSpPr txBox="1"/>
          <p:nvPr/>
        </p:nvSpPr>
        <p:spPr>
          <a:xfrm>
            <a:off x="452700" y="1198302"/>
            <a:ext cx="48221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… </a:t>
            </a:r>
            <a:r>
              <a:rPr lang="pl-PL" dirty="0">
                <a:latin typeface="Century Gothic" panose="020B0502020202020204" pitchFamily="34" charset="0"/>
                <a:ea typeface="Times New Roman" panose="02020603050405020304" pitchFamily="18" charset="0"/>
              </a:rPr>
              <a:t>na koniec grudnia 2021 mieliśmy w KSE </a:t>
            </a:r>
            <a:endParaRPr lang="pl-PL" dirty="0"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75E2ADB6-72F2-E345-FC1C-FD45B9EB1EEE}"/>
              </a:ext>
            </a:extLst>
          </p:cNvPr>
          <p:cNvSpPr txBox="1"/>
          <p:nvPr/>
        </p:nvSpPr>
        <p:spPr>
          <a:xfrm>
            <a:off x="3460990" y="2004454"/>
            <a:ext cx="38229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dirty="0">
                <a:latin typeface="Century Gothic" panose="020B0502020202020204" pitchFamily="34" charset="0"/>
                <a:ea typeface="Times New Roman" panose="02020603050405020304" pitchFamily="18" charset="0"/>
              </a:rPr>
              <a:t>- EL CIEPLNE KONWENCJONALNE </a:t>
            </a:r>
            <a:endParaRPr lang="pl-PL" dirty="0"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C1C9E1F2-D683-E73E-9896-666D6764EABC}"/>
              </a:ext>
            </a:extLst>
          </p:cNvPr>
          <p:cNvSpPr txBox="1"/>
          <p:nvPr/>
        </p:nvSpPr>
        <p:spPr>
          <a:xfrm>
            <a:off x="7769166" y="1956761"/>
            <a:ext cx="17231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dirty="0">
                <a:latin typeface="Century Gothic" panose="020B0502020202020204" pitchFamily="34" charset="0"/>
                <a:ea typeface="Times New Roman" panose="02020603050405020304" pitchFamily="18" charset="0"/>
              </a:rPr>
              <a:t>36 374,0 MW </a:t>
            </a:r>
            <a:endParaRPr lang="pl-PL" dirty="0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B845BD74-D6B8-389C-DF35-C5018AEF2500}"/>
              </a:ext>
            </a:extLst>
          </p:cNvPr>
          <p:cNvSpPr txBox="1"/>
          <p:nvPr/>
        </p:nvSpPr>
        <p:spPr>
          <a:xfrm>
            <a:off x="4534078" y="2310978"/>
            <a:ext cx="21999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dirty="0">
                <a:latin typeface="Century Gothic" panose="020B0502020202020204" pitchFamily="34" charset="0"/>
                <a:ea typeface="Times New Roman" panose="02020603050405020304" pitchFamily="18" charset="0"/>
              </a:rPr>
              <a:t>- EL WODNE* </a:t>
            </a:r>
            <a:endParaRPr lang="pl-PL" dirty="0"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A982FCD2-DB34-0A62-5E46-19D9B76DBCA9}"/>
              </a:ext>
            </a:extLst>
          </p:cNvPr>
          <p:cNvSpPr txBox="1"/>
          <p:nvPr/>
        </p:nvSpPr>
        <p:spPr>
          <a:xfrm>
            <a:off x="7910065" y="2271430"/>
            <a:ext cx="14794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dirty="0">
                <a:latin typeface="Century Gothic" panose="020B0502020202020204" pitchFamily="34" charset="0"/>
                <a:ea typeface="Times New Roman" panose="02020603050405020304" pitchFamily="18" charset="0"/>
              </a:rPr>
              <a:t>2 501,1 MW </a:t>
            </a:r>
            <a:endParaRPr lang="pl-PL" dirty="0"/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7BE4F274-BF68-1102-2592-95E7BC84EA62}"/>
              </a:ext>
            </a:extLst>
          </p:cNvPr>
          <p:cNvSpPr txBox="1"/>
          <p:nvPr/>
        </p:nvSpPr>
        <p:spPr>
          <a:xfrm>
            <a:off x="5642629" y="3512740"/>
            <a:ext cx="31716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dirty="0">
                <a:latin typeface="Century Gothic" panose="020B0502020202020204" pitchFamily="34" charset="0"/>
                <a:ea typeface="Times New Roman" panose="02020603050405020304" pitchFamily="18" charset="0"/>
              </a:rPr>
              <a:t>- EL WIATROWE </a:t>
            </a:r>
            <a:endParaRPr lang="pl-PL" dirty="0"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846EB458-783E-F5DF-303D-B6444EFCD3B4}"/>
              </a:ext>
            </a:extLst>
          </p:cNvPr>
          <p:cNvSpPr txBox="1"/>
          <p:nvPr/>
        </p:nvSpPr>
        <p:spPr>
          <a:xfrm>
            <a:off x="9370323" y="3512740"/>
            <a:ext cx="14431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dirty="0">
                <a:latin typeface="Century Gothic" panose="020B0502020202020204" pitchFamily="34" charset="0"/>
                <a:ea typeface="Times New Roman" panose="02020603050405020304" pitchFamily="18" charset="0"/>
              </a:rPr>
              <a:t>8 111,2 MW </a:t>
            </a:r>
            <a:endParaRPr lang="pl-PL" dirty="0"/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AB70BBEB-D065-A530-051E-8DD7ADFC06D7}"/>
              </a:ext>
            </a:extLst>
          </p:cNvPr>
          <p:cNvSpPr txBox="1"/>
          <p:nvPr/>
        </p:nvSpPr>
        <p:spPr>
          <a:xfrm>
            <a:off x="5823788" y="3779712"/>
            <a:ext cx="31716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ctr">
              <a:buFontTx/>
              <a:buChar char="-"/>
            </a:pPr>
            <a:r>
              <a:rPr lang="pl-PL" dirty="0">
                <a:latin typeface="Century Gothic" panose="020B0502020202020204" pitchFamily="34" charset="0"/>
                <a:ea typeface="Times New Roman" panose="02020603050405020304" pitchFamily="18" charset="0"/>
              </a:rPr>
              <a:t>POZOSTAŁE OZE 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C02200A9-76CC-E8B9-C168-0C5A5C92FDC0}"/>
              </a:ext>
            </a:extLst>
          </p:cNvPr>
          <p:cNvSpPr txBox="1"/>
          <p:nvPr/>
        </p:nvSpPr>
        <p:spPr>
          <a:xfrm>
            <a:off x="9370323" y="3794397"/>
            <a:ext cx="14431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dirty="0">
                <a:latin typeface="Century Gothic" panose="020B0502020202020204" pitchFamily="34" charset="0"/>
                <a:ea typeface="Times New Roman" panose="02020603050405020304" pitchFamily="18" charset="0"/>
              </a:rPr>
              <a:t>6 901,9 MW </a:t>
            </a:r>
            <a:endParaRPr lang="pl-PL" dirty="0"/>
          </a:p>
        </p:txBody>
      </p:sp>
      <p:cxnSp>
        <p:nvCxnSpPr>
          <p:cNvPr id="21" name="Łącznik prosty 20">
            <a:extLst>
              <a:ext uri="{FF2B5EF4-FFF2-40B4-BE49-F238E27FC236}">
                <a16:creationId xmlns:a16="http://schemas.microsoft.com/office/drawing/2014/main" id="{36405E27-4490-4DCC-6A90-BE08658191DB}"/>
              </a:ext>
            </a:extLst>
          </p:cNvPr>
          <p:cNvCxnSpPr/>
          <p:nvPr/>
        </p:nvCxnSpPr>
        <p:spPr>
          <a:xfrm>
            <a:off x="7662052" y="2622060"/>
            <a:ext cx="1682151" cy="0"/>
          </a:xfrm>
          <a:prstGeom prst="line">
            <a:avLst/>
          </a:prstGeom>
          <a:ln>
            <a:solidFill>
              <a:schemeClr val="tx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FC258A5B-ED5A-82B1-8D13-3232D02472F6}"/>
              </a:ext>
            </a:extLst>
          </p:cNvPr>
          <p:cNvSpPr txBox="1"/>
          <p:nvPr/>
        </p:nvSpPr>
        <p:spPr>
          <a:xfrm>
            <a:off x="7769166" y="2603351"/>
            <a:ext cx="17231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b="1" dirty="0">
                <a:latin typeface="Century Gothic" panose="020B0502020202020204" pitchFamily="34" charset="0"/>
                <a:ea typeface="Times New Roman" panose="02020603050405020304" pitchFamily="18" charset="0"/>
              </a:rPr>
              <a:t>38 875,1 MW</a:t>
            </a:r>
            <a:endParaRPr lang="pl-PL" sz="2000" b="1" dirty="0"/>
          </a:p>
        </p:txBody>
      </p:sp>
      <p:sp>
        <p:nvSpPr>
          <p:cNvPr id="23" name="pole tekstowe 22">
            <a:extLst>
              <a:ext uri="{FF2B5EF4-FFF2-40B4-BE49-F238E27FC236}">
                <a16:creationId xmlns:a16="http://schemas.microsoft.com/office/drawing/2014/main" id="{6C8386E7-564B-4DDF-85B8-C14C3A0DE22E}"/>
              </a:ext>
            </a:extLst>
          </p:cNvPr>
          <p:cNvSpPr txBox="1"/>
          <p:nvPr/>
        </p:nvSpPr>
        <p:spPr>
          <a:xfrm>
            <a:off x="988917" y="5928539"/>
            <a:ext cx="2801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l-PL" sz="600" dirty="0">
                <a:solidFill>
                  <a:schemeClr val="tx1">
                    <a:lumMod val="65000"/>
                  </a:schemeClr>
                </a:solidFill>
                <a:latin typeface="Century Gothic" panose="020B0502020202020204" pitchFamily="34" charset="0"/>
              </a:rPr>
              <a:t>*WODNE ŁĄCZNIE PRZEPŁYWOEW I SZCZYTOWO POMPOWE OPRACOWANIE WŁASNE  </a:t>
            </a: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</a:rPr>
              <a:t>NA  PODSTAWIE RAPORTÓW </a:t>
            </a:r>
            <a:r>
              <a:rPr lang="pl-PL" sz="600" dirty="0">
                <a:solidFill>
                  <a:schemeClr val="tx1">
                    <a:lumMod val="65000"/>
                  </a:schemeClr>
                </a:solidFill>
                <a:latin typeface="Century Gothic" panose="020B0502020202020204" pitchFamily="34" charset="0"/>
              </a:rPr>
              <a:t>PSE S.A.                                                 ORAZ GUS </a:t>
            </a: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</a:rPr>
              <a:t>i ZBIORÓW WŁASNYCH</a:t>
            </a:r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748A3026-3013-BB0B-2951-51D06EAAB507}"/>
              </a:ext>
            </a:extLst>
          </p:cNvPr>
          <p:cNvSpPr txBox="1"/>
          <p:nvPr/>
        </p:nvSpPr>
        <p:spPr>
          <a:xfrm>
            <a:off x="3232450" y="3125942"/>
            <a:ext cx="534765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000" dirty="0">
                <a:latin typeface="Century Gothic" panose="020B0502020202020204" pitchFamily="34" charset="0"/>
                <a:ea typeface="Times New Roman" panose="02020603050405020304" pitchFamily="18" charset="0"/>
              </a:rPr>
              <a:t>MOC NIEOSIĄGALNA</a:t>
            </a:r>
            <a:endParaRPr lang="pl-PL" sz="2400" b="1" dirty="0"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FDB4BECA-40D5-15BA-6C43-EF1C9A2E80BB}"/>
              </a:ext>
            </a:extLst>
          </p:cNvPr>
          <p:cNvSpPr txBox="1"/>
          <p:nvPr/>
        </p:nvSpPr>
        <p:spPr>
          <a:xfrm>
            <a:off x="7425734" y="4065350"/>
            <a:ext cx="10110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ctr">
              <a:buFontTx/>
              <a:buChar char="-"/>
            </a:pPr>
            <a:r>
              <a:rPr lang="pl-PL" dirty="0">
                <a:latin typeface="Century Gothic" panose="020B0502020202020204" pitchFamily="34" charset="0"/>
                <a:ea typeface="Times New Roman" panose="02020603050405020304" pitchFamily="18" charset="0"/>
              </a:rPr>
              <a:t>INNE</a:t>
            </a:r>
          </a:p>
        </p:txBody>
      </p:sp>
      <p:sp>
        <p:nvSpPr>
          <p:cNvPr id="27" name="pole tekstowe 26">
            <a:extLst>
              <a:ext uri="{FF2B5EF4-FFF2-40B4-BE49-F238E27FC236}">
                <a16:creationId xmlns:a16="http://schemas.microsoft.com/office/drawing/2014/main" id="{0497C1C3-E39E-1784-554C-106DF6EDB81A}"/>
              </a:ext>
            </a:extLst>
          </p:cNvPr>
          <p:cNvSpPr txBox="1"/>
          <p:nvPr/>
        </p:nvSpPr>
        <p:spPr>
          <a:xfrm>
            <a:off x="9352547" y="4055811"/>
            <a:ext cx="14431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dirty="0">
                <a:latin typeface="Century Gothic" panose="020B0502020202020204" pitchFamily="34" charset="0"/>
                <a:ea typeface="Times New Roman" panose="02020603050405020304" pitchFamily="18" charset="0"/>
              </a:rPr>
              <a:t>1 546,4MW </a:t>
            </a:r>
            <a:endParaRPr lang="pl-PL" dirty="0"/>
          </a:p>
        </p:txBody>
      </p: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96AF6B5D-0524-2293-0EDE-E44871ADCEF8}"/>
              </a:ext>
            </a:extLst>
          </p:cNvPr>
          <p:cNvSpPr txBox="1"/>
          <p:nvPr/>
        </p:nvSpPr>
        <p:spPr>
          <a:xfrm>
            <a:off x="3782730" y="4714395"/>
            <a:ext cx="31716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dirty="0">
                <a:latin typeface="Century Gothic" panose="020B0502020202020204" pitchFamily="34" charset="0"/>
                <a:ea typeface="Times New Roman" panose="02020603050405020304" pitchFamily="18" charset="0"/>
              </a:rPr>
              <a:t>- W REMONTACH </a:t>
            </a:r>
            <a:endParaRPr lang="pl-PL" dirty="0"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B8E8D45C-2131-71A4-A170-F077C503D817}"/>
              </a:ext>
            </a:extLst>
          </p:cNvPr>
          <p:cNvSpPr txBox="1"/>
          <p:nvPr/>
        </p:nvSpPr>
        <p:spPr>
          <a:xfrm>
            <a:off x="7506069" y="4723176"/>
            <a:ext cx="18292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dirty="0">
                <a:latin typeface="Century Gothic" panose="020B0502020202020204" pitchFamily="34" charset="0"/>
                <a:ea typeface="Times New Roman" panose="02020603050405020304" pitchFamily="18" charset="0"/>
              </a:rPr>
              <a:t>3 429,6 MW </a:t>
            </a:r>
            <a:endParaRPr lang="pl-PL" dirty="0"/>
          </a:p>
        </p:txBody>
      </p: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81DE97DE-3565-C818-1E96-6E23DEEF0907}"/>
              </a:ext>
            </a:extLst>
          </p:cNvPr>
          <p:cNvSpPr txBox="1"/>
          <p:nvPr/>
        </p:nvSpPr>
        <p:spPr>
          <a:xfrm>
            <a:off x="3769080" y="4981367"/>
            <a:ext cx="31716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ctr">
              <a:buFontTx/>
              <a:buChar char="-"/>
            </a:pPr>
            <a:r>
              <a:rPr lang="pl-PL" dirty="0">
                <a:latin typeface="Century Gothic" panose="020B0502020202020204" pitchFamily="34" charset="0"/>
                <a:ea typeface="Times New Roman" panose="02020603050405020304" pitchFamily="18" charset="0"/>
              </a:rPr>
              <a:t>W AWARIACH</a:t>
            </a:r>
          </a:p>
        </p:txBody>
      </p:sp>
      <p:sp>
        <p:nvSpPr>
          <p:cNvPr id="31" name="pole tekstowe 30">
            <a:extLst>
              <a:ext uri="{FF2B5EF4-FFF2-40B4-BE49-F238E27FC236}">
                <a16:creationId xmlns:a16="http://schemas.microsoft.com/office/drawing/2014/main" id="{2934D950-B9B7-635B-82F0-F188DE13E067}"/>
              </a:ext>
            </a:extLst>
          </p:cNvPr>
          <p:cNvSpPr txBox="1"/>
          <p:nvPr/>
        </p:nvSpPr>
        <p:spPr>
          <a:xfrm>
            <a:off x="7510424" y="4996052"/>
            <a:ext cx="14431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dirty="0">
                <a:latin typeface="Century Gothic" panose="020B0502020202020204" pitchFamily="34" charset="0"/>
                <a:ea typeface="Times New Roman" panose="02020603050405020304" pitchFamily="18" charset="0"/>
              </a:rPr>
              <a:t>1 026,0 MW </a:t>
            </a:r>
            <a:endParaRPr lang="pl-PL" dirty="0"/>
          </a:p>
        </p:txBody>
      </p:sp>
      <p:sp>
        <p:nvSpPr>
          <p:cNvPr id="34" name="pole tekstowe 33">
            <a:extLst>
              <a:ext uri="{FF2B5EF4-FFF2-40B4-BE49-F238E27FC236}">
                <a16:creationId xmlns:a16="http://schemas.microsoft.com/office/drawing/2014/main" id="{AED30D04-A0EA-13D9-481D-BA083255C78B}"/>
              </a:ext>
            </a:extLst>
          </p:cNvPr>
          <p:cNvSpPr txBox="1"/>
          <p:nvPr/>
        </p:nvSpPr>
        <p:spPr>
          <a:xfrm>
            <a:off x="3790112" y="5234612"/>
            <a:ext cx="260014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ctr">
              <a:buFontTx/>
              <a:buChar char="-"/>
            </a:pPr>
            <a:r>
              <a:rPr lang="pl-PL" dirty="0">
                <a:latin typeface="Century Gothic" panose="020B0502020202020204" pitchFamily="34" charset="0"/>
                <a:ea typeface="Times New Roman" panose="02020603050405020304" pitchFamily="18" charset="0"/>
              </a:rPr>
              <a:t>REZERWA                          </a:t>
            </a:r>
            <a:r>
              <a:rPr lang="pl-PL" sz="1200" dirty="0">
                <a:latin typeface="Century Gothic" panose="020B0502020202020204" pitchFamily="34" charset="0"/>
                <a:ea typeface="Times New Roman" panose="02020603050405020304" pitchFamily="18" charset="0"/>
              </a:rPr>
              <a:t>RUCHOWA I ZIMNA </a:t>
            </a:r>
          </a:p>
        </p:txBody>
      </p:sp>
      <p:sp>
        <p:nvSpPr>
          <p:cNvPr id="35" name="pole tekstowe 34">
            <a:extLst>
              <a:ext uri="{FF2B5EF4-FFF2-40B4-BE49-F238E27FC236}">
                <a16:creationId xmlns:a16="http://schemas.microsoft.com/office/drawing/2014/main" id="{2577EA79-345C-11A6-089E-1841F7634F20}"/>
              </a:ext>
            </a:extLst>
          </p:cNvPr>
          <p:cNvSpPr txBox="1"/>
          <p:nvPr/>
        </p:nvSpPr>
        <p:spPr>
          <a:xfrm>
            <a:off x="7528285" y="5268645"/>
            <a:ext cx="14431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dirty="0">
                <a:latin typeface="Century Gothic" panose="020B0502020202020204" pitchFamily="34" charset="0"/>
                <a:ea typeface="Times New Roman" panose="02020603050405020304" pitchFamily="18" charset="0"/>
              </a:rPr>
              <a:t>4 484,3 MW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926391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upa 41">
            <a:extLst>
              <a:ext uri="{FF2B5EF4-FFF2-40B4-BE49-F238E27FC236}">
                <a16:creationId xmlns:a16="http://schemas.microsoft.com/office/drawing/2014/main" id="{2FC02CD4-1EFF-B461-5980-CB2FF7A29E90}"/>
              </a:ext>
            </a:extLst>
          </p:cNvPr>
          <p:cNvGrpSpPr/>
          <p:nvPr/>
        </p:nvGrpSpPr>
        <p:grpSpPr>
          <a:xfrm>
            <a:off x="5094300" y="5166196"/>
            <a:ext cx="5786960" cy="153888"/>
            <a:chOff x="6642471" y="4960992"/>
            <a:chExt cx="3873870" cy="72036"/>
          </a:xfrm>
        </p:grpSpPr>
        <p:sp>
          <p:nvSpPr>
            <p:cNvPr id="45" name="Rectangle 12">
              <a:extLst>
                <a:ext uri="{FF2B5EF4-FFF2-40B4-BE49-F238E27FC236}">
                  <a16:creationId xmlns:a16="http://schemas.microsoft.com/office/drawing/2014/main" id="{68DBA7DC-8CB1-FFAB-AE2D-91D4AC8EF0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42471" y="4960992"/>
              <a:ext cx="262001" cy="72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2015</a:t>
              </a:r>
            </a:p>
          </p:txBody>
        </p:sp>
        <p:sp>
          <p:nvSpPr>
            <p:cNvPr id="46" name="Rectangle 13">
              <a:extLst>
                <a:ext uri="{FF2B5EF4-FFF2-40B4-BE49-F238E27FC236}">
                  <a16:creationId xmlns:a16="http://schemas.microsoft.com/office/drawing/2014/main" id="{3B8C79D8-FC96-B452-B8FA-933FBD71E8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87010" y="4960992"/>
              <a:ext cx="188861" cy="72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2016</a:t>
              </a:r>
            </a:p>
          </p:txBody>
        </p:sp>
        <p:sp>
          <p:nvSpPr>
            <p:cNvPr id="47" name="Rectangle 14">
              <a:extLst>
                <a:ext uri="{FF2B5EF4-FFF2-40B4-BE49-F238E27FC236}">
                  <a16:creationId xmlns:a16="http://schemas.microsoft.com/office/drawing/2014/main" id="{9F10B5EC-5B97-6D7E-3837-5D4AFE0A54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5860" y="4960992"/>
              <a:ext cx="188861" cy="72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2017</a:t>
              </a:r>
            </a:p>
          </p:txBody>
        </p:sp>
        <p:sp>
          <p:nvSpPr>
            <p:cNvPr id="48" name="Rectangle 15">
              <a:extLst>
                <a:ext uri="{FF2B5EF4-FFF2-40B4-BE49-F238E27FC236}">
                  <a16:creationId xmlns:a16="http://schemas.microsoft.com/office/drawing/2014/main" id="{8A058C7B-2126-7DC0-09D9-EE6DC6CF7E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02821" y="4960992"/>
              <a:ext cx="188861" cy="72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2018</a:t>
              </a:r>
            </a:p>
          </p:txBody>
        </p:sp>
        <p:sp>
          <p:nvSpPr>
            <p:cNvPr id="49" name="Rectangle 16">
              <a:extLst>
                <a:ext uri="{FF2B5EF4-FFF2-40B4-BE49-F238E27FC236}">
                  <a16:creationId xmlns:a16="http://schemas.microsoft.com/office/drawing/2014/main" id="{0FC7FCA1-9F48-BED5-A206-015FCA73ED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11671" y="4960992"/>
              <a:ext cx="188861" cy="72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2019</a:t>
              </a:r>
            </a:p>
          </p:txBody>
        </p:sp>
        <p:sp>
          <p:nvSpPr>
            <p:cNvPr id="50" name="Rectangle 17">
              <a:extLst>
                <a:ext uri="{FF2B5EF4-FFF2-40B4-BE49-F238E27FC236}">
                  <a16:creationId xmlns:a16="http://schemas.microsoft.com/office/drawing/2014/main" id="{80696FE4-1D83-3B59-BDAA-686B037D5A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18629" y="4960992"/>
              <a:ext cx="188861" cy="72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2020</a:t>
              </a:r>
            </a:p>
          </p:txBody>
        </p:sp>
        <p:sp>
          <p:nvSpPr>
            <p:cNvPr id="51" name="Rectangle 18">
              <a:extLst>
                <a:ext uri="{FF2B5EF4-FFF2-40B4-BE49-F238E27FC236}">
                  <a16:creationId xmlns:a16="http://schemas.microsoft.com/office/drawing/2014/main" id="{4029A69A-75BC-9AC3-DD85-93CD6A4BE7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27480" y="4960992"/>
              <a:ext cx="188861" cy="72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2021</a:t>
              </a:r>
            </a:p>
          </p:txBody>
        </p:sp>
      </p:grpSp>
      <p:sp>
        <p:nvSpPr>
          <p:cNvPr id="103" name="Prostokąt 102">
            <a:extLst>
              <a:ext uri="{FF2B5EF4-FFF2-40B4-BE49-F238E27FC236}">
                <a16:creationId xmlns:a16="http://schemas.microsoft.com/office/drawing/2014/main" id="{56FD35E9-2F20-66CC-FB04-6B8966A76250}"/>
              </a:ext>
            </a:extLst>
          </p:cNvPr>
          <p:cNvSpPr/>
          <p:nvPr/>
        </p:nvSpPr>
        <p:spPr>
          <a:xfrm>
            <a:off x="501843" y="826304"/>
            <a:ext cx="10224217" cy="564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pl-PL" sz="1867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pl-PL" sz="1400" dirty="0"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 MOC  GWARANTOWANA i OBCIĄŻĘNIA SZCZYTOWE MAKSYMALNE </a:t>
            </a:r>
            <a:r>
              <a:rPr kumimoji="0" lang="pl-PL" sz="1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W KSE 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[MW]                                                                 </a:t>
            </a:r>
            <a:r>
              <a:rPr lang="pl-PL" sz="1200" dirty="0"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NA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 KONIEC ROKU W LATACH 2015 - 2021</a:t>
            </a:r>
          </a:p>
        </p:txBody>
      </p:sp>
      <p:sp>
        <p:nvSpPr>
          <p:cNvPr id="119" name="pole tekstowe 118">
            <a:extLst>
              <a:ext uri="{FF2B5EF4-FFF2-40B4-BE49-F238E27FC236}">
                <a16:creationId xmlns:a16="http://schemas.microsoft.com/office/drawing/2014/main" id="{C7690D17-34BA-9555-698B-3F0FD75839C9}"/>
              </a:ext>
            </a:extLst>
          </p:cNvPr>
          <p:cNvSpPr txBox="1"/>
          <p:nvPr/>
        </p:nvSpPr>
        <p:spPr>
          <a:xfrm>
            <a:off x="930168" y="5949416"/>
            <a:ext cx="2801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l-PL" sz="600" dirty="0">
                <a:solidFill>
                  <a:schemeClr val="tx1">
                    <a:lumMod val="65000"/>
                  </a:schemeClr>
                </a:solidFill>
                <a:latin typeface="Century Gothic" panose="020B0502020202020204" pitchFamily="34" charset="0"/>
              </a:rPr>
              <a:t>*W ROKU W NAJW OBCIĄŻENIU W  MIESIĄCU                              OPRACOWANIE WŁASNE  </a:t>
            </a: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</a:rPr>
              <a:t>NA  PODSTAWIE RAPORTÓW </a:t>
            </a:r>
            <a:r>
              <a:rPr lang="pl-PL" sz="600" dirty="0">
                <a:solidFill>
                  <a:schemeClr val="tx1">
                    <a:lumMod val="65000"/>
                  </a:schemeClr>
                </a:solidFill>
                <a:latin typeface="Century Gothic" panose="020B0502020202020204" pitchFamily="34" charset="0"/>
              </a:rPr>
              <a:t>PSE S.A.                                                 ORAZ GUS </a:t>
            </a: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</a:rPr>
              <a:t>i ZBIORÓW WŁASNYCH</a:t>
            </a:r>
          </a:p>
        </p:txBody>
      </p:sp>
      <p:sp>
        <p:nvSpPr>
          <p:cNvPr id="13" name="Rectangle 10">
            <a:extLst>
              <a:ext uri="{FF2B5EF4-FFF2-40B4-BE49-F238E27FC236}">
                <a16:creationId xmlns:a16="http://schemas.microsoft.com/office/drawing/2014/main" id="{F23E52D4-2A8E-ED7A-68DC-85E95A5278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5208" y="4961138"/>
            <a:ext cx="70532" cy="200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0</a:t>
            </a:r>
            <a:endParaRPr kumimoji="0" lang="pl-PL" altLang="pl-PL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4" name="Rectangle 11">
            <a:extLst>
              <a:ext uri="{FF2B5EF4-FFF2-40B4-BE49-F238E27FC236}">
                <a16:creationId xmlns:a16="http://schemas.microsoft.com/office/drawing/2014/main" id="{0755ED4A-82AD-2567-CA5F-039741B073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8522" y="4289375"/>
            <a:ext cx="387927" cy="200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10 000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5" name="Rectangle 12">
            <a:extLst>
              <a:ext uri="{FF2B5EF4-FFF2-40B4-BE49-F238E27FC236}">
                <a16:creationId xmlns:a16="http://schemas.microsoft.com/office/drawing/2014/main" id="{2AF794B3-C65D-5C71-877D-33B5B29782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8522" y="3574482"/>
            <a:ext cx="387927" cy="200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20 000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6" name="Rectangle 13">
            <a:extLst>
              <a:ext uri="{FF2B5EF4-FFF2-40B4-BE49-F238E27FC236}">
                <a16:creationId xmlns:a16="http://schemas.microsoft.com/office/drawing/2014/main" id="{7B4EC74A-3FD0-D234-D664-D3E4131509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8522" y="2902719"/>
            <a:ext cx="387927" cy="200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30 000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7" name="Rectangle 14">
            <a:extLst>
              <a:ext uri="{FF2B5EF4-FFF2-40B4-BE49-F238E27FC236}">
                <a16:creationId xmlns:a16="http://schemas.microsoft.com/office/drawing/2014/main" id="{FE665A48-58D3-4271-7669-EDA5E10849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8522" y="2172577"/>
            <a:ext cx="387927" cy="200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40 000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grpSp>
        <p:nvGrpSpPr>
          <p:cNvPr id="6" name="Grupa 5">
            <a:extLst>
              <a:ext uri="{FF2B5EF4-FFF2-40B4-BE49-F238E27FC236}">
                <a16:creationId xmlns:a16="http://schemas.microsoft.com/office/drawing/2014/main" id="{09FE5BA2-13AF-365F-F57E-2FD10288A298}"/>
              </a:ext>
            </a:extLst>
          </p:cNvPr>
          <p:cNvGrpSpPr/>
          <p:nvPr/>
        </p:nvGrpSpPr>
        <p:grpSpPr>
          <a:xfrm>
            <a:off x="5037267" y="2255551"/>
            <a:ext cx="5898113" cy="2777271"/>
            <a:chOff x="5037267" y="2255551"/>
            <a:chExt cx="5898113" cy="2777271"/>
          </a:xfrm>
        </p:grpSpPr>
        <p:grpSp>
          <p:nvGrpSpPr>
            <p:cNvPr id="2" name="Grupa 1">
              <a:extLst>
                <a:ext uri="{FF2B5EF4-FFF2-40B4-BE49-F238E27FC236}">
                  <a16:creationId xmlns:a16="http://schemas.microsoft.com/office/drawing/2014/main" id="{34FAC6C5-A9A1-4136-418B-8E517F62E400}"/>
                </a:ext>
              </a:extLst>
            </p:cNvPr>
            <p:cNvGrpSpPr/>
            <p:nvPr/>
          </p:nvGrpSpPr>
          <p:grpSpPr>
            <a:xfrm>
              <a:off x="5037267" y="2255551"/>
              <a:ext cx="5881344" cy="2777271"/>
              <a:chOff x="5037267" y="2930344"/>
              <a:chExt cx="5881344" cy="2132373"/>
            </a:xfrm>
          </p:grpSpPr>
          <p:sp>
            <p:nvSpPr>
              <p:cNvPr id="10" name="Line 7">
                <a:extLst>
                  <a:ext uri="{FF2B5EF4-FFF2-40B4-BE49-F238E27FC236}">
                    <a16:creationId xmlns:a16="http://schemas.microsoft.com/office/drawing/2014/main" id="{22BEB194-1251-F0DB-6911-741AB2D43B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94300" y="4555273"/>
                <a:ext cx="5824311" cy="0"/>
              </a:xfrm>
              <a:prstGeom prst="line">
                <a:avLst/>
              </a:prstGeom>
              <a:noFill/>
              <a:ln w="3175" cap="flat">
                <a:solidFill>
                  <a:schemeClr val="bg1">
                    <a:lumMod val="65000"/>
                    <a:lumOff val="3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 sz="1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62" name="Line 7">
                <a:extLst>
                  <a:ext uri="{FF2B5EF4-FFF2-40B4-BE49-F238E27FC236}">
                    <a16:creationId xmlns:a16="http://schemas.microsoft.com/office/drawing/2014/main" id="{284AA9CA-F58E-DB0D-17DF-A579910C448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94300" y="5062717"/>
                <a:ext cx="5824311" cy="0"/>
              </a:xfrm>
              <a:prstGeom prst="line">
                <a:avLst/>
              </a:prstGeom>
              <a:noFill/>
              <a:ln w="3175" cap="flat">
                <a:solidFill>
                  <a:schemeClr val="bg1">
                    <a:lumMod val="65000"/>
                    <a:lumOff val="3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 sz="1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70" name="Line 7">
                <a:extLst>
                  <a:ext uri="{FF2B5EF4-FFF2-40B4-BE49-F238E27FC236}">
                    <a16:creationId xmlns:a16="http://schemas.microsoft.com/office/drawing/2014/main" id="{17090C46-F5C2-D0BF-B15C-232151C0C2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56949" y="3495940"/>
                <a:ext cx="5824311" cy="0"/>
              </a:xfrm>
              <a:prstGeom prst="line">
                <a:avLst/>
              </a:prstGeom>
              <a:noFill/>
              <a:ln w="3175" cap="flat">
                <a:solidFill>
                  <a:schemeClr val="bg1">
                    <a:lumMod val="65000"/>
                    <a:lumOff val="3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 sz="1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75" name="Line 7">
                <a:extLst>
                  <a:ext uri="{FF2B5EF4-FFF2-40B4-BE49-F238E27FC236}">
                    <a16:creationId xmlns:a16="http://schemas.microsoft.com/office/drawing/2014/main" id="{5E76F5FB-2F36-2287-5080-155E5DC0B1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56949" y="4010007"/>
                <a:ext cx="5824311" cy="0"/>
              </a:xfrm>
              <a:prstGeom prst="line">
                <a:avLst/>
              </a:prstGeom>
              <a:noFill/>
              <a:ln w="3175" cap="flat">
                <a:solidFill>
                  <a:schemeClr val="bg1">
                    <a:lumMod val="65000"/>
                    <a:lumOff val="3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 sz="1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76" name="Line 7">
                <a:extLst>
                  <a:ext uri="{FF2B5EF4-FFF2-40B4-BE49-F238E27FC236}">
                    <a16:creationId xmlns:a16="http://schemas.microsoft.com/office/drawing/2014/main" id="{1239B32C-02CF-5830-FD62-8DB592D8014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37267" y="2930344"/>
                <a:ext cx="5824311" cy="0"/>
              </a:xfrm>
              <a:prstGeom prst="line">
                <a:avLst/>
              </a:prstGeom>
              <a:noFill/>
              <a:ln w="3175" cap="flat">
                <a:solidFill>
                  <a:schemeClr val="bg1">
                    <a:lumMod val="65000"/>
                    <a:lumOff val="3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 sz="1000">
                  <a:latin typeface="Century Gothic" panose="020B0502020202020204" pitchFamily="34" charset="0"/>
                </a:endParaRPr>
              </a:p>
            </p:txBody>
          </p:sp>
        </p:grpSp>
        <p:sp>
          <p:nvSpPr>
            <p:cNvPr id="78" name="Line 7">
              <a:extLst>
                <a:ext uri="{FF2B5EF4-FFF2-40B4-BE49-F238E27FC236}">
                  <a16:creationId xmlns:a16="http://schemas.microsoft.com/office/drawing/2014/main" id="{72D75152-000C-B2D5-92A5-625693ABE7B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11069" y="4012976"/>
              <a:ext cx="5824311" cy="0"/>
            </a:xfrm>
            <a:prstGeom prst="line">
              <a:avLst/>
            </a:prstGeom>
            <a:noFill/>
            <a:ln w="3175" cap="flat">
              <a:solidFill>
                <a:schemeClr val="bg1">
                  <a:lumMod val="65000"/>
                  <a:lumOff val="3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1000">
                <a:latin typeface="Century Gothic" panose="020B0502020202020204" pitchFamily="34" charset="0"/>
              </a:endParaRPr>
            </a:p>
          </p:txBody>
        </p:sp>
        <p:sp>
          <p:nvSpPr>
            <p:cNvPr id="79" name="Line 7">
              <a:extLst>
                <a:ext uri="{FF2B5EF4-FFF2-40B4-BE49-F238E27FC236}">
                  <a16:creationId xmlns:a16="http://schemas.microsoft.com/office/drawing/2014/main" id="{1DE2495F-AAA4-0A57-AD6B-2DC6B96F81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11069" y="4708391"/>
              <a:ext cx="5824311" cy="0"/>
            </a:xfrm>
            <a:prstGeom prst="line">
              <a:avLst/>
            </a:prstGeom>
            <a:noFill/>
            <a:ln w="3175" cap="flat">
              <a:solidFill>
                <a:schemeClr val="bg1">
                  <a:lumMod val="65000"/>
                  <a:lumOff val="3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1000">
                <a:latin typeface="Century Gothic" panose="020B0502020202020204" pitchFamily="34" charset="0"/>
              </a:endParaRPr>
            </a:p>
          </p:txBody>
        </p:sp>
        <p:sp>
          <p:nvSpPr>
            <p:cNvPr id="80" name="Line 7">
              <a:extLst>
                <a:ext uri="{FF2B5EF4-FFF2-40B4-BE49-F238E27FC236}">
                  <a16:creationId xmlns:a16="http://schemas.microsoft.com/office/drawing/2014/main" id="{DBDF561E-A817-FE6F-B2A8-92FBE35F11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73718" y="2650518"/>
              <a:ext cx="5824311" cy="0"/>
            </a:xfrm>
            <a:prstGeom prst="line">
              <a:avLst/>
            </a:prstGeom>
            <a:noFill/>
            <a:ln w="3175" cap="flat">
              <a:solidFill>
                <a:schemeClr val="bg1">
                  <a:lumMod val="65000"/>
                  <a:lumOff val="3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1000" dirty="0">
                <a:latin typeface="Century Gothic" panose="020B0502020202020204" pitchFamily="34" charset="0"/>
              </a:endParaRPr>
            </a:p>
          </p:txBody>
        </p:sp>
        <p:sp>
          <p:nvSpPr>
            <p:cNvPr id="81" name="Line 7">
              <a:extLst>
                <a:ext uri="{FF2B5EF4-FFF2-40B4-BE49-F238E27FC236}">
                  <a16:creationId xmlns:a16="http://schemas.microsoft.com/office/drawing/2014/main" id="{0A9A5A22-CAED-3DF4-F952-5DCA6293D3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73718" y="3337308"/>
              <a:ext cx="5824311" cy="0"/>
            </a:xfrm>
            <a:prstGeom prst="line">
              <a:avLst/>
            </a:prstGeom>
            <a:noFill/>
            <a:ln w="3175" cap="flat">
              <a:solidFill>
                <a:schemeClr val="bg1">
                  <a:lumMod val="65000"/>
                  <a:lumOff val="3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1000">
                <a:latin typeface="Century Gothic" panose="020B0502020202020204" pitchFamily="34" charset="0"/>
              </a:endParaRPr>
            </a:p>
          </p:txBody>
        </p:sp>
      </p:grpSp>
      <p:sp>
        <p:nvSpPr>
          <p:cNvPr id="83" name="Rectangle 11">
            <a:extLst>
              <a:ext uri="{FF2B5EF4-FFF2-40B4-BE49-F238E27FC236}">
                <a16:creationId xmlns:a16="http://schemas.microsoft.com/office/drawing/2014/main" id="{700948FA-7460-B721-D7F1-BC94B5E876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9291" y="4618073"/>
            <a:ext cx="31739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l-PL" altLang="pl-PL" sz="1000" dirty="0">
                <a:solidFill>
                  <a:srgbClr val="FFFFFF"/>
                </a:solidFill>
                <a:latin typeface="Century Gothic" panose="020B0502020202020204" pitchFamily="34" charset="0"/>
              </a:rPr>
              <a:t>5</a:t>
            </a: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 000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84" name="Rectangle 12">
            <a:extLst>
              <a:ext uri="{FF2B5EF4-FFF2-40B4-BE49-F238E27FC236}">
                <a16:creationId xmlns:a16="http://schemas.microsoft.com/office/drawing/2014/main" id="{DA4ED024-C5B6-A635-3D76-78D83D404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6161" y="3937684"/>
            <a:ext cx="38792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l-PL" altLang="pl-PL" sz="1000" dirty="0">
                <a:solidFill>
                  <a:srgbClr val="FFFFFF"/>
                </a:solidFill>
                <a:latin typeface="Century Gothic" panose="020B0502020202020204" pitchFamily="34" charset="0"/>
              </a:rPr>
              <a:t>15</a:t>
            </a: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 000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85" name="Rectangle 13">
            <a:extLst>
              <a:ext uri="{FF2B5EF4-FFF2-40B4-BE49-F238E27FC236}">
                <a16:creationId xmlns:a16="http://schemas.microsoft.com/office/drawing/2014/main" id="{76C350C2-3394-D6EC-CC08-BB2AB8B765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6161" y="3240043"/>
            <a:ext cx="38792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l-PL" altLang="pl-PL" sz="1000" dirty="0">
                <a:solidFill>
                  <a:srgbClr val="FFFFFF"/>
                </a:solidFill>
                <a:latin typeface="Century Gothic" panose="020B0502020202020204" pitchFamily="34" charset="0"/>
              </a:rPr>
              <a:t>25</a:t>
            </a: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 000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86" name="Rectangle 13">
            <a:extLst>
              <a:ext uri="{FF2B5EF4-FFF2-40B4-BE49-F238E27FC236}">
                <a16:creationId xmlns:a16="http://schemas.microsoft.com/office/drawing/2014/main" id="{8A298EE0-EBEB-2E17-18CB-ED7B49AA7C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7986" y="2580737"/>
            <a:ext cx="38792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35 000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grpSp>
        <p:nvGrpSpPr>
          <p:cNvPr id="8" name="Grupa 7">
            <a:extLst>
              <a:ext uri="{FF2B5EF4-FFF2-40B4-BE49-F238E27FC236}">
                <a16:creationId xmlns:a16="http://schemas.microsoft.com/office/drawing/2014/main" id="{E9993DAC-4FBC-204D-EBE1-CBD845DA032D}"/>
              </a:ext>
            </a:extLst>
          </p:cNvPr>
          <p:cNvGrpSpPr/>
          <p:nvPr/>
        </p:nvGrpSpPr>
        <p:grpSpPr>
          <a:xfrm>
            <a:off x="3243532" y="5374505"/>
            <a:ext cx="7781027" cy="388243"/>
            <a:chOff x="3367264" y="5374505"/>
            <a:chExt cx="7657295" cy="388243"/>
          </a:xfrm>
        </p:grpSpPr>
        <p:sp>
          <p:nvSpPr>
            <p:cNvPr id="71" name="Rectangle 92">
              <a:extLst>
                <a:ext uri="{FF2B5EF4-FFF2-40B4-BE49-F238E27FC236}">
                  <a16:creationId xmlns:a16="http://schemas.microsoft.com/office/drawing/2014/main" id="{8BC58C6A-CD58-AAE2-0220-8ED3B8A1E8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59861" y="5573325"/>
              <a:ext cx="493725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23 692,0</a:t>
              </a:r>
              <a:endParaRPr kumimoji="0" lang="pl-PL" altLang="pl-P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72" name="Rectangle 93">
              <a:extLst>
                <a:ext uri="{FF2B5EF4-FFF2-40B4-BE49-F238E27FC236}">
                  <a16:creationId xmlns:a16="http://schemas.microsoft.com/office/drawing/2014/main" id="{914FECBE-08F5-D3A3-23A7-25447E0D1E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57915" y="5573325"/>
              <a:ext cx="458974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25 539,5</a:t>
              </a:r>
              <a:endParaRPr kumimoji="0" lang="pl-PL" altLang="pl-P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73" name="Rectangle 94">
              <a:extLst>
                <a:ext uri="{FF2B5EF4-FFF2-40B4-BE49-F238E27FC236}">
                  <a16:creationId xmlns:a16="http://schemas.microsoft.com/office/drawing/2014/main" id="{9024DE9E-8CC1-2E37-A4FA-4C3C5E38A5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45535" y="5573325"/>
              <a:ext cx="458974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26 076,6</a:t>
              </a:r>
              <a:endParaRPr kumimoji="0" lang="pl-PL" altLang="pl-P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74" name="Rectangle 95">
              <a:extLst>
                <a:ext uri="{FF2B5EF4-FFF2-40B4-BE49-F238E27FC236}">
                  <a16:creationId xmlns:a16="http://schemas.microsoft.com/office/drawing/2014/main" id="{8D0ACCC6-6931-85D7-171B-E7547643BF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98865" y="5573325"/>
              <a:ext cx="493725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27 343,9</a:t>
              </a:r>
              <a:endParaRPr kumimoji="0" lang="pl-PL" altLang="pl-P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93" name="Rectangle 96">
              <a:extLst>
                <a:ext uri="{FF2B5EF4-FFF2-40B4-BE49-F238E27FC236}">
                  <a16:creationId xmlns:a16="http://schemas.microsoft.com/office/drawing/2014/main" id="{9E0A1FBB-D0E9-95DA-DC02-E6ABC30C69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71053" y="5573325"/>
              <a:ext cx="458974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29 868,9</a:t>
              </a:r>
              <a:endParaRPr kumimoji="0" lang="pl-PL" altLang="pl-P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94" name="Rectangle 97">
              <a:extLst>
                <a:ext uri="{FF2B5EF4-FFF2-40B4-BE49-F238E27FC236}">
                  <a16:creationId xmlns:a16="http://schemas.microsoft.com/office/drawing/2014/main" id="{62CB62E2-85F9-7221-0DF9-BEB1CAF923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84551" y="5573325"/>
              <a:ext cx="458974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26 004,3</a:t>
              </a:r>
              <a:endParaRPr kumimoji="0" lang="pl-PL" altLang="pl-P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95" name="Rectangle 98">
              <a:extLst>
                <a:ext uri="{FF2B5EF4-FFF2-40B4-BE49-F238E27FC236}">
                  <a16:creationId xmlns:a16="http://schemas.microsoft.com/office/drawing/2014/main" id="{D16D4618-1346-9959-7C38-7F84272E36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96573" y="5573325"/>
              <a:ext cx="458974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28 388,8</a:t>
              </a:r>
              <a:endParaRPr kumimoji="0" lang="pl-PL" altLang="pl-P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113" name="Rectangle 29">
              <a:extLst>
                <a:ext uri="{FF2B5EF4-FFF2-40B4-BE49-F238E27FC236}">
                  <a16:creationId xmlns:a16="http://schemas.microsoft.com/office/drawing/2014/main" id="{73FEA355-6FCE-F68A-A7CB-61BD5371B2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1363" y="5564844"/>
              <a:ext cx="1171796" cy="1979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GWARANTOWANA</a:t>
              </a:r>
              <a:endParaRPr kumimoji="0" lang="pl-PL" altLang="pl-P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118" name="Rectangle 19">
              <a:extLst>
                <a:ext uri="{FF2B5EF4-FFF2-40B4-BE49-F238E27FC236}">
                  <a16:creationId xmlns:a16="http://schemas.microsoft.com/office/drawing/2014/main" id="{B9A22332-2201-7883-8B14-768174B463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6059" y="5382975"/>
              <a:ext cx="1197444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OBC SZCZYT  MAX* </a:t>
              </a:r>
              <a:endParaRPr kumimoji="0" lang="pl-PL" altLang="pl-P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121" name="Line 28">
              <a:extLst>
                <a:ext uri="{FF2B5EF4-FFF2-40B4-BE49-F238E27FC236}">
                  <a16:creationId xmlns:a16="http://schemas.microsoft.com/office/drawing/2014/main" id="{BF804AC5-016D-1D0C-83A2-E3491A0AA3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7264" y="5620882"/>
              <a:ext cx="244475" cy="0"/>
            </a:xfrm>
            <a:prstGeom prst="line">
              <a:avLst/>
            </a:prstGeom>
            <a:noFill/>
            <a:ln w="2857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1000">
                <a:latin typeface="Century Gothic" panose="020B0502020202020204" pitchFamily="34" charset="0"/>
              </a:endParaRPr>
            </a:p>
          </p:txBody>
        </p:sp>
        <p:sp>
          <p:nvSpPr>
            <p:cNvPr id="122" name="Line 28">
              <a:extLst>
                <a:ext uri="{FF2B5EF4-FFF2-40B4-BE49-F238E27FC236}">
                  <a16:creationId xmlns:a16="http://schemas.microsoft.com/office/drawing/2014/main" id="{403F0122-0A53-30E7-6EB5-97A8112F9A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7264" y="5453819"/>
              <a:ext cx="244475" cy="0"/>
            </a:xfrm>
            <a:prstGeom prst="line">
              <a:avLst/>
            </a:prstGeom>
            <a:noFill/>
            <a:ln w="28575" cap="rnd">
              <a:solidFill>
                <a:srgbClr val="FFFF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1000">
                <a:latin typeface="Century Gothic" panose="020B0502020202020204" pitchFamily="34" charset="0"/>
              </a:endParaRPr>
            </a:p>
          </p:txBody>
        </p:sp>
        <p:grpSp>
          <p:nvGrpSpPr>
            <p:cNvPr id="7" name="Grupa 6">
              <a:extLst>
                <a:ext uri="{FF2B5EF4-FFF2-40B4-BE49-F238E27FC236}">
                  <a16:creationId xmlns:a16="http://schemas.microsoft.com/office/drawing/2014/main" id="{487C0076-D37C-2E2F-BAA8-C2E140A4BEF4}"/>
                </a:ext>
              </a:extLst>
            </p:cNvPr>
            <p:cNvGrpSpPr/>
            <p:nvPr/>
          </p:nvGrpSpPr>
          <p:grpSpPr>
            <a:xfrm>
              <a:off x="5065092" y="5374505"/>
              <a:ext cx="5959467" cy="171573"/>
              <a:chOff x="5073718" y="5374938"/>
              <a:chExt cx="5581663" cy="153888"/>
            </a:xfrm>
          </p:grpSpPr>
          <p:sp>
            <p:nvSpPr>
              <p:cNvPr id="87" name="Rectangle 40">
                <a:extLst>
                  <a:ext uri="{FF2B5EF4-FFF2-40B4-BE49-F238E27FC236}">
                    <a16:creationId xmlns:a16="http://schemas.microsoft.com/office/drawing/2014/main" id="{9EB5F5F7-CA9A-091C-1A94-E88BD28AA4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73718" y="5374938"/>
                <a:ext cx="493725" cy="153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l-PL" altLang="pl-PL" sz="1000" b="0" i="0" u="none" strike="noStrike" cap="none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entury Gothic" panose="020B0502020202020204" pitchFamily="34" charset="0"/>
                  </a:rPr>
                  <a:t>21 349,8</a:t>
                </a:r>
                <a:endPara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88" name="Rectangle 41">
                <a:extLst>
                  <a:ext uri="{FF2B5EF4-FFF2-40B4-BE49-F238E27FC236}">
                    <a16:creationId xmlns:a16="http://schemas.microsoft.com/office/drawing/2014/main" id="{23C448B8-5B39-F21D-E49D-4D10332872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21443" y="5374938"/>
                <a:ext cx="493725" cy="153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l-PL" altLang="pl-PL" sz="1000" b="0" i="0" u="none" strike="noStrike" cap="none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entury Gothic" panose="020B0502020202020204" pitchFamily="34" charset="0"/>
                  </a:rPr>
                  <a:t>20 613,8</a:t>
                </a:r>
                <a:endPara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89" name="Rectangle 42">
                <a:extLst>
                  <a:ext uri="{FF2B5EF4-FFF2-40B4-BE49-F238E27FC236}">
                    <a16:creationId xmlns:a16="http://schemas.microsoft.com/office/drawing/2014/main" id="{5886BB74-5024-1429-58BD-11F5D33146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69168" y="5374938"/>
                <a:ext cx="493725" cy="153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l-PL" altLang="pl-PL" sz="1000" b="0" i="0" u="none" strike="noStrike" cap="none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entury Gothic" panose="020B0502020202020204" pitchFamily="34" charset="0"/>
                  </a:rPr>
                  <a:t>22 749,2</a:t>
                </a:r>
                <a:endPara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90" name="Rectangle 43">
                <a:extLst>
                  <a:ext uri="{FF2B5EF4-FFF2-40B4-BE49-F238E27FC236}">
                    <a16:creationId xmlns:a16="http://schemas.microsoft.com/office/drawing/2014/main" id="{9B795695-A194-9B45-C592-C88DD9C99B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18481" y="5374938"/>
                <a:ext cx="493725" cy="153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l-PL" altLang="pl-PL" sz="1000" b="0" i="0" u="none" strike="noStrike" cap="none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entury Gothic" panose="020B0502020202020204" pitchFamily="34" charset="0"/>
                  </a:rPr>
                  <a:t>20 651,3</a:t>
                </a:r>
                <a:endPara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91" name="Rectangle 44">
                <a:extLst>
                  <a:ext uri="{FF2B5EF4-FFF2-40B4-BE49-F238E27FC236}">
                    <a16:creationId xmlns:a16="http://schemas.microsoft.com/office/drawing/2014/main" id="{3F4404B3-1CF1-ADEF-A36E-706B90F425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66206" y="5374938"/>
                <a:ext cx="493725" cy="153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l-PL" altLang="pl-PL" sz="1000" b="0" i="0" u="none" strike="noStrike" cap="none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entury Gothic" panose="020B0502020202020204" pitchFamily="34" charset="0"/>
                  </a:rPr>
                  <a:t>19 071,8</a:t>
                </a:r>
                <a:endPara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92" name="Rectangle 45">
                <a:extLst>
                  <a:ext uri="{FF2B5EF4-FFF2-40B4-BE49-F238E27FC236}">
                    <a16:creationId xmlns:a16="http://schemas.microsoft.com/office/drawing/2014/main" id="{7F47D5C9-BF6A-8877-4CEE-3D1C2F828C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13931" y="5374938"/>
                <a:ext cx="493725" cy="153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l-PL" altLang="pl-PL" sz="1000" b="0" i="0" u="none" strike="noStrike" cap="none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entury Gothic" panose="020B0502020202020204" pitchFamily="34" charset="0"/>
                  </a:rPr>
                  <a:t>21 688,3</a:t>
                </a:r>
                <a:endPara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97" name="Rectangle 46">
                <a:extLst>
                  <a:ext uri="{FF2B5EF4-FFF2-40B4-BE49-F238E27FC236}">
                    <a16:creationId xmlns:a16="http://schemas.microsoft.com/office/drawing/2014/main" id="{2B9C8157-E3F6-6A22-214D-1E90DC9A20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161656" y="5374938"/>
                <a:ext cx="493725" cy="153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l-PL" altLang="pl-PL" sz="1000" b="0" i="0" u="none" strike="noStrike" cap="none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entury Gothic" panose="020B0502020202020204" pitchFamily="34" charset="0"/>
                  </a:rPr>
                  <a:t>23 953,4</a:t>
                </a:r>
                <a:endPara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  <p:sp>
        <p:nvSpPr>
          <p:cNvPr id="99" name="Freeform 48">
            <a:extLst>
              <a:ext uri="{FF2B5EF4-FFF2-40B4-BE49-F238E27FC236}">
                <a16:creationId xmlns:a16="http://schemas.microsoft.com/office/drawing/2014/main" id="{525F3036-4908-E9B6-951B-6E15E3A019A3}"/>
              </a:ext>
            </a:extLst>
          </p:cNvPr>
          <p:cNvSpPr>
            <a:spLocks/>
          </p:cNvSpPr>
          <p:nvPr/>
        </p:nvSpPr>
        <p:spPr bwMode="auto">
          <a:xfrm>
            <a:off x="5215315" y="2993571"/>
            <a:ext cx="5513535" cy="453781"/>
          </a:xfrm>
          <a:custGeom>
            <a:avLst/>
            <a:gdLst>
              <a:gd name="T0" fmla="*/ 0 w 3205"/>
              <a:gd name="T1" fmla="*/ 319 h 319"/>
              <a:gd name="T2" fmla="*/ 534 w 3205"/>
              <a:gd name="T3" fmla="*/ 194 h 319"/>
              <a:gd name="T4" fmla="*/ 1069 w 3205"/>
              <a:gd name="T5" fmla="*/ 190 h 319"/>
              <a:gd name="T6" fmla="*/ 1603 w 3205"/>
              <a:gd name="T7" fmla="*/ 136 h 319"/>
              <a:gd name="T8" fmla="*/ 2137 w 3205"/>
              <a:gd name="T9" fmla="*/ 0 h 319"/>
              <a:gd name="T10" fmla="*/ 2671 w 3205"/>
              <a:gd name="T11" fmla="*/ 211 h 319"/>
              <a:gd name="T12" fmla="*/ 3205 w 3205"/>
              <a:gd name="T13" fmla="*/ 129 h 3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05" h="319">
                <a:moveTo>
                  <a:pt x="0" y="319"/>
                </a:moveTo>
                <a:lnTo>
                  <a:pt x="534" y="194"/>
                </a:lnTo>
                <a:lnTo>
                  <a:pt x="1069" y="190"/>
                </a:lnTo>
                <a:lnTo>
                  <a:pt x="1603" y="136"/>
                </a:lnTo>
                <a:lnTo>
                  <a:pt x="2137" y="0"/>
                </a:lnTo>
                <a:lnTo>
                  <a:pt x="2671" y="211"/>
                </a:lnTo>
                <a:lnTo>
                  <a:pt x="3205" y="129"/>
                </a:lnTo>
              </a:path>
            </a:pathLst>
          </a:custGeom>
          <a:pattFill prst="narHorz">
            <a:fgClr>
              <a:schemeClr val="tx1">
                <a:lumMod val="65000"/>
              </a:schemeClr>
            </a:fgClr>
            <a:bgClr>
              <a:schemeClr val="bg1"/>
            </a:bgClr>
          </a:pattFill>
          <a:ln w="19050" cap="rnd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100" name="Freeform 49">
            <a:extLst>
              <a:ext uri="{FF2B5EF4-FFF2-40B4-BE49-F238E27FC236}">
                <a16:creationId xmlns:a16="http://schemas.microsoft.com/office/drawing/2014/main" id="{559D4244-6E7C-04D5-D488-35F846035700}"/>
              </a:ext>
            </a:extLst>
          </p:cNvPr>
          <p:cNvSpPr>
            <a:spLocks/>
          </p:cNvSpPr>
          <p:nvPr/>
        </p:nvSpPr>
        <p:spPr bwMode="auto">
          <a:xfrm>
            <a:off x="5215315" y="3465150"/>
            <a:ext cx="5513535" cy="239719"/>
          </a:xfrm>
          <a:custGeom>
            <a:avLst/>
            <a:gdLst>
              <a:gd name="T0" fmla="*/ 0 w 3205"/>
              <a:gd name="T1" fmla="*/ 92 h 171"/>
              <a:gd name="T2" fmla="*/ 534 w 3205"/>
              <a:gd name="T3" fmla="*/ 116 h 171"/>
              <a:gd name="T4" fmla="*/ 1069 w 3205"/>
              <a:gd name="T5" fmla="*/ 43 h 171"/>
              <a:gd name="T6" fmla="*/ 1603 w 3205"/>
              <a:gd name="T7" fmla="*/ 116 h 171"/>
              <a:gd name="T8" fmla="*/ 2137 w 3205"/>
              <a:gd name="T9" fmla="*/ 171 h 171"/>
              <a:gd name="T10" fmla="*/ 2671 w 3205"/>
              <a:gd name="T11" fmla="*/ 79 h 171"/>
              <a:gd name="T12" fmla="*/ 3205 w 3205"/>
              <a:gd name="T13" fmla="*/ 0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05" h="171">
                <a:moveTo>
                  <a:pt x="0" y="92"/>
                </a:moveTo>
                <a:lnTo>
                  <a:pt x="534" y="116"/>
                </a:lnTo>
                <a:lnTo>
                  <a:pt x="1069" y="43"/>
                </a:lnTo>
                <a:lnTo>
                  <a:pt x="1603" y="116"/>
                </a:lnTo>
                <a:lnTo>
                  <a:pt x="2137" y="171"/>
                </a:lnTo>
                <a:lnTo>
                  <a:pt x="2671" y="79"/>
                </a:lnTo>
                <a:lnTo>
                  <a:pt x="3205" y="0"/>
                </a:lnTo>
              </a:path>
            </a:pathLst>
          </a:custGeom>
          <a:pattFill prst="narHorz">
            <a:fgClr>
              <a:schemeClr val="tx1">
                <a:lumMod val="65000"/>
              </a:schemeClr>
            </a:fgClr>
            <a:bgClr>
              <a:schemeClr val="bg1"/>
            </a:bgClr>
          </a:pattFill>
          <a:ln w="19050" cap="rnd">
            <a:solidFill>
              <a:srgbClr val="FFFF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grpSp>
        <p:nvGrpSpPr>
          <p:cNvPr id="55" name="Grupa 54">
            <a:extLst>
              <a:ext uri="{FF2B5EF4-FFF2-40B4-BE49-F238E27FC236}">
                <a16:creationId xmlns:a16="http://schemas.microsoft.com/office/drawing/2014/main" id="{3A3CE872-13D1-71A1-4953-0D554546C2E4}"/>
              </a:ext>
            </a:extLst>
          </p:cNvPr>
          <p:cNvGrpSpPr/>
          <p:nvPr/>
        </p:nvGrpSpPr>
        <p:grpSpPr>
          <a:xfrm>
            <a:off x="5236626" y="2558723"/>
            <a:ext cx="1225357" cy="661738"/>
            <a:chOff x="10208047" y="2069854"/>
            <a:chExt cx="1225357" cy="624854"/>
          </a:xfrm>
        </p:grpSpPr>
        <p:sp>
          <p:nvSpPr>
            <p:cNvPr id="56" name="Dymek myśli: chmurka 55">
              <a:extLst>
                <a:ext uri="{FF2B5EF4-FFF2-40B4-BE49-F238E27FC236}">
                  <a16:creationId xmlns:a16="http://schemas.microsoft.com/office/drawing/2014/main" id="{3DA7BB08-F421-5EEC-9D3F-27480A0E791E}"/>
                </a:ext>
              </a:extLst>
            </p:cNvPr>
            <p:cNvSpPr/>
            <p:nvPr/>
          </p:nvSpPr>
          <p:spPr>
            <a:xfrm>
              <a:off x="10208047" y="2069854"/>
              <a:ext cx="1225357" cy="624854"/>
            </a:xfrm>
            <a:prstGeom prst="cloudCallout">
              <a:avLst>
                <a:gd name="adj1" fmla="val -52978"/>
                <a:gd name="adj2" fmla="val 98245"/>
              </a:avLst>
            </a:prstGeom>
            <a:solidFill>
              <a:schemeClr val="bg1"/>
            </a:solidFill>
            <a:ln>
              <a:solidFill>
                <a:schemeClr val="tx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dirty="0">
                  <a:noFill/>
                </a:rPr>
                <a:t>2050/2020 </a:t>
              </a:r>
            </a:p>
          </p:txBody>
        </p:sp>
        <p:sp>
          <p:nvSpPr>
            <p:cNvPr id="57" name="pole tekstowe 56">
              <a:extLst>
                <a:ext uri="{FF2B5EF4-FFF2-40B4-BE49-F238E27FC236}">
                  <a16:creationId xmlns:a16="http://schemas.microsoft.com/office/drawing/2014/main" id="{996D396F-EDEE-3879-58D1-A84253242935}"/>
                </a:ext>
              </a:extLst>
            </p:cNvPr>
            <p:cNvSpPr txBox="1"/>
            <p:nvPr/>
          </p:nvSpPr>
          <p:spPr>
            <a:xfrm>
              <a:off x="10276690" y="2136059"/>
              <a:ext cx="1118918" cy="46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000" dirty="0"/>
                <a:t>MARGINES BEZP                   </a:t>
              </a:r>
              <a:r>
                <a:rPr lang="pl-PL" sz="1200" dirty="0"/>
                <a:t> </a:t>
              </a:r>
              <a:r>
                <a:rPr lang="pl-PL" sz="1400" b="1" dirty="0"/>
                <a:t>2 342,8 MW</a:t>
              </a:r>
            </a:p>
          </p:txBody>
        </p:sp>
      </p:grpSp>
      <p:grpSp>
        <p:nvGrpSpPr>
          <p:cNvPr id="58" name="Grupa 57">
            <a:extLst>
              <a:ext uri="{FF2B5EF4-FFF2-40B4-BE49-F238E27FC236}">
                <a16:creationId xmlns:a16="http://schemas.microsoft.com/office/drawing/2014/main" id="{A1BEFF7A-9399-3A65-6FA2-1D170FDDBEC2}"/>
              </a:ext>
            </a:extLst>
          </p:cNvPr>
          <p:cNvGrpSpPr/>
          <p:nvPr/>
        </p:nvGrpSpPr>
        <p:grpSpPr>
          <a:xfrm>
            <a:off x="10116171" y="2221507"/>
            <a:ext cx="1225357" cy="661738"/>
            <a:chOff x="10208047" y="2069854"/>
            <a:chExt cx="1225357" cy="624854"/>
          </a:xfrm>
        </p:grpSpPr>
        <p:sp>
          <p:nvSpPr>
            <p:cNvPr id="59" name="Dymek myśli: chmurka 58">
              <a:extLst>
                <a:ext uri="{FF2B5EF4-FFF2-40B4-BE49-F238E27FC236}">
                  <a16:creationId xmlns:a16="http://schemas.microsoft.com/office/drawing/2014/main" id="{927CDA99-158B-5585-BFC8-60AE4809276F}"/>
                </a:ext>
              </a:extLst>
            </p:cNvPr>
            <p:cNvSpPr/>
            <p:nvPr/>
          </p:nvSpPr>
          <p:spPr>
            <a:xfrm>
              <a:off x="10208047" y="2069854"/>
              <a:ext cx="1225357" cy="624854"/>
            </a:xfrm>
            <a:prstGeom prst="cloudCallout">
              <a:avLst>
                <a:gd name="adj1" fmla="val -564"/>
                <a:gd name="adj2" fmla="val 117985"/>
              </a:avLst>
            </a:prstGeom>
            <a:solidFill>
              <a:schemeClr val="bg1"/>
            </a:solidFill>
            <a:ln>
              <a:solidFill>
                <a:schemeClr val="tx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dirty="0">
                  <a:noFill/>
                </a:rPr>
                <a:t>2050/2020 </a:t>
              </a:r>
            </a:p>
          </p:txBody>
        </p:sp>
        <p:sp>
          <p:nvSpPr>
            <p:cNvPr id="60" name="pole tekstowe 59">
              <a:extLst>
                <a:ext uri="{FF2B5EF4-FFF2-40B4-BE49-F238E27FC236}">
                  <a16:creationId xmlns:a16="http://schemas.microsoft.com/office/drawing/2014/main" id="{D0C81B68-6F93-EB07-602F-54D7F0BB42EA}"/>
                </a:ext>
              </a:extLst>
            </p:cNvPr>
            <p:cNvSpPr txBox="1"/>
            <p:nvPr/>
          </p:nvSpPr>
          <p:spPr>
            <a:xfrm>
              <a:off x="10276690" y="2136059"/>
              <a:ext cx="1085312" cy="46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000" dirty="0"/>
                <a:t>MARGINES BEZP                   </a:t>
              </a:r>
              <a:r>
                <a:rPr lang="pl-PL" sz="1200" dirty="0"/>
                <a:t> </a:t>
              </a:r>
              <a:r>
                <a:rPr lang="pl-PL" sz="1400" b="1" dirty="0"/>
                <a:t>4 435,4 MW</a:t>
              </a:r>
            </a:p>
          </p:txBody>
        </p:sp>
      </p:grpSp>
      <p:sp>
        <p:nvSpPr>
          <p:cNvPr id="63" name="Prostokąt 62">
            <a:extLst>
              <a:ext uri="{FF2B5EF4-FFF2-40B4-BE49-F238E27FC236}">
                <a16:creationId xmlns:a16="http://schemas.microsoft.com/office/drawing/2014/main" id="{6807595E-8630-5F5D-78C8-C956D07451CF}"/>
              </a:ext>
            </a:extLst>
          </p:cNvPr>
          <p:cNvSpPr/>
          <p:nvPr/>
        </p:nvSpPr>
        <p:spPr>
          <a:xfrm>
            <a:off x="781839" y="2392748"/>
            <a:ext cx="338306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… </a:t>
            </a:r>
            <a:r>
              <a:rPr lang="pl-PL" sz="1600" dirty="0">
                <a:latin typeface="Century Gothic" panose="020B0502020202020204" pitchFamily="34" charset="0"/>
              </a:rPr>
              <a:t>największe zapotrzebowanie                na moc w dobowym szczycie                  w 2021 roku                     </a:t>
            </a: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wystąpiło </a:t>
            </a:r>
            <a:r>
              <a:rPr lang="pl-PL" sz="1600" dirty="0">
                <a:latin typeface="Century Gothic" panose="020B0502020202020204" pitchFamily="34" charset="0"/>
              </a:rPr>
              <a:t>12 lutego                                      o godz. 10:45                                  wyniosło                                        27 617 MW                                      przy mocy dostępnej dla OSP                       31 177,8 MW                                                    przy imporcie mocy 719 MW</a:t>
            </a: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!  </a:t>
            </a:r>
            <a:endParaRPr kumimoji="0" lang="pl-PL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14640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44A21724-B3E3-72D5-8735-F2C39658D6F6}"/>
              </a:ext>
            </a:extLst>
          </p:cNvPr>
          <p:cNvSpPr txBox="1"/>
          <p:nvPr/>
        </p:nvSpPr>
        <p:spPr>
          <a:xfrm>
            <a:off x="7256972" y="5441102"/>
            <a:ext cx="350016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600" dirty="0">
                <a:solidFill>
                  <a:schemeClr val="tx1">
                    <a:lumMod val="6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 szerszy zakres danych </a:t>
            </a:r>
            <a:r>
              <a:rPr lang="pl-PL" sz="16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hlg@onet.pl</a:t>
            </a:r>
            <a:endParaRPr lang="pl-PL" sz="1600" dirty="0"/>
          </a:p>
        </p:txBody>
      </p:sp>
    </p:spTree>
    <p:extLst>
      <p:ext uri="{BB962C8B-B14F-4D97-AF65-F5344CB8AC3E}">
        <p14:creationId xmlns:p14="http://schemas.microsoft.com/office/powerpoint/2010/main" val="12602689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3F9699ED-BBF5-44D0-5351-04D89312ADCC}"/>
              </a:ext>
            </a:extLst>
          </p:cNvPr>
          <p:cNvSpPr txBox="1"/>
          <p:nvPr/>
        </p:nvSpPr>
        <p:spPr>
          <a:xfrm>
            <a:off x="3057210" y="2674660"/>
            <a:ext cx="7413171" cy="23012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114425" algn="l"/>
              </a:tabLst>
            </a:pPr>
            <a:r>
              <a:rPr lang="pl-PL" sz="2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pl-PL" sz="24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pl-PL" sz="2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ały </a:t>
            </a:r>
            <a:r>
              <a:rPr lang="pl-PL" sz="24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sektor elektroenergetyczny</a:t>
            </a:r>
            <a:r>
              <a:rPr lang="pl-PL" sz="2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</a:t>
            </a:r>
            <a:r>
              <a:rPr lang="pl-PL" sz="16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(na działalności energetycznej - wytwarzanie, obrót energią elektryczną            i ciepłem dla wytwórców, dystrybucja dla operatorów systemów dystrybucyjnych oraz sprzedaż energii elektrycznej dla przedsiębiorstw obrotu)                                                                                            </a:t>
            </a:r>
            <a:r>
              <a:rPr lang="pl-PL" sz="2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wypracował </a:t>
            </a:r>
            <a:r>
              <a:rPr lang="pl-PL" sz="24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zysk w wysokości 11 933,3 mln zł </a:t>
            </a:r>
            <a:r>
              <a:rPr lang="pl-PL" sz="2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prawie czterokrotnie wyższy niż rok wcześniej!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F4984B5F-FC99-A517-F7A3-4F7CFA895783}"/>
              </a:ext>
            </a:extLst>
          </p:cNvPr>
          <p:cNvSpPr txBox="1"/>
          <p:nvPr/>
        </p:nvSpPr>
        <p:spPr>
          <a:xfrm>
            <a:off x="1426866" y="1610792"/>
            <a:ext cx="4077118" cy="4722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1200" dirty="0">
                <a:solidFill>
                  <a:schemeClr val="tx1">
                    <a:lumMod val="6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 WYNIKOW SEKTORA ELEKTROENERGETYKI W POLSCE </a:t>
            </a:r>
            <a:r>
              <a:rPr lang="pl-PL" sz="12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 2021 ROK - WYBRANE</a:t>
            </a:r>
            <a:endParaRPr lang="pl-PL" sz="12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57316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ADF8CC2F-FD2D-3248-4DEC-58A4EB304321}"/>
              </a:ext>
            </a:extLst>
          </p:cNvPr>
          <p:cNvSpPr/>
          <p:nvPr/>
        </p:nvSpPr>
        <p:spPr>
          <a:xfrm>
            <a:off x="730961" y="956239"/>
            <a:ext cx="10216260" cy="564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pl-PL" sz="1867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pl-PL" sz="1400" dirty="0"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 WYNIKI FINANSOWE – ZYSK NA DZIAŁALNOŚCI ENERGETYCZNEJ ŁĄCZNIE SEKTORA ENERGETYKI W POLSCE [mln zł] </a:t>
            </a:r>
            <a:endParaRPr lang="pl-PL" sz="1400" dirty="0">
              <a:latin typeface="Century Gothic" panose="020B0502020202020204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W LATACH 2012 - 2021</a:t>
            </a: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183CDB23-3B66-CEA0-F829-EB95B64E23A7}"/>
              </a:ext>
            </a:extLst>
          </p:cNvPr>
          <p:cNvGrpSpPr/>
          <p:nvPr/>
        </p:nvGrpSpPr>
        <p:grpSpPr>
          <a:xfrm>
            <a:off x="4036786" y="1607616"/>
            <a:ext cx="6686550" cy="4294145"/>
            <a:chOff x="4864100" y="1296988"/>
            <a:chExt cx="6686550" cy="4294145"/>
          </a:xfrm>
        </p:grpSpPr>
        <p:sp>
          <p:nvSpPr>
            <p:cNvPr id="5" name="Freeform 74">
              <a:extLst>
                <a:ext uri="{FF2B5EF4-FFF2-40B4-BE49-F238E27FC236}">
                  <a16:creationId xmlns:a16="http://schemas.microsoft.com/office/drawing/2014/main" id="{7E2F2118-BD2E-5645-0207-7B9E3063F09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41963" y="1377950"/>
              <a:ext cx="6008687" cy="3792538"/>
            </a:xfrm>
            <a:custGeom>
              <a:avLst/>
              <a:gdLst>
                <a:gd name="T0" fmla="*/ 0 w 3785"/>
                <a:gd name="T1" fmla="*/ 2389 h 2389"/>
                <a:gd name="T2" fmla="*/ 3785 w 3785"/>
                <a:gd name="T3" fmla="*/ 2389 h 2389"/>
                <a:gd name="T4" fmla="*/ 0 w 3785"/>
                <a:gd name="T5" fmla="*/ 2123 h 2389"/>
                <a:gd name="T6" fmla="*/ 3785 w 3785"/>
                <a:gd name="T7" fmla="*/ 2123 h 2389"/>
                <a:gd name="T8" fmla="*/ 0 w 3785"/>
                <a:gd name="T9" fmla="*/ 1592 h 2389"/>
                <a:gd name="T10" fmla="*/ 3785 w 3785"/>
                <a:gd name="T11" fmla="*/ 1592 h 2389"/>
                <a:gd name="T12" fmla="*/ 0 w 3785"/>
                <a:gd name="T13" fmla="*/ 1327 h 2389"/>
                <a:gd name="T14" fmla="*/ 3785 w 3785"/>
                <a:gd name="T15" fmla="*/ 1327 h 2389"/>
                <a:gd name="T16" fmla="*/ 0 w 3785"/>
                <a:gd name="T17" fmla="*/ 1061 h 2389"/>
                <a:gd name="T18" fmla="*/ 3785 w 3785"/>
                <a:gd name="T19" fmla="*/ 1061 h 2389"/>
                <a:gd name="T20" fmla="*/ 0 w 3785"/>
                <a:gd name="T21" fmla="*/ 796 h 2389"/>
                <a:gd name="T22" fmla="*/ 3785 w 3785"/>
                <a:gd name="T23" fmla="*/ 796 h 2389"/>
                <a:gd name="T24" fmla="*/ 0 w 3785"/>
                <a:gd name="T25" fmla="*/ 530 h 2389"/>
                <a:gd name="T26" fmla="*/ 3785 w 3785"/>
                <a:gd name="T27" fmla="*/ 530 h 2389"/>
                <a:gd name="T28" fmla="*/ 0 w 3785"/>
                <a:gd name="T29" fmla="*/ 266 h 2389"/>
                <a:gd name="T30" fmla="*/ 3785 w 3785"/>
                <a:gd name="T31" fmla="*/ 266 h 2389"/>
                <a:gd name="T32" fmla="*/ 0 w 3785"/>
                <a:gd name="T33" fmla="*/ 0 h 2389"/>
                <a:gd name="T34" fmla="*/ 3785 w 3785"/>
                <a:gd name="T35" fmla="*/ 0 h 2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85" h="2389">
                  <a:moveTo>
                    <a:pt x="0" y="2389"/>
                  </a:moveTo>
                  <a:lnTo>
                    <a:pt x="3785" y="2389"/>
                  </a:lnTo>
                  <a:moveTo>
                    <a:pt x="0" y="2123"/>
                  </a:moveTo>
                  <a:lnTo>
                    <a:pt x="3785" y="2123"/>
                  </a:lnTo>
                  <a:moveTo>
                    <a:pt x="0" y="1592"/>
                  </a:moveTo>
                  <a:lnTo>
                    <a:pt x="3785" y="1592"/>
                  </a:lnTo>
                  <a:moveTo>
                    <a:pt x="0" y="1327"/>
                  </a:moveTo>
                  <a:lnTo>
                    <a:pt x="3785" y="1327"/>
                  </a:lnTo>
                  <a:moveTo>
                    <a:pt x="0" y="1061"/>
                  </a:moveTo>
                  <a:lnTo>
                    <a:pt x="3785" y="1061"/>
                  </a:lnTo>
                  <a:moveTo>
                    <a:pt x="0" y="796"/>
                  </a:moveTo>
                  <a:lnTo>
                    <a:pt x="3785" y="796"/>
                  </a:lnTo>
                  <a:moveTo>
                    <a:pt x="0" y="530"/>
                  </a:moveTo>
                  <a:lnTo>
                    <a:pt x="3785" y="530"/>
                  </a:lnTo>
                  <a:moveTo>
                    <a:pt x="0" y="266"/>
                  </a:moveTo>
                  <a:lnTo>
                    <a:pt x="3785" y="266"/>
                  </a:lnTo>
                  <a:moveTo>
                    <a:pt x="0" y="0"/>
                  </a:moveTo>
                  <a:lnTo>
                    <a:pt x="3785" y="0"/>
                  </a:lnTo>
                </a:path>
              </a:pathLst>
            </a:custGeom>
            <a:noFill/>
            <a:ln w="3175" cap="flat">
              <a:solidFill>
                <a:schemeClr val="bg1">
                  <a:lumMod val="65000"/>
                  <a:lumOff val="3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" name="Freeform 75">
              <a:extLst>
                <a:ext uri="{FF2B5EF4-FFF2-40B4-BE49-F238E27FC236}">
                  <a16:creationId xmlns:a16="http://schemas.microsoft.com/office/drawing/2014/main" id="{B826702D-ED14-9BE5-9125-72B548F08D4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67388" y="1812925"/>
              <a:ext cx="5557837" cy="2976563"/>
            </a:xfrm>
            <a:custGeom>
              <a:avLst/>
              <a:gdLst>
                <a:gd name="T0" fmla="*/ 0 w 3501"/>
                <a:gd name="T1" fmla="*/ 6 h 1875"/>
                <a:gd name="T2" fmla="*/ 189 w 3501"/>
                <a:gd name="T3" fmla="*/ 6 h 1875"/>
                <a:gd name="T4" fmla="*/ 189 w 3501"/>
                <a:gd name="T5" fmla="*/ 1584 h 1875"/>
                <a:gd name="T6" fmla="*/ 0 w 3501"/>
                <a:gd name="T7" fmla="*/ 1584 h 1875"/>
                <a:gd name="T8" fmla="*/ 0 w 3501"/>
                <a:gd name="T9" fmla="*/ 6 h 1875"/>
                <a:gd name="T10" fmla="*/ 474 w 3501"/>
                <a:gd name="T11" fmla="*/ 1875 h 1875"/>
                <a:gd name="T12" fmla="*/ 663 w 3501"/>
                <a:gd name="T13" fmla="*/ 1875 h 1875"/>
                <a:gd name="T14" fmla="*/ 663 w 3501"/>
                <a:gd name="T15" fmla="*/ 1584 h 1875"/>
                <a:gd name="T16" fmla="*/ 474 w 3501"/>
                <a:gd name="T17" fmla="*/ 1584 h 1875"/>
                <a:gd name="T18" fmla="*/ 474 w 3501"/>
                <a:gd name="T19" fmla="*/ 1875 h 1875"/>
                <a:gd name="T20" fmla="*/ 946 w 3501"/>
                <a:gd name="T21" fmla="*/ 905 h 1875"/>
                <a:gd name="T22" fmla="*/ 1136 w 3501"/>
                <a:gd name="T23" fmla="*/ 905 h 1875"/>
                <a:gd name="T24" fmla="*/ 1136 w 3501"/>
                <a:gd name="T25" fmla="*/ 1584 h 1875"/>
                <a:gd name="T26" fmla="*/ 946 w 3501"/>
                <a:gd name="T27" fmla="*/ 1584 h 1875"/>
                <a:gd name="T28" fmla="*/ 946 w 3501"/>
                <a:gd name="T29" fmla="*/ 905 h 1875"/>
                <a:gd name="T30" fmla="*/ 1419 w 3501"/>
                <a:gd name="T31" fmla="*/ 632 h 1875"/>
                <a:gd name="T32" fmla="*/ 1608 w 3501"/>
                <a:gd name="T33" fmla="*/ 632 h 1875"/>
                <a:gd name="T34" fmla="*/ 1608 w 3501"/>
                <a:gd name="T35" fmla="*/ 1584 h 1875"/>
                <a:gd name="T36" fmla="*/ 1419 w 3501"/>
                <a:gd name="T37" fmla="*/ 1584 h 1875"/>
                <a:gd name="T38" fmla="*/ 1419 w 3501"/>
                <a:gd name="T39" fmla="*/ 632 h 1875"/>
                <a:gd name="T40" fmla="*/ 1893 w 3501"/>
                <a:gd name="T41" fmla="*/ 831 h 1875"/>
                <a:gd name="T42" fmla="*/ 2082 w 3501"/>
                <a:gd name="T43" fmla="*/ 831 h 1875"/>
                <a:gd name="T44" fmla="*/ 2082 w 3501"/>
                <a:gd name="T45" fmla="*/ 1584 h 1875"/>
                <a:gd name="T46" fmla="*/ 1893 w 3501"/>
                <a:gd name="T47" fmla="*/ 1584 h 1875"/>
                <a:gd name="T48" fmla="*/ 1893 w 3501"/>
                <a:gd name="T49" fmla="*/ 831 h 1875"/>
                <a:gd name="T50" fmla="*/ 2366 w 3501"/>
                <a:gd name="T51" fmla="*/ 886 h 1875"/>
                <a:gd name="T52" fmla="*/ 2555 w 3501"/>
                <a:gd name="T53" fmla="*/ 886 h 1875"/>
                <a:gd name="T54" fmla="*/ 2555 w 3501"/>
                <a:gd name="T55" fmla="*/ 1584 h 1875"/>
                <a:gd name="T56" fmla="*/ 2366 w 3501"/>
                <a:gd name="T57" fmla="*/ 1584 h 1875"/>
                <a:gd name="T58" fmla="*/ 2366 w 3501"/>
                <a:gd name="T59" fmla="*/ 886 h 1875"/>
                <a:gd name="T60" fmla="*/ 2838 w 3501"/>
                <a:gd name="T61" fmla="*/ 1180 h 1875"/>
                <a:gd name="T62" fmla="*/ 3028 w 3501"/>
                <a:gd name="T63" fmla="*/ 1180 h 1875"/>
                <a:gd name="T64" fmla="*/ 3028 w 3501"/>
                <a:gd name="T65" fmla="*/ 1584 h 1875"/>
                <a:gd name="T66" fmla="*/ 2838 w 3501"/>
                <a:gd name="T67" fmla="*/ 1584 h 1875"/>
                <a:gd name="T68" fmla="*/ 2838 w 3501"/>
                <a:gd name="T69" fmla="*/ 1180 h 1875"/>
                <a:gd name="T70" fmla="*/ 3312 w 3501"/>
                <a:gd name="T71" fmla="*/ 0 h 1875"/>
                <a:gd name="T72" fmla="*/ 3501 w 3501"/>
                <a:gd name="T73" fmla="*/ 0 h 1875"/>
                <a:gd name="T74" fmla="*/ 3501 w 3501"/>
                <a:gd name="T75" fmla="*/ 1584 h 1875"/>
                <a:gd name="T76" fmla="*/ 3312 w 3501"/>
                <a:gd name="T77" fmla="*/ 1584 h 1875"/>
                <a:gd name="T78" fmla="*/ 3312 w 3501"/>
                <a:gd name="T79" fmla="*/ 0 h 18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501" h="1875">
                  <a:moveTo>
                    <a:pt x="0" y="6"/>
                  </a:moveTo>
                  <a:lnTo>
                    <a:pt x="189" y="6"/>
                  </a:lnTo>
                  <a:lnTo>
                    <a:pt x="189" y="1584"/>
                  </a:lnTo>
                  <a:lnTo>
                    <a:pt x="0" y="1584"/>
                  </a:lnTo>
                  <a:lnTo>
                    <a:pt x="0" y="6"/>
                  </a:lnTo>
                  <a:close/>
                  <a:moveTo>
                    <a:pt x="474" y="1875"/>
                  </a:moveTo>
                  <a:lnTo>
                    <a:pt x="663" y="1875"/>
                  </a:lnTo>
                  <a:lnTo>
                    <a:pt x="663" y="1584"/>
                  </a:lnTo>
                  <a:lnTo>
                    <a:pt x="474" y="1584"/>
                  </a:lnTo>
                  <a:lnTo>
                    <a:pt x="474" y="1875"/>
                  </a:lnTo>
                  <a:close/>
                  <a:moveTo>
                    <a:pt x="946" y="905"/>
                  </a:moveTo>
                  <a:lnTo>
                    <a:pt x="1136" y="905"/>
                  </a:lnTo>
                  <a:lnTo>
                    <a:pt x="1136" y="1584"/>
                  </a:lnTo>
                  <a:lnTo>
                    <a:pt x="946" y="1584"/>
                  </a:lnTo>
                  <a:lnTo>
                    <a:pt x="946" y="905"/>
                  </a:lnTo>
                  <a:close/>
                  <a:moveTo>
                    <a:pt x="1419" y="632"/>
                  </a:moveTo>
                  <a:lnTo>
                    <a:pt x="1608" y="632"/>
                  </a:lnTo>
                  <a:lnTo>
                    <a:pt x="1608" y="1584"/>
                  </a:lnTo>
                  <a:lnTo>
                    <a:pt x="1419" y="1584"/>
                  </a:lnTo>
                  <a:lnTo>
                    <a:pt x="1419" y="632"/>
                  </a:lnTo>
                  <a:close/>
                  <a:moveTo>
                    <a:pt x="1893" y="831"/>
                  </a:moveTo>
                  <a:lnTo>
                    <a:pt x="2082" y="831"/>
                  </a:lnTo>
                  <a:lnTo>
                    <a:pt x="2082" y="1584"/>
                  </a:lnTo>
                  <a:lnTo>
                    <a:pt x="1893" y="1584"/>
                  </a:lnTo>
                  <a:lnTo>
                    <a:pt x="1893" y="831"/>
                  </a:lnTo>
                  <a:close/>
                  <a:moveTo>
                    <a:pt x="2366" y="886"/>
                  </a:moveTo>
                  <a:lnTo>
                    <a:pt x="2555" y="886"/>
                  </a:lnTo>
                  <a:lnTo>
                    <a:pt x="2555" y="1584"/>
                  </a:lnTo>
                  <a:lnTo>
                    <a:pt x="2366" y="1584"/>
                  </a:lnTo>
                  <a:lnTo>
                    <a:pt x="2366" y="886"/>
                  </a:lnTo>
                  <a:close/>
                  <a:moveTo>
                    <a:pt x="2838" y="1180"/>
                  </a:moveTo>
                  <a:lnTo>
                    <a:pt x="3028" y="1180"/>
                  </a:lnTo>
                  <a:lnTo>
                    <a:pt x="3028" y="1584"/>
                  </a:lnTo>
                  <a:lnTo>
                    <a:pt x="2838" y="1584"/>
                  </a:lnTo>
                  <a:lnTo>
                    <a:pt x="2838" y="1180"/>
                  </a:lnTo>
                  <a:close/>
                  <a:moveTo>
                    <a:pt x="3312" y="0"/>
                  </a:moveTo>
                  <a:lnTo>
                    <a:pt x="3501" y="0"/>
                  </a:lnTo>
                  <a:lnTo>
                    <a:pt x="3501" y="1584"/>
                  </a:lnTo>
                  <a:lnTo>
                    <a:pt x="3312" y="1584"/>
                  </a:lnTo>
                  <a:lnTo>
                    <a:pt x="3312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" name="Line 76">
              <a:extLst>
                <a:ext uri="{FF2B5EF4-FFF2-40B4-BE49-F238E27FC236}">
                  <a16:creationId xmlns:a16="http://schemas.microsoft.com/office/drawing/2014/main" id="{8C7A3207-F930-5B93-18EA-59B7CB2A9B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41963" y="4327525"/>
              <a:ext cx="6008687" cy="0"/>
            </a:xfrm>
            <a:prstGeom prst="line">
              <a:avLst/>
            </a:prstGeom>
            <a:noFill/>
            <a:ln w="3175" cap="flat">
              <a:solidFill>
                <a:srgbClr val="FFFFF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" name="Rectangle 79">
              <a:extLst>
                <a:ext uri="{FF2B5EF4-FFF2-40B4-BE49-F238E27FC236}">
                  <a16:creationId xmlns:a16="http://schemas.microsoft.com/office/drawing/2014/main" id="{4A809B1D-47E2-1089-8494-A1355DB15D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83275" y="5209066"/>
              <a:ext cx="224420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8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2012</a:t>
              </a:r>
              <a:endParaRPr kumimoji="0" lang="pl-PL" altLang="pl-PL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9" name="Rectangle 80">
              <a:extLst>
                <a:ext uri="{FF2B5EF4-FFF2-40B4-BE49-F238E27FC236}">
                  <a16:creationId xmlns:a16="http://schemas.microsoft.com/office/drawing/2014/main" id="{4F43F5CF-2498-3116-4E80-04B9BB9C7B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34163" y="5209066"/>
              <a:ext cx="253274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8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2 015</a:t>
              </a:r>
              <a:endParaRPr kumimoji="0" lang="pl-PL" altLang="pl-PL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0" name="Rectangle 81">
              <a:extLst>
                <a:ext uri="{FF2B5EF4-FFF2-40B4-BE49-F238E27FC236}">
                  <a16:creationId xmlns:a16="http://schemas.microsoft.com/office/drawing/2014/main" id="{0D92EA45-6B0D-E243-173E-4FF71CE261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85050" y="5209066"/>
              <a:ext cx="224420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8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2016</a:t>
              </a:r>
              <a:endParaRPr kumimoji="0" lang="pl-PL" altLang="pl-PL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1" name="Rectangle 82">
              <a:extLst>
                <a:ext uri="{FF2B5EF4-FFF2-40B4-BE49-F238E27FC236}">
                  <a16:creationId xmlns:a16="http://schemas.microsoft.com/office/drawing/2014/main" id="{121D7C95-8E00-5E98-CCDE-DFA235F40B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35938" y="5209066"/>
              <a:ext cx="224420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8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2017</a:t>
              </a:r>
              <a:endParaRPr kumimoji="0" lang="pl-PL" altLang="pl-PL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2" name="Rectangle 83">
              <a:extLst>
                <a:ext uri="{FF2B5EF4-FFF2-40B4-BE49-F238E27FC236}">
                  <a16:creationId xmlns:a16="http://schemas.microsoft.com/office/drawing/2014/main" id="{FF33ED41-EB3F-C281-05CE-34F7B00060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88413" y="5209066"/>
              <a:ext cx="224420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8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2018</a:t>
              </a:r>
              <a:endParaRPr kumimoji="0" lang="pl-PL" altLang="pl-PL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3" name="Rectangle 84">
              <a:extLst>
                <a:ext uri="{FF2B5EF4-FFF2-40B4-BE49-F238E27FC236}">
                  <a16:creationId xmlns:a16="http://schemas.microsoft.com/office/drawing/2014/main" id="{5B4D7AAA-6A04-43E5-904B-CD2C4A6187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39300" y="5209066"/>
              <a:ext cx="224420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pl-PL" altLang="pl-PL" sz="800" dirty="0">
                  <a:solidFill>
                    <a:srgbClr val="FFFFFF"/>
                  </a:solidFill>
                  <a:latin typeface="Century Gothic" panose="020B0502020202020204" pitchFamily="34" charset="0"/>
                </a:rPr>
                <a:t>2019</a:t>
              </a:r>
              <a:endParaRPr kumimoji="0" lang="pl-PL" altLang="pl-PL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4" name="Rectangle 85">
              <a:extLst>
                <a:ext uri="{FF2B5EF4-FFF2-40B4-BE49-F238E27FC236}">
                  <a16:creationId xmlns:a16="http://schemas.microsoft.com/office/drawing/2014/main" id="{3F703DAE-CE1F-3E2B-0093-00FA99CD1F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90188" y="5209066"/>
              <a:ext cx="224420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pl-PL" altLang="pl-PL" sz="800" dirty="0">
                  <a:solidFill>
                    <a:srgbClr val="FFFFFF"/>
                  </a:solidFill>
                  <a:latin typeface="Century Gothic" panose="020B0502020202020204" pitchFamily="34" charset="0"/>
                </a:rPr>
                <a:t>2020</a:t>
              </a:r>
              <a:endParaRPr kumimoji="0" lang="pl-PL" altLang="pl-PL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5" name="Rectangle 86">
              <a:extLst>
                <a:ext uri="{FF2B5EF4-FFF2-40B4-BE49-F238E27FC236}">
                  <a16:creationId xmlns:a16="http://schemas.microsoft.com/office/drawing/2014/main" id="{3462805C-5CED-FB75-9494-4A5DCC8D34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41075" y="5209066"/>
              <a:ext cx="224420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pl-PL" altLang="pl-PL" sz="800" dirty="0">
                  <a:solidFill>
                    <a:srgbClr val="FFFFFF"/>
                  </a:solidFill>
                  <a:latin typeface="Century Gothic" panose="020B0502020202020204" pitchFamily="34" charset="0"/>
                </a:rPr>
                <a:t>2021</a:t>
              </a:r>
              <a:endParaRPr kumimoji="0" lang="pl-PL" altLang="pl-PL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6" name="Rectangle 90">
              <a:extLst>
                <a:ext uri="{FF2B5EF4-FFF2-40B4-BE49-F238E27FC236}">
                  <a16:creationId xmlns:a16="http://schemas.microsoft.com/office/drawing/2014/main" id="{CB1F52DB-29EC-7473-48C5-F3571A05DA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14847" y="5437245"/>
              <a:ext cx="493725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11 893,8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Rectangle 91">
              <a:extLst>
                <a:ext uri="{FF2B5EF4-FFF2-40B4-BE49-F238E27FC236}">
                  <a16:creationId xmlns:a16="http://schemas.microsoft.com/office/drawing/2014/main" id="{9EB211C5-AB4C-1089-9D15-41FBB9B5C7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80022" y="5437245"/>
              <a:ext cx="466474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-2 195,5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" name="Rectangle 92">
              <a:extLst>
                <a:ext uri="{FF2B5EF4-FFF2-40B4-BE49-F238E27FC236}">
                  <a16:creationId xmlns:a16="http://schemas.microsoft.com/office/drawing/2014/main" id="{B58628E1-B467-BB57-CDBF-9CA2209339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51547" y="5437245"/>
              <a:ext cx="423193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5 109,3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" name="Rectangle 93">
              <a:extLst>
                <a:ext uri="{FF2B5EF4-FFF2-40B4-BE49-F238E27FC236}">
                  <a16:creationId xmlns:a16="http://schemas.microsoft.com/office/drawing/2014/main" id="{20A77C02-FBA0-1A41-D276-5B329D220B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02434" y="5437245"/>
              <a:ext cx="423193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7 175,2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" name="Rectangle 94">
              <a:extLst>
                <a:ext uri="{FF2B5EF4-FFF2-40B4-BE49-F238E27FC236}">
                  <a16:creationId xmlns:a16="http://schemas.microsoft.com/office/drawing/2014/main" id="{5E7FB8CD-7189-1B03-9383-CE86EBC13C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53322" y="5437245"/>
              <a:ext cx="423193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5 666,2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1" name="Rectangle 95">
              <a:extLst>
                <a:ext uri="{FF2B5EF4-FFF2-40B4-BE49-F238E27FC236}">
                  <a16:creationId xmlns:a16="http://schemas.microsoft.com/office/drawing/2014/main" id="{1B2E0A01-7C99-B039-C1B8-776BFC96E4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04209" y="5437245"/>
              <a:ext cx="423193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5 255,8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" name="Rectangle 96">
              <a:extLst>
                <a:ext uri="{FF2B5EF4-FFF2-40B4-BE49-F238E27FC236}">
                  <a16:creationId xmlns:a16="http://schemas.microsoft.com/office/drawing/2014/main" id="{328E9EF1-3E35-D959-69D5-2E0FFB3F76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56684" y="5437245"/>
              <a:ext cx="423193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3 041,6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Rectangle 97">
              <a:extLst>
                <a:ext uri="{FF2B5EF4-FFF2-40B4-BE49-F238E27FC236}">
                  <a16:creationId xmlns:a16="http://schemas.microsoft.com/office/drawing/2014/main" id="{0ABAB3EC-93DD-C0EF-7484-42A33C0147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71059" y="5437245"/>
              <a:ext cx="493725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11 933,3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" name="Rectangle 98">
              <a:extLst>
                <a:ext uri="{FF2B5EF4-FFF2-40B4-BE49-F238E27FC236}">
                  <a16:creationId xmlns:a16="http://schemas.microsoft.com/office/drawing/2014/main" id="{C143839A-8A10-CD3B-FD3B-61C1B46BF5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91088" y="5089525"/>
              <a:ext cx="36067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-4 000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" name="Rectangle 99">
              <a:extLst>
                <a:ext uri="{FF2B5EF4-FFF2-40B4-BE49-F238E27FC236}">
                  <a16:creationId xmlns:a16="http://schemas.microsoft.com/office/drawing/2014/main" id="{70EA7322-F2B3-02B0-5305-3A09C9F94A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91088" y="4665663"/>
              <a:ext cx="36067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-2 000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" name="Rectangle 100">
              <a:extLst>
                <a:ext uri="{FF2B5EF4-FFF2-40B4-BE49-F238E27FC236}">
                  <a16:creationId xmlns:a16="http://schemas.microsoft.com/office/drawing/2014/main" id="{0FA628F1-1099-B960-3A1C-900AB80838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80013" y="4246563"/>
              <a:ext cx="17633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0,0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" name="Rectangle 101">
              <a:extLst>
                <a:ext uri="{FF2B5EF4-FFF2-40B4-BE49-F238E27FC236}">
                  <a16:creationId xmlns:a16="http://schemas.microsoft.com/office/drawing/2014/main" id="{ACBD76B3-DABB-5AE4-F28C-6AC552D931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3950" y="3822700"/>
              <a:ext cx="317395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2 000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" name="Rectangle 102">
              <a:extLst>
                <a:ext uri="{FF2B5EF4-FFF2-40B4-BE49-F238E27FC236}">
                  <a16:creationId xmlns:a16="http://schemas.microsoft.com/office/drawing/2014/main" id="{DF7E8ECC-0815-15C2-21BD-8123D66EBF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3950" y="3402013"/>
              <a:ext cx="317395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4 000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9" name="Rectangle 103">
              <a:extLst>
                <a:ext uri="{FF2B5EF4-FFF2-40B4-BE49-F238E27FC236}">
                  <a16:creationId xmlns:a16="http://schemas.microsoft.com/office/drawing/2014/main" id="{EBA40CD7-56FE-606C-1FAB-7C3DD537D2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3950" y="2979738"/>
              <a:ext cx="317395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6 000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" name="Rectangle 104">
              <a:extLst>
                <a:ext uri="{FF2B5EF4-FFF2-40B4-BE49-F238E27FC236}">
                  <a16:creationId xmlns:a16="http://schemas.microsoft.com/office/drawing/2014/main" id="{7D3D5A89-B252-27F2-8116-EF4BDA33DA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3950" y="2559050"/>
              <a:ext cx="317395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8 000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" name="Rectangle 105">
              <a:extLst>
                <a:ext uri="{FF2B5EF4-FFF2-40B4-BE49-F238E27FC236}">
                  <a16:creationId xmlns:a16="http://schemas.microsoft.com/office/drawing/2014/main" id="{56E5ABF9-0375-C2A8-9398-D348DA7129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64100" y="2139950"/>
              <a:ext cx="387927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10 000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" name="Rectangle 106">
              <a:extLst>
                <a:ext uri="{FF2B5EF4-FFF2-40B4-BE49-F238E27FC236}">
                  <a16:creationId xmlns:a16="http://schemas.microsoft.com/office/drawing/2014/main" id="{48C49AAC-8117-460E-E002-C78343C7EE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64100" y="1716088"/>
              <a:ext cx="387927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12 000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3" name="Rectangle 107">
              <a:extLst>
                <a:ext uri="{FF2B5EF4-FFF2-40B4-BE49-F238E27FC236}">
                  <a16:creationId xmlns:a16="http://schemas.microsoft.com/office/drawing/2014/main" id="{5688A823-5A7F-6561-8B97-2D65C71002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64100" y="1296988"/>
              <a:ext cx="387927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14 000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4" name="Prostokąt 33">
              <a:extLst>
                <a:ext uri="{FF2B5EF4-FFF2-40B4-BE49-F238E27FC236}">
                  <a16:creationId xmlns:a16="http://schemas.microsoft.com/office/drawing/2014/main" id="{A88F9009-5C26-A34C-416D-3E49F9D5CE6B}"/>
                </a:ext>
              </a:extLst>
            </p:cNvPr>
            <p:cNvSpPr/>
            <p:nvPr/>
          </p:nvSpPr>
          <p:spPr>
            <a:xfrm>
              <a:off x="5676756" y="1687512"/>
              <a:ext cx="1997983" cy="3200781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35" name="pole tekstowe 34">
            <a:extLst>
              <a:ext uri="{FF2B5EF4-FFF2-40B4-BE49-F238E27FC236}">
                <a16:creationId xmlns:a16="http://schemas.microsoft.com/office/drawing/2014/main" id="{72380204-69A4-AB31-C29F-DC3639CE95AE}"/>
              </a:ext>
            </a:extLst>
          </p:cNvPr>
          <p:cNvSpPr txBox="1"/>
          <p:nvPr/>
        </p:nvSpPr>
        <p:spPr>
          <a:xfrm>
            <a:off x="660476" y="2848702"/>
            <a:ext cx="324866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200" dirty="0">
                <a:latin typeface="Century Gothic" panose="020B0502020202020204" pitchFamily="34" charset="0"/>
              </a:rPr>
              <a:t>WYNIK NA DZIAŁALNOŚCI ENERGETYCZNEJ                                                              - WYTWARZANIE, OBRÓT ENERGIĄ ELEKTRYCZNĄ i CIEPŁEM                                      DLA WYTWÓRCÓW, DYSTRYBUCJA DLA OPERATORÓW SYSTEMÓW DYSTRYBUCYJNYCH                                                 ORAZ SPRZEDAŻ ENERGII ELEKTRYCZNEJ DLA PRZEDSIĘBIORSTW OBROTU  </a:t>
            </a:r>
          </a:p>
        </p:txBody>
      </p:sp>
      <p:sp>
        <p:nvSpPr>
          <p:cNvPr id="36" name="pole tekstowe 35">
            <a:extLst>
              <a:ext uri="{FF2B5EF4-FFF2-40B4-BE49-F238E27FC236}">
                <a16:creationId xmlns:a16="http://schemas.microsoft.com/office/drawing/2014/main" id="{9FE9AD65-2494-4A06-9067-854D38379B33}"/>
              </a:ext>
            </a:extLst>
          </p:cNvPr>
          <p:cNvSpPr txBox="1"/>
          <p:nvPr/>
        </p:nvSpPr>
        <p:spPr>
          <a:xfrm>
            <a:off x="909711" y="5960506"/>
            <a:ext cx="24823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l-PL" sz="600" dirty="0">
                <a:solidFill>
                  <a:schemeClr val="tx1">
                    <a:lumMod val="65000"/>
                  </a:schemeClr>
                </a:solidFill>
                <a:latin typeface="Century Gothic" panose="020B0502020202020204" pitchFamily="34" charset="0"/>
              </a:rPr>
              <a:t>*OPRACOWANIE WŁASNE NA PODSTAWIE                                     WSTĘPNYCH RAPORTOW Z WYNIKÓW ZA 2021 ROK                                    I ZBIORÓW WŁASNYCH</a:t>
            </a:r>
            <a:endParaRPr kumimoji="0" lang="pl-PL" sz="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</a:schemeClr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91788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a 3">
            <a:extLst>
              <a:ext uri="{FF2B5EF4-FFF2-40B4-BE49-F238E27FC236}">
                <a16:creationId xmlns:a16="http://schemas.microsoft.com/office/drawing/2014/main" id="{F79651B0-FA17-CFC4-880A-5D27CE33D9EF}"/>
              </a:ext>
            </a:extLst>
          </p:cNvPr>
          <p:cNvGrpSpPr/>
          <p:nvPr/>
        </p:nvGrpSpPr>
        <p:grpSpPr>
          <a:xfrm>
            <a:off x="5111027" y="5204527"/>
            <a:ext cx="5628137" cy="119298"/>
            <a:chOff x="7895860" y="4960992"/>
            <a:chExt cx="2581850" cy="57629"/>
          </a:xfrm>
        </p:grpSpPr>
        <p:sp>
          <p:nvSpPr>
            <p:cNvPr id="7" name="Rectangle 14">
              <a:extLst>
                <a:ext uri="{FF2B5EF4-FFF2-40B4-BE49-F238E27FC236}">
                  <a16:creationId xmlns:a16="http://schemas.microsoft.com/office/drawing/2014/main" id="{3A106F8E-3EC1-8D60-83AD-62928DE1E6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5860" y="4960992"/>
              <a:ext cx="150230" cy="576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2017</a:t>
              </a:r>
            </a:p>
          </p:txBody>
        </p:sp>
        <p:sp>
          <p:nvSpPr>
            <p:cNvPr id="8" name="Rectangle 15">
              <a:extLst>
                <a:ext uri="{FF2B5EF4-FFF2-40B4-BE49-F238E27FC236}">
                  <a16:creationId xmlns:a16="http://schemas.microsoft.com/office/drawing/2014/main" id="{057C50E8-D99C-11A1-C757-3622B4D4C8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02821" y="4960992"/>
              <a:ext cx="150230" cy="576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2018</a:t>
              </a:r>
            </a:p>
          </p:txBody>
        </p:sp>
        <p:sp>
          <p:nvSpPr>
            <p:cNvPr id="9" name="Rectangle 16">
              <a:extLst>
                <a:ext uri="{FF2B5EF4-FFF2-40B4-BE49-F238E27FC236}">
                  <a16:creationId xmlns:a16="http://schemas.microsoft.com/office/drawing/2014/main" id="{6C303181-393A-EA91-453F-887347E7F1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11671" y="4960992"/>
              <a:ext cx="150230" cy="576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2019</a:t>
              </a:r>
            </a:p>
          </p:txBody>
        </p:sp>
        <p:sp>
          <p:nvSpPr>
            <p:cNvPr id="10" name="Rectangle 17">
              <a:extLst>
                <a:ext uri="{FF2B5EF4-FFF2-40B4-BE49-F238E27FC236}">
                  <a16:creationId xmlns:a16="http://schemas.microsoft.com/office/drawing/2014/main" id="{611438F4-0BC1-46E6-7E2D-7FBCD46EB1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18629" y="4960992"/>
              <a:ext cx="150230" cy="576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2020</a:t>
              </a:r>
            </a:p>
          </p:txBody>
        </p:sp>
        <p:sp>
          <p:nvSpPr>
            <p:cNvPr id="11" name="Rectangle 18">
              <a:extLst>
                <a:ext uri="{FF2B5EF4-FFF2-40B4-BE49-F238E27FC236}">
                  <a16:creationId xmlns:a16="http://schemas.microsoft.com/office/drawing/2014/main" id="{4A6DEFBD-AF24-EBFD-E140-EE90001637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27480" y="4960992"/>
              <a:ext cx="150230" cy="576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2021</a:t>
              </a:r>
            </a:p>
          </p:txBody>
        </p:sp>
      </p:grpSp>
      <p:sp>
        <p:nvSpPr>
          <p:cNvPr id="65" name="pole tekstowe 64">
            <a:extLst>
              <a:ext uri="{FF2B5EF4-FFF2-40B4-BE49-F238E27FC236}">
                <a16:creationId xmlns:a16="http://schemas.microsoft.com/office/drawing/2014/main" id="{3B2F69F1-ECAC-60B8-5334-EBA80396DB94}"/>
              </a:ext>
            </a:extLst>
          </p:cNvPr>
          <p:cNvSpPr txBox="1"/>
          <p:nvPr/>
        </p:nvSpPr>
        <p:spPr>
          <a:xfrm>
            <a:off x="909711" y="5960506"/>
            <a:ext cx="24823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l-PL" sz="600" dirty="0">
                <a:solidFill>
                  <a:schemeClr val="tx1">
                    <a:lumMod val="65000"/>
                  </a:schemeClr>
                </a:solidFill>
                <a:latin typeface="Century Gothic" panose="020B0502020202020204" pitchFamily="34" charset="0"/>
              </a:rPr>
              <a:t>*OPRACOWANIE WŁASNE NA PODSTAWIE                                     WSTĘPNYCH RAPORTOW Z WYNIKÓW ZA 2021 ROK                                    I ZBIORÓW WŁASNYCH</a:t>
            </a:r>
            <a:endParaRPr kumimoji="0" lang="pl-PL" sz="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</a:schemeClr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109" name="Rectangle 84">
            <a:extLst>
              <a:ext uri="{FF2B5EF4-FFF2-40B4-BE49-F238E27FC236}">
                <a16:creationId xmlns:a16="http://schemas.microsoft.com/office/drawing/2014/main" id="{1735915F-B3C9-04BD-6153-0781FDE84B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5771" y="5442759"/>
            <a:ext cx="185205" cy="12246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110" name="Rectangle 85">
            <a:extLst>
              <a:ext uri="{FF2B5EF4-FFF2-40B4-BE49-F238E27FC236}">
                <a16:creationId xmlns:a16="http://schemas.microsoft.com/office/drawing/2014/main" id="{D3227DFC-C639-EB36-53D3-623A1DAF8C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4508" y="5411432"/>
            <a:ext cx="463428" cy="170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WYTW</a:t>
            </a:r>
            <a:endParaRPr kumimoji="0" lang="pl-PL" altLang="pl-P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6" name="Rectangle 92">
            <a:extLst>
              <a:ext uri="{FF2B5EF4-FFF2-40B4-BE49-F238E27FC236}">
                <a16:creationId xmlns:a16="http://schemas.microsoft.com/office/drawing/2014/main" id="{E1093515-5644-F7E7-4584-85478A3F29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5771" y="5624754"/>
            <a:ext cx="185205" cy="12537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117" name="Rectangle 93">
            <a:extLst>
              <a:ext uri="{FF2B5EF4-FFF2-40B4-BE49-F238E27FC236}">
                <a16:creationId xmlns:a16="http://schemas.microsoft.com/office/drawing/2014/main" id="{FF78C655-97D8-F47B-FF21-4B82C6A03B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4508" y="5594917"/>
            <a:ext cx="350930" cy="168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OSD</a:t>
            </a:r>
            <a:endParaRPr kumimoji="0" lang="pl-PL" altLang="pl-P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3" name="Rectangle 100">
            <a:extLst>
              <a:ext uri="{FF2B5EF4-FFF2-40B4-BE49-F238E27FC236}">
                <a16:creationId xmlns:a16="http://schemas.microsoft.com/office/drawing/2014/main" id="{69FE067C-49CA-6FA8-4A36-6497922867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5771" y="5806748"/>
            <a:ext cx="185205" cy="125377"/>
          </a:xfrm>
          <a:prstGeom prst="rect">
            <a:avLst/>
          </a:prstGeom>
          <a:solidFill>
            <a:srgbClr val="FF33C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124" name="Rectangle 101">
            <a:extLst>
              <a:ext uri="{FF2B5EF4-FFF2-40B4-BE49-F238E27FC236}">
                <a16:creationId xmlns:a16="http://schemas.microsoft.com/office/drawing/2014/main" id="{7D8A48AA-FED2-3381-FBDB-A1F0E329A2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4508" y="5776913"/>
            <a:ext cx="329101" cy="168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OSP</a:t>
            </a:r>
            <a:endParaRPr kumimoji="0" lang="pl-PL" altLang="pl-P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0" name="Rectangle 108">
            <a:extLst>
              <a:ext uri="{FF2B5EF4-FFF2-40B4-BE49-F238E27FC236}">
                <a16:creationId xmlns:a16="http://schemas.microsoft.com/office/drawing/2014/main" id="{460F7E76-E97D-8116-E983-98CC902A45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7146" y="5988742"/>
            <a:ext cx="185205" cy="125377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131" name="Rectangle 109">
            <a:extLst>
              <a:ext uri="{FF2B5EF4-FFF2-40B4-BE49-F238E27FC236}">
                <a16:creationId xmlns:a16="http://schemas.microsoft.com/office/drawing/2014/main" id="{FEBFF275-F259-86DF-11A7-81FDA19447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4508" y="5958907"/>
            <a:ext cx="311969" cy="144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PO</a:t>
            </a:r>
            <a:r>
              <a:rPr kumimoji="0" lang="pl-PL" altLang="pl-PL" sz="1000" b="0" i="0" u="none" strike="noStrike" cap="none" normalizeH="0" baseline="-2500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SD</a:t>
            </a:r>
            <a:endParaRPr kumimoji="0" lang="pl-PL" altLang="pl-PL" sz="1800" b="0" i="0" u="none" strike="noStrike" cap="none" normalizeH="0" baseline="-2500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0" name="Rectangle 116">
            <a:extLst>
              <a:ext uri="{FF2B5EF4-FFF2-40B4-BE49-F238E27FC236}">
                <a16:creationId xmlns:a16="http://schemas.microsoft.com/office/drawing/2014/main" id="{3A28BBA1-B7F0-21A2-0EDF-C8F445A60A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5771" y="6170737"/>
            <a:ext cx="185205" cy="128291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141" name="Rectangle 117">
            <a:extLst>
              <a:ext uri="{FF2B5EF4-FFF2-40B4-BE49-F238E27FC236}">
                <a16:creationId xmlns:a16="http://schemas.microsoft.com/office/drawing/2014/main" id="{CBAA937C-7032-5F5F-0F44-76CE9E0304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4508" y="6143884"/>
            <a:ext cx="261937" cy="168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PO</a:t>
            </a:r>
            <a:endParaRPr kumimoji="0" lang="pl-PL" altLang="pl-P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5" name="pole tekstowe 154">
            <a:extLst>
              <a:ext uri="{FF2B5EF4-FFF2-40B4-BE49-F238E27FC236}">
                <a16:creationId xmlns:a16="http://schemas.microsoft.com/office/drawing/2014/main" id="{CE8C05DB-AF72-94EA-3E1D-5CABDDB92F0D}"/>
              </a:ext>
            </a:extLst>
          </p:cNvPr>
          <p:cNvSpPr txBox="1"/>
          <p:nvPr/>
        </p:nvSpPr>
        <p:spPr>
          <a:xfrm>
            <a:off x="660476" y="2848702"/>
            <a:ext cx="324866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200" dirty="0">
                <a:latin typeface="Century Gothic" panose="020B0502020202020204" pitchFamily="34" charset="0"/>
              </a:rPr>
              <a:t>WYNIK NA DZIAŁALNOŚCI ENERGETYCZNEJ                                                              - WYTWARZANIE, OBRÓT ENERGIĄ ELEKTRYCZNĄ i CIEPŁEM                                      DLA WYTWÓRCÓW, DYSTRYBUCJA DLA OPERATORÓW SYSTEMÓW DYSTRYBUCYJNYCH                                                 ORAZ SPRZEDAŻ ENERGII ELEKTRYCZNEJ DLA PRZEDSIĘBIORSTW OBROTU  </a:t>
            </a:r>
          </a:p>
        </p:txBody>
      </p:sp>
      <p:sp>
        <p:nvSpPr>
          <p:cNvPr id="64" name="Prostokąt 63">
            <a:extLst>
              <a:ext uri="{FF2B5EF4-FFF2-40B4-BE49-F238E27FC236}">
                <a16:creationId xmlns:a16="http://schemas.microsoft.com/office/drawing/2014/main" id="{00111089-3071-1E7B-B14A-13F85B5E725B}"/>
              </a:ext>
            </a:extLst>
          </p:cNvPr>
          <p:cNvSpPr/>
          <p:nvPr/>
        </p:nvSpPr>
        <p:spPr>
          <a:xfrm>
            <a:off x="871037" y="923195"/>
            <a:ext cx="8652595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pl-PL" sz="1400" dirty="0"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ZYSK NA DZIAŁALNOŚCI ENERGETYCZNEJ PODSEKTORÓW ENERGETYKI W POLSCE [mln zł] </a:t>
            </a:r>
            <a:endParaRPr lang="pl-PL" sz="1400" dirty="0">
              <a:latin typeface="Century Gothic" panose="020B0502020202020204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W LATACH 2017 - 2021</a:t>
            </a:r>
          </a:p>
        </p:txBody>
      </p:sp>
      <p:sp>
        <p:nvSpPr>
          <p:cNvPr id="69" name="Freeform 5">
            <a:extLst>
              <a:ext uri="{FF2B5EF4-FFF2-40B4-BE49-F238E27FC236}">
                <a16:creationId xmlns:a16="http://schemas.microsoft.com/office/drawing/2014/main" id="{6AB98BD1-7AF5-DED3-588D-A225E91A8C31}"/>
              </a:ext>
            </a:extLst>
          </p:cNvPr>
          <p:cNvSpPr>
            <a:spLocks noEditPoints="1"/>
          </p:cNvSpPr>
          <p:nvPr/>
        </p:nvSpPr>
        <p:spPr bwMode="auto">
          <a:xfrm>
            <a:off x="4615621" y="1968260"/>
            <a:ext cx="6615971" cy="3119438"/>
          </a:xfrm>
          <a:custGeom>
            <a:avLst/>
            <a:gdLst>
              <a:gd name="T0" fmla="*/ 0 w 4083"/>
              <a:gd name="T1" fmla="*/ 1965 h 1965"/>
              <a:gd name="T2" fmla="*/ 4083 w 4083"/>
              <a:gd name="T3" fmla="*/ 1965 h 1965"/>
              <a:gd name="T4" fmla="*/ 0 w 4083"/>
              <a:gd name="T5" fmla="*/ 1786 h 1965"/>
              <a:gd name="T6" fmla="*/ 4083 w 4083"/>
              <a:gd name="T7" fmla="*/ 1786 h 1965"/>
              <a:gd name="T8" fmla="*/ 0 w 4083"/>
              <a:gd name="T9" fmla="*/ 1608 h 1965"/>
              <a:gd name="T10" fmla="*/ 4083 w 4083"/>
              <a:gd name="T11" fmla="*/ 1608 h 1965"/>
              <a:gd name="T12" fmla="*/ 0 w 4083"/>
              <a:gd name="T13" fmla="*/ 1429 h 1965"/>
              <a:gd name="T14" fmla="*/ 4083 w 4083"/>
              <a:gd name="T15" fmla="*/ 1429 h 1965"/>
              <a:gd name="T16" fmla="*/ 0 w 4083"/>
              <a:gd name="T17" fmla="*/ 1072 h 1965"/>
              <a:gd name="T18" fmla="*/ 4083 w 4083"/>
              <a:gd name="T19" fmla="*/ 1072 h 1965"/>
              <a:gd name="T20" fmla="*/ 0 w 4083"/>
              <a:gd name="T21" fmla="*/ 894 h 1965"/>
              <a:gd name="T22" fmla="*/ 4083 w 4083"/>
              <a:gd name="T23" fmla="*/ 894 h 1965"/>
              <a:gd name="T24" fmla="*/ 0 w 4083"/>
              <a:gd name="T25" fmla="*/ 714 h 1965"/>
              <a:gd name="T26" fmla="*/ 4083 w 4083"/>
              <a:gd name="T27" fmla="*/ 714 h 1965"/>
              <a:gd name="T28" fmla="*/ 0 w 4083"/>
              <a:gd name="T29" fmla="*/ 536 h 1965"/>
              <a:gd name="T30" fmla="*/ 4083 w 4083"/>
              <a:gd name="T31" fmla="*/ 536 h 1965"/>
              <a:gd name="T32" fmla="*/ 0 w 4083"/>
              <a:gd name="T33" fmla="*/ 357 h 1965"/>
              <a:gd name="T34" fmla="*/ 4083 w 4083"/>
              <a:gd name="T35" fmla="*/ 357 h 1965"/>
              <a:gd name="T36" fmla="*/ 0 w 4083"/>
              <a:gd name="T37" fmla="*/ 179 h 1965"/>
              <a:gd name="T38" fmla="*/ 4083 w 4083"/>
              <a:gd name="T39" fmla="*/ 179 h 1965"/>
              <a:gd name="T40" fmla="*/ 0 w 4083"/>
              <a:gd name="T41" fmla="*/ 0 h 1965"/>
              <a:gd name="T42" fmla="*/ 4083 w 4083"/>
              <a:gd name="T43" fmla="*/ 0 h 19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083" h="1965">
                <a:moveTo>
                  <a:pt x="0" y="1965"/>
                </a:moveTo>
                <a:lnTo>
                  <a:pt x="4083" y="1965"/>
                </a:lnTo>
                <a:moveTo>
                  <a:pt x="0" y="1786"/>
                </a:moveTo>
                <a:lnTo>
                  <a:pt x="4083" y="1786"/>
                </a:lnTo>
                <a:moveTo>
                  <a:pt x="0" y="1608"/>
                </a:moveTo>
                <a:lnTo>
                  <a:pt x="4083" y="1608"/>
                </a:lnTo>
                <a:moveTo>
                  <a:pt x="0" y="1429"/>
                </a:moveTo>
                <a:lnTo>
                  <a:pt x="4083" y="1429"/>
                </a:lnTo>
                <a:moveTo>
                  <a:pt x="0" y="1072"/>
                </a:moveTo>
                <a:lnTo>
                  <a:pt x="4083" y="1072"/>
                </a:lnTo>
                <a:moveTo>
                  <a:pt x="0" y="894"/>
                </a:moveTo>
                <a:lnTo>
                  <a:pt x="4083" y="894"/>
                </a:lnTo>
                <a:moveTo>
                  <a:pt x="0" y="714"/>
                </a:moveTo>
                <a:lnTo>
                  <a:pt x="4083" y="714"/>
                </a:lnTo>
                <a:moveTo>
                  <a:pt x="0" y="536"/>
                </a:moveTo>
                <a:lnTo>
                  <a:pt x="4083" y="536"/>
                </a:lnTo>
                <a:moveTo>
                  <a:pt x="0" y="357"/>
                </a:moveTo>
                <a:lnTo>
                  <a:pt x="4083" y="357"/>
                </a:lnTo>
                <a:moveTo>
                  <a:pt x="0" y="179"/>
                </a:moveTo>
                <a:lnTo>
                  <a:pt x="4083" y="179"/>
                </a:lnTo>
                <a:moveTo>
                  <a:pt x="0" y="0"/>
                </a:moveTo>
                <a:lnTo>
                  <a:pt x="4083" y="0"/>
                </a:lnTo>
              </a:path>
            </a:pathLst>
          </a:custGeom>
          <a:noFill/>
          <a:ln w="3175" cap="flat">
            <a:solidFill>
              <a:schemeClr val="bg1">
                <a:lumMod val="65000"/>
                <a:lumOff val="3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70" name="Freeform 6">
            <a:extLst>
              <a:ext uri="{FF2B5EF4-FFF2-40B4-BE49-F238E27FC236}">
                <a16:creationId xmlns:a16="http://schemas.microsoft.com/office/drawing/2014/main" id="{17F1DD5D-B59C-DEC8-70FE-48F31F524C53}"/>
              </a:ext>
            </a:extLst>
          </p:cNvPr>
          <p:cNvSpPr>
            <a:spLocks noEditPoints="1"/>
          </p:cNvSpPr>
          <p:nvPr/>
        </p:nvSpPr>
        <p:spPr bwMode="auto">
          <a:xfrm>
            <a:off x="4790621" y="2374660"/>
            <a:ext cx="5452545" cy="2541588"/>
          </a:xfrm>
          <a:custGeom>
            <a:avLst/>
            <a:gdLst>
              <a:gd name="T0" fmla="*/ 0 w 3365"/>
              <a:gd name="T1" fmla="*/ 753 h 1601"/>
              <a:gd name="T2" fmla="*/ 99 w 3365"/>
              <a:gd name="T3" fmla="*/ 753 h 1601"/>
              <a:gd name="T4" fmla="*/ 99 w 3365"/>
              <a:gd name="T5" fmla="*/ 995 h 1601"/>
              <a:gd name="T6" fmla="*/ 0 w 3365"/>
              <a:gd name="T7" fmla="*/ 995 h 1601"/>
              <a:gd name="T8" fmla="*/ 0 w 3365"/>
              <a:gd name="T9" fmla="*/ 753 h 1601"/>
              <a:gd name="T10" fmla="*/ 816 w 3365"/>
              <a:gd name="T11" fmla="*/ 714 h 1601"/>
              <a:gd name="T12" fmla="*/ 915 w 3365"/>
              <a:gd name="T13" fmla="*/ 714 h 1601"/>
              <a:gd name="T14" fmla="*/ 915 w 3365"/>
              <a:gd name="T15" fmla="*/ 995 h 1601"/>
              <a:gd name="T16" fmla="*/ 816 w 3365"/>
              <a:gd name="T17" fmla="*/ 995 h 1601"/>
              <a:gd name="T18" fmla="*/ 816 w 3365"/>
              <a:gd name="T19" fmla="*/ 714 h 1601"/>
              <a:gd name="T20" fmla="*/ 1633 w 3365"/>
              <a:gd name="T21" fmla="*/ 1015 h 1601"/>
              <a:gd name="T22" fmla="*/ 1732 w 3365"/>
              <a:gd name="T23" fmla="*/ 1015 h 1601"/>
              <a:gd name="T24" fmla="*/ 1732 w 3365"/>
              <a:gd name="T25" fmla="*/ 995 h 1601"/>
              <a:gd name="T26" fmla="*/ 1633 w 3365"/>
              <a:gd name="T27" fmla="*/ 995 h 1601"/>
              <a:gd name="T28" fmla="*/ 1633 w 3365"/>
              <a:gd name="T29" fmla="*/ 1015 h 1601"/>
              <a:gd name="T30" fmla="*/ 2450 w 3365"/>
              <a:gd name="T31" fmla="*/ 1601 h 1601"/>
              <a:gd name="T32" fmla="*/ 2548 w 3365"/>
              <a:gd name="T33" fmla="*/ 1601 h 1601"/>
              <a:gd name="T34" fmla="*/ 2548 w 3365"/>
              <a:gd name="T35" fmla="*/ 995 h 1601"/>
              <a:gd name="T36" fmla="*/ 2450 w 3365"/>
              <a:gd name="T37" fmla="*/ 995 h 1601"/>
              <a:gd name="T38" fmla="*/ 2450 w 3365"/>
              <a:gd name="T39" fmla="*/ 1601 h 1601"/>
              <a:gd name="T40" fmla="*/ 3266 w 3365"/>
              <a:gd name="T41" fmla="*/ 0 h 1601"/>
              <a:gd name="T42" fmla="*/ 3365 w 3365"/>
              <a:gd name="T43" fmla="*/ 0 h 1601"/>
              <a:gd name="T44" fmla="*/ 3365 w 3365"/>
              <a:gd name="T45" fmla="*/ 995 h 1601"/>
              <a:gd name="T46" fmla="*/ 3266 w 3365"/>
              <a:gd name="T47" fmla="*/ 995 h 1601"/>
              <a:gd name="T48" fmla="*/ 3266 w 3365"/>
              <a:gd name="T49" fmla="*/ 0 h 16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365" h="1601">
                <a:moveTo>
                  <a:pt x="0" y="753"/>
                </a:moveTo>
                <a:lnTo>
                  <a:pt x="99" y="753"/>
                </a:lnTo>
                <a:lnTo>
                  <a:pt x="99" y="995"/>
                </a:lnTo>
                <a:lnTo>
                  <a:pt x="0" y="995"/>
                </a:lnTo>
                <a:lnTo>
                  <a:pt x="0" y="753"/>
                </a:lnTo>
                <a:close/>
                <a:moveTo>
                  <a:pt x="816" y="714"/>
                </a:moveTo>
                <a:lnTo>
                  <a:pt x="915" y="714"/>
                </a:lnTo>
                <a:lnTo>
                  <a:pt x="915" y="995"/>
                </a:lnTo>
                <a:lnTo>
                  <a:pt x="816" y="995"/>
                </a:lnTo>
                <a:lnTo>
                  <a:pt x="816" y="714"/>
                </a:lnTo>
                <a:close/>
                <a:moveTo>
                  <a:pt x="1633" y="1015"/>
                </a:moveTo>
                <a:lnTo>
                  <a:pt x="1732" y="1015"/>
                </a:lnTo>
                <a:lnTo>
                  <a:pt x="1732" y="995"/>
                </a:lnTo>
                <a:lnTo>
                  <a:pt x="1633" y="995"/>
                </a:lnTo>
                <a:lnTo>
                  <a:pt x="1633" y="1015"/>
                </a:lnTo>
                <a:close/>
                <a:moveTo>
                  <a:pt x="2450" y="1601"/>
                </a:moveTo>
                <a:lnTo>
                  <a:pt x="2548" y="1601"/>
                </a:lnTo>
                <a:lnTo>
                  <a:pt x="2548" y="995"/>
                </a:lnTo>
                <a:lnTo>
                  <a:pt x="2450" y="995"/>
                </a:lnTo>
                <a:lnTo>
                  <a:pt x="2450" y="1601"/>
                </a:lnTo>
                <a:close/>
                <a:moveTo>
                  <a:pt x="3266" y="0"/>
                </a:moveTo>
                <a:lnTo>
                  <a:pt x="3365" y="0"/>
                </a:lnTo>
                <a:lnTo>
                  <a:pt x="3365" y="995"/>
                </a:lnTo>
                <a:lnTo>
                  <a:pt x="3266" y="995"/>
                </a:lnTo>
                <a:lnTo>
                  <a:pt x="3266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dirty="0">
              <a:solidFill>
                <a:srgbClr val="FF0000"/>
              </a:solidFill>
            </a:endParaRPr>
          </a:p>
        </p:txBody>
      </p:sp>
      <p:sp>
        <p:nvSpPr>
          <p:cNvPr id="71" name="Freeform 7">
            <a:extLst>
              <a:ext uri="{FF2B5EF4-FFF2-40B4-BE49-F238E27FC236}">
                <a16:creationId xmlns:a16="http://schemas.microsoft.com/office/drawing/2014/main" id="{98594483-624C-7FEC-A669-31DC22EA2EC4}"/>
              </a:ext>
            </a:extLst>
          </p:cNvPr>
          <p:cNvSpPr>
            <a:spLocks noEditPoints="1"/>
          </p:cNvSpPr>
          <p:nvPr/>
        </p:nvSpPr>
        <p:spPr bwMode="auto">
          <a:xfrm>
            <a:off x="4994788" y="3543060"/>
            <a:ext cx="5452545" cy="411163"/>
          </a:xfrm>
          <a:custGeom>
            <a:avLst/>
            <a:gdLst>
              <a:gd name="T0" fmla="*/ 0 w 3365"/>
              <a:gd name="T1" fmla="*/ 143 h 259"/>
              <a:gd name="T2" fmla="*/ 98 w 3365"/>
              <a:gd name="T3" fmla="*/ 143 h 259"/>
              <a:gd name="T4" fmla="*/ 98 w 3365"/>
              <a:gd name="T5" fmla="*/ 259 h 259"/>
              <a:gd name="T6" fmla="*/ 0 w 3365"/>
              <a:gd name="T7" fmla="*/ 259 h 259"/>
              <a:gd name="T8" fmla="*/ 0 w 3365"/>
              <a:gd name="T9" fmla="*/ 143 h 259"/>
              <a:gd name="T10" fmla="*/ 816 w 3365"/>
              <a:gd name="T11" fmla="*/ 150 h 259"/>
              <a:gd name="T12" fmla="*/ 915 w 3365"/>
              <a:gd name="T13" fmla="*/ 150 h 259"/>
              <a:gd name="T14" fmla="*/ 915 w 3365"/>
              <a:gd name="T15" fmla="*/ 259 h 259"/>
              <a:gd name="T16" fmla="*/ 816 w 3365"/>
              <a:gd name="T17" fmla="*/ 259 h 259"/>
              <a:gd name="T18" fmla="*/ 816 w 3365"/>
              <a:gd name="T19" fmla="*/ 150 h 259"/>
              <a:gd name="T20" fmla="*/ 1633 w 3365"/>
              <a:gd name="T21" fmla="*/ 98 h 259"/>
              <a:gd name="T22" fmla="*/ 1732 w 3365"/>
              <a:gd name="T23" fmla="*/ 98 h 259"/>
              <a:gd name="T24" fmla="*/ 1732 w 3365"/>
              <a:gd name="T25" fmla="*/ 259 h 259"/>
              <a:gd name="T26" fmla="*/ 1633 w 3365"/>
              <a:gd name="T27" fmla="*/ 259 h 259"/>
              <a:gd name="T28" fmla="*/ 1633 w 3365"/>
              <a:gd name="T29" fmla="*/ 98 h 259"/>
              <a:gd name="T30" fmla="*/ 2450 w 3365"/>
              <a:gd name="T31" fmla="*/ 0 h 259"/>
              <a:gd name="T32" fmla="*/ 2548 w 3365"/>
              <a:gd name="T33" fmla="*/ 0 h 259"/>
              <a:gd name="T34" fmla="*/ 2548 w 3365"/>
              <a:gd name="T35" fmla="*/ 259 h 259"/>
              <a:gd name="T36" fmla="*/ 2450 w 3365"/>
              <a:gd name="T37" fmla="*/ 259 h 259"/>
              <a:gd name="T38" fmla="*/ 2450 w 3365"/>
              <a:gd name="T39" fmla="*/ 0 h 259"/>
              <a:gd name="T40" fmla="*/ 3266 w 3365"/>
              <a:gd name="T41" fmla="*/ 0 h 259"/>
              <a:gd name="T42" fmla="*/ 3365 w 3365"/>
              <a:gd name="T43" fmla="*/ 0 h 259"/>
              <a:gd name="T44" fmla="*/ 3365 w 3365"/>
              <a:gd name="T45" fmla="*/ 259 h 259"/>
              <a:gd name="T46" fmla="*/ 3266 w 3365"/>
              <a:gd name="T47" fmla="*/ 259 h 259"/>
              <a:gd name="T48" fmla="*/ 3266 w 3365"/>
              <a:gd name="T49" fmla="*/ 0 h 2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365" h="259">
                <a:moveTo>
                  <a:pt x="0" y="143"/>
                </a:moveTo>
                <a:lnTo>
                  <a:pt x="98" y="143"/>
                </a:lnTo>
                <a:lnTo>
                  <a:pt x="98" y="259"/>
                </a:lnTo>
                <a:lnTo>
                  <a:pt x="0" y="259"/>
                </a:lnTo>
                <a:lnTo>
                  <a:pt x="0" y="143"/>
                </a:lnTo>
                <a:close/>
                <a:moveTo>
                  <a:pt x="816" y="150"/>
                </a:moveTo>
                <a:lnTo>
                  <a:pt x="915" y="150"/>
                </a:lnTo>
                <a:lnTo>
                  <a:pt x="915" y="259"/>
                </a:lnTo>
                <a:lnTo>
                  <a:pt x="816" y="259"/>
                </a:lnTo>
                <a:lnTo>
                  <a:pt x="816" y="150"/>
                </a:lnTo>
                <a:close/>
                <a:moveTo>
                  <a:pt x="1633" y="98"/>
                </a:moveTo>
                <a:lnTo>
                  <a:pt x="1732" y="98"/>
                </a:lnTo>
                <a:lnTo>
                  <a:pt x="1732" y="259"/>
                </a:lnTo>
                <a:lnTo>
                  <a:pt x="1633" y="259"/>
                </a:lnTo>
                <a:lnTo>
                  <a:pt x="1633" y="98"/>
                </a:lnTo>
                <a:close/>
                <a:moveTo>
                  <a:pt x="2450" y="0"/>
                </a:moveTo>
                <a:lnTo>
                  <a:pt x="2548" y="0"/>
                </a:lnTo>
                <a:lnTo>
                  <a:pt x="2548" y="259"/>
                </a:lnTo>
                <a:lnTo>
                  <a:pt x="2450" y="259"/>
                </a:lnTo>
                <a:lnTo>
                  <a:pt x="2450" y="0"/>
                </a:lnTo>
                <a:close/>
                <a:moveTo>
                  <a:pt x="3266" y="0"/>
                </a:moveTo>
                <a:lnTo>
                  <a:pt x="3365" y="0"/>
                </a:lnTo>
                <a:lnTo>
                  <a:pt x="3365" y="259"/>
                </a:lnTo>
                <a:lnTo>
                  <a:pt x="3266" y="259"/>
                </a:lnTo>
                <a:lnTo>
                  <a:pt x="3266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72" name="Freeform 8">
            <a:extLst>
              <a:ext uri="{FF2B5EF4-FFF2-40B4-BE49-F238E27FC236}">
                <a16:creationId xmlns:a16="http://schemas.microsoft.com/office/drawing/2014/main" id="{8D596D8E-B5E4-0E7C-7AB8-632E9C8C1EE9}"/>
              </a:ext>
            </a:extLst>
          </p:cNvPr>
          <p:cNvSpPr>
            <a:spLocks noEditPoints="1"/>
          </p:cNvSpPr>
          <p:nvPr/>
        </p:nvSpPr>
        <p:spPr bwMode="auto">
          <a:xfrm>
            <a:off x="5197335" y="3584335"/>
            <a:ext cx="5452545" cy="468313"/>
          </a:xfrm>
          <a:custGeom>
            <a:avLst/>
            <a:gdLst>
              <a:gd name="T0" fmla="*/ 0 w 3365"/>
              <a:gd name="T1" fmla="*/ 0 h 295"/>
              <a:gd name="T2" fmla="*/ 98 w 3365"/>
              <a:gd name="T3" fmla="*/ 0 h 295"/>
              <a:gd name="T4" fmla="*/ 98 w 3365"/>
              <a:gd name="T5" fmla="*/ 233 h 295"/>
              <a:gd name="T6" fmla="*/ 0 w 3365"/>
              <a:gd name="T7" fmla="*/ 233 h 295"/>
              <a:gd name="T8" fmla="*/ 0 w 3365"/>
              <a:gd name="T9" fmla="*/ 0 h 295"/>
              <a:gd name="T10" fmla="*/ 816 w 3365"/>
              <a:gd name="T11" fmla="*/ 295 h 295"/>
              <a:gd name="T12" fmla="*/ 915 w 3365"/>
              <a:gd name="T13" fmla="*/ 295 h 295"/>
              <a:gd name="T14" fmla="*/ 915 w 3365"/>
              <a:gd name="T15" fmla="*/ 233 h 295"/>
              <a:gd name="T16" fmla="*/ 816 w 3365"/>
              <a:gd name="T17" fmla="*/ 233 h 295"/>
              <a:gd name="T18" fmla="*/ 816 w 3365"/>
              <a:gd name="T19" fmla="*/ 295 h 295"/>
              <a:gd name="T20" fmla="*/ 1633 w 3365"/>
              <a:gd name="T21" fmla="*/ 106 h 295"/>
              <a:gd name="T22" fmla="*/ 1732 w 3365"/>
              <a:gd name="T23" fmla="*/ 106 h 295"/>
              <a:gd name="T24" fmla="*/ 1732 w 3365"/>
              <a:gd name="T25" fmla="*/ 233 h 295"/>
              <a:gd name="T26" fmla="*/ 1633 w 3365"/>
              <a:gd name="T27" fmla="*/ 233 h 295"/>
              <a:gd name="T28" fmla="*/ 1633 w 3365"/>
              <a:gd name="T29" fmla="*/ 106 h 295"/>
              <a:gd name="T30" fmla="*/ 2450 w 3365"/>
              <a:gd name="T31" fmla="*/ 181 h 295"/>
              <a:gd name="T32" fmla="*/ 2548 w 3365"/>
              <a:gd name="T33" fmla="*/ 181 h 295"/>
              <a:gd name="T34" fmla="*/ 2548 w 3365"/>
              <a:gd name="T35" fmla="*/ 233 h 295"/>
              <a:gd name="T36" fmla="*/ 2450 w 3365"/>
              <a:gd name="T37" fmla="*/ 233 h 295"/>
              <a:gd name="T38" fmla="*/ 2450 w 3365"/>
              <a:gd name="T39" fmla="*/ 181 h 295"/>
              <a:gd name="T40" fmla="*/ 3266 w 3365"/>
              <a:gd name="T41" fmla="*/ 4 h 295"/>
              <a:gd name="T42" fmla="*/ 3365 w 3365"/>
              <a:gd name="T43" fmla="*/ 4 h 295"/>
              <a:gd name="T44" fmla="*/ 3365 w 3365"/>
              <a:gd name="T45" fmla="*/ 233 h 295"/>
              <a:gd name="T46" fmla="*/ 3266 w 3365"/>
              <a:gd name="T47" fmla="*/ 233 h 295"/>
              <a:gd name="T48" fmla="*/ 3266 w 3365"/>
              <a:gd name="T49" fmla="*/ 4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365" h="295">
                <a:moveTo>
                  <a:pt x="0" y="0"/>
                </a:moveTo>
                <a:lnTo>
                  <a:pt x="98" y="0"/>
                </a:lnTo>
                <a:lnTo>
                  <a:pt x="98" y="233"/>
                </a:lnTo>
                <a:lnTo>
                  <a:pt x="0" y="233"/>
                </a:lnTo>
                <a:lnTo>
                  <a:pt x="0" y="0"/>
                </a:lnTo>
                <a:close/>
                <a:moveTo>
                  <a:pt x="816" y="295"/>
                </a:moveTo>
                <a:lnTo>
                  <a:pt x="915" y="295"/>
                </a:lnTo>
                <a:lnTo>
                  <a:pt x="915" y="233"/>
                </a:lnTo>
                <a:lnTo>
                  <a:pt x="816" y="233"/>
                </a:lnTo>
                <a:lnTo>
                  <a:pt x="816" y="295"/>
                </a:lnTo>
                <a:close/>
                <a:moveTo>
                  <a:pt x="1633" y="106"/>
                </a:moveTo>
                <a:lnTo>
                  <a:pt x="1732" y="106"/>
                </a:lnTo>
                <a:lnTo>
                  <a:pt x="1732" y="233"/>
                </a:lnTo>
                <a:lnTo>
                  <a:pt x="1633" y="233"/>
                </a:lnTo>
                <a:lnTo>
                  <a:pt x="1633" y="106"/>
                </a:lnTo>
                <a:close/>
                <a:moveTo>
                  <a:pt x="2450" y="181"/>
                </a:moveTo>
                <a:lnTo>
                  <a:pt x="2548" y="181"/>
                </a:lnTo>
                <a:lnTo>
                  <a:pt x="2548" y="233"/>
                </a:lnTo>
                <a:lnTo>
                  <a:pt x="2450" y="233"/>
                </a:lnTo>
                <a:lnTo>
                  <a:pt x="2450" y="181"/>
                </a:lnTo>
                <a:close/>
                <a:moveTo>
                  <a:pt x="3266" y="4"/>
                </a:moveTo>
                <a:lnTo>
                  <a:pt x="3365" y="4"/>
                </a:lnTo>
                <a:lnTo>
                  <a:pt x="3365" y="233"/>
                </a:lnTo>
                <a:lnTo>
                  <a:pt x="3266" y="233"/>
                </a:lnTo>
                <a:lnTo>
                  <a:pt x="3266" y="4"/>
                </a:lnTo>
                <a:close/>
              </a:path>
            </a:pathLst>
          </a:custGeom>
          <a:solidFill>
            <a:srgbClr val="FF33C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73" name="Freeform 9">
            <a:extLst>
              <a:ext uri="{FF2B5EF4-FFF2-40B4-BE49-F238E27FC236}">
                <a16:creationId xmlns:a16="http://schemas.microsoft.com/office/drawing/2014/main" id="{B827F60C-4B9E-BA59-B2C1-DDA59AC6832C}"/>
              </a:ext>
            </a:extLst>
          </p:cNvPr>
          <p:cNvSpPr>
            <a:spLocks noEditPoints="1"/>
          </p:cNvSpPr>
          <p:nvPr/>
        </p:nvSpPr>
        <p:spPr bwMode="auto">
          <a:xfrm>
            <a:off x="5401501" y="2600085"/>
            <a:ext cx="5452545" cy="1354138"/>
          </a:xfrm>
          <a:custGeom>
            <a:avLst/>
            <a:gdLst>
              <a:gd name="T0" fmla="*/ 0 w 3365"/>
              <a:gd name="T1" fmla="*/ 214 h 853"/>
              <a:gd name="T2" fmla="*/ 98 w 3365"/>
              <a:gd name="T3" fmla="*/ 214 h 853"/>
              <a:gd name="T4" fmla="*/ 98 w 3365"/>
              <a:gd name="T5" fmla="*/ 853 h 853"/>
              <a:gd name="T6" fmla="*/ 0 w 3365"/>
              <a:gd name="T7" fmla="*/ 853 h 853"/>
              <a:gd name="T8" fmla="*/ 0 w 3365"/>
              <a:gd name="T9" fmla="*/ 214 h 853"/>
              <a:gd name="T10" fmla="*/ 816 w 3365"/>
              <a:gd name="T11" fmla="*/ 172 h 853"/>
              <a:gd name="T12" fmla="*/ 915 w 3365"/>
              <a:gd name="T13" fmla="*/ 172 h 853"/>
              <a:gd name="T14" fmla="*/ 915 w 3365"/>
              <a:gd name="T15" fmla="*/ 853 h 853"/>
              <a:gd name="T16" fmla="*/ 816 w 3365"/>
              <a:gd name="T17" fmla="*/ 853 h 853"/>
              <a:gd name="T18" fmla="*/ 816 w 3365"/>
              <a:gd name="T19" fmla="*/ 172 h 853"/>
              <a:gd name="T20" fmla="*/ 1633 w 3365"/>
              <a:gd name="T21" fmla="*/ 257 h 853"/>
              <a:gd name="T22" fmla="*/ 1732 w 3365"/>
              <a:gd name="T23" fmla="*/ 257 h 853"/>
              <a:gd name="T24" fmla="*/ 1732 w 3365"/>
              <a:gd name="T25" fmla="*/ 853 h 853"/>
              <a:gd name="T26" fmla="*/ 1633 w 3365"/>
              <a:gd name="T27" fmla="*/ 853 h 853"/>
              <a:gd name="T28" fmla="*/ 1633 w 3365"/>
              <a:gd name="T29" fmla="*/ 257 h 853"/>
              <a:gd name="T30" fmla="*/ 2450 w 3365"/>
              <a:gd name="T31" fmla="*/ 135 h 853"/>
              <a:gd name="T32" fmla="*/ 2548 w 3365"/>
              <a:gd name="T33" fmla="*/ 135 h 853"/>
              <a:gd name="T34" fmla="*/ 2548 w 3365"/>
              <a:gd name="T35" fmla="*/ 853 h 853"/>
              <a:gd name="T36" fmla="*/ 2450 w 3365"/>
              <a:gd name="T37" fmla="*/ 853 h 853"/>
              <a:gd name="T38" fmla="*/ 2450 w 3365"/>
              <a:gd name="T39" fmla="*/ 135 h 853"/>
              <a:gd name="T40" fmla="*/ 3266 w 3365"/>
              <a:gd name="T41" fmla="*/ 0 h 853"/>
              <a:gd name="T42" fmla="*/ 3365 w 3365"/>
              <a:gd name="T43" fmla="*/ 0 h 853"/>
              <a:gd name="T44" fmla="*/ 3365 w 3365"/>
              <a:gd name="T45" fmla="*/ 853 h 853"/>
              <a:gd name="T46" fmla="*/ 3266 w 3365"/>
              <a:gd name="T47" fmla="*/ 853 h 853"/>
              <a:gd name="T48" fmla="*/ 3266 w 3365"/>
              <a:gd name="T49" fmla="*/ 0 h 8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365" h="853">
                <a:moveTo>
                  <a:pt x="0" y="214"/>
                </a:moveTo>
                <a:lnTo>
                  <a:pt x="98" y="214"/>
                </a:lnTo>
                <a:lnTo>
                  <a:pt x="98" y="853"/>
                </a:lnTo>
                <a:lnTo>
                  <a:pt x="0" y="853"/>
                </a:lnTo>
                <a:lnTo>
                  <a:pt x="0" y="214"/>
                </a:lnTo>
                <a:close/>
                <a:moveTo>
                  <a:pt x="816" y="172"/>
                </a:moveTo>
                <a:lnTo>
                  <a:pt x="915" y="172"/>
                </a:lnTo>
                <a:lnTo>
                  <a:pt x="915" y="853"/>
                </a:lnTo>
                <a:lnTo>
                  <a:pt x="816" y="853"/>
                </a:lnTo>
                <a:lnTo>
                  <a:pt x="816" y="172"/>
                </a:lnTo>
                <a:close/>
                <a:moveTo>
                  <a:pt x="1633" y="257"/>
                </a:moveTo>
                <a:lnTo>
                  <a:pt x="1732" y="257"/>
                </a:lnTo>
                <a:lnTo>
                  <a:pt x="1732" y="853"/>
                </a:lnTo>
                <a:lnTo>
                  <a:pt x="1633" y="853"/>
                </a:lnTo>
                <a:lnTo>
                  <a:pt x="1633" y="257"/>
                </a:lnTo>
                <a:close/>
                <a:moveTo>
                  <a:pt x="2450" y="135"/>
                </a:moveTo>
                <a:lnTo>
                  <a:pt x="2548" y="135"/>
                </a:lnTo>
                <a:lnTo>
                  <a:pt x="2548" y="853"/>
                </a:lnTo>
                <a:lnTo>
                  <a:pt x="2450" y="853"/>
                </a:lnTo>
                <a:lnTo>
                  <a:pt x="2450" y="135"/>
                </a:lnTo>
                <a:close/>
                <a:moveTo>
                  <a:pt x="3266" y="0"/>
                </a:moveTo>
                <a:lnTo>
                  <a:pt x="3365" y="0"/>
                </a:lnTo>
                <a:lnTo>
                  <a:pt x="3365" y="853"/>
                </a:lnTo>
                <a:lnTo>
                  <a:pt x="3266" y="853"/>
                </a:lnTo>
                <a:lnTo>
                  <a:pt x="3266" y="0"/>
                </a:lnTo>
                <a:close/>
              </a:path>
            </a:pathLst>
          </a:custGeom>
          <a:solidFill>
            <a:srgbClr val="0000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74" name="Freeform 10">
            <a:extLst>
              <a:ext uri="{FF2B5EF4-FFF2-40B4-BE49-F238E27FC236}">
                <a16:creationId xmlns:a16="http://schemas.microsoft.com/office/drawing/2014/main" id="{2C22C886-2306-D1C3-15C3-F37B45612F40}"/>
              </a:ext>
            </a:extLst>
          </p:cNvPr>
          <p:cNvSpPr>
            <a:spLocks noEditPoints="1"/>
          </p:cNvSpPr>
          <p:nvPr/>
        </p:nvSpPr>
        <p:spPr bwMode="auto">
          <a:xfrm>
            <a:off x="5604047" y="3758960"/>
            <a:ext cx="5452545" cy="515938"/>
          </a:xfrm>
          <a:custGeom>
            <a:avLst/>
            <a:gdLst>
              <a:gd name="T0" fmla="*/ 0 w 3365"/>
              <a:gd name="T1" fmla="*/ 70 h 325"/>
              <a:gd name="T2" fmla="*/ 98 w 3365"/>
              <a:gd name="T3" fmla="*/ 70 h 325"/>
              <a:gd name="T4" fmla="*/ 98 w 3365"/>
              <a:gd name="T5" fmla="*/ 123 h 325"/>
              <a:gd name="T6" fmla="*/ 0 w 3365"/>
              <a:gd name="T7" fmla="*/ 123 h 325"/>
              <a:gd name="T8" fmla="*/ 0 w 3365"/>
              <a:gd name="T9" fmla="*/ 70 h 325"/>
              <a:gd name="T10" fmla="*/ 816 w 3365"/>
              <a:gd name="T11" fmla="*/ 117 h 325"/>
              <a:gd name="T12" fmla="*/ 915 w 3365"/>
              <a:gd name="T13" fmla="*/ 117 h 325"/>
              <a:gd name="T14" fmla="*/ 915 w 3365"/>
              <a:gd name="T15" fmla="*/ 123 h 325"/>
              <a:gd name="T16" fmla="*/ 816 w 3365"/>
              <a:gd name="T17" fmla="*/ 123 h 325"/>
              <a:gd name="T18" fmla="*/ 816 w 3365"/>
              <a:gd name="T19" fmla="*/ 117 h 325"/>
              <a:gd name="T20" fmla="*/ 1633 w 3365"/>
              <a:gd name="T21" fmla="*/ 45 h 325"/>
              <a:gd name="T22" fmla="*/ 1732 w 3365"/>
              <a:gd name="T23" fmla="*/ 45 h 325"/>
              <a:gd name="T24" fmla="*/ 1732 w 3365"/>
              <a:gd name="T25" fmla="*/ 123 h 325"/>
              <a:gd name="T26" fmla="*/ 1633 w 3365"/>
              <a:gd name="T27" fmla="*/ 123 h 325"/>
              <a:gd name="T28" fmla="*/ 1633 w 3365"/>
              <a:gd name="T29" fmla="*/ 45 h 325"/>
              <a:gd name="T30" fmla="*/ 2449 w 3365"/>
              <a:gd name="T31" fmla="*/ 0 h 325"/>
              <a:gd name="T32" fmla="*/ 2548 w 3365"/>
              <a:gd name="T33" fmla="*/ 0 h 325"/>
              <a:gd name="T34" fmla="*/ 2548 w 3365"/>
              <a:gd name="T35" fmla="*/ 123 h 325"/>
              <a:gd name="T36" fmla="*/ 2449 w 3365"/>
              <a:gd name="T37" fmla="*/ 123 h 325"/>
              <a:gd name="T38" fmla="*/ 2449 w 3365"/>
              <a:gd name="T39" fmla="*/ 0 h 325"/>
              <a:gd name="T40" fmla="*/ 3266 w 3365"/>
              <a:gd name="T41" fmla="*/ 325 h 325"/>
              <a:gd name="T42" fmla="*/ 3365 w 3365"/>
              <a:gd name="T43" fmla="*/ 325 h 325"/>
              <a:gd name="T44" fmla="*/ 3365 w 3365"/>
              <a:gd name="T45" fmla="*/ 123 h 325"/>
              <a:gd name="T46" fmla="*/ 3266 w 3365"/>
              <a:gd name="T47" fmla="*/ 123 h 325"/>
              <a:gd name="T48" fmla="*/ 3266 w 3365"/>
              <a:gd name="T49" fmla="*/ 325 h 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365" h="325">
                <a:moveTo>
                  <a:pt x="0" y="70"/>
                </a:moveTo>
                <a:lnTo>
                  <a:pt x="98" y="70"/>
                </a:lnTo>
                <a:lnTo>
                  <a:pt x="98" y="123"/>
                </a:lnTo>
                <a:lnTo>
                  <a:pt x="0" y="123"/>
                </a:lnTo>
                <a:lnTo>
                  <a:pt x="0" y="70"/>
                </a:lnTo>
                <a:close/>
                <a:moveTo>
                  <a:pt x="816" y="117"/>
                </a:moveTo>
                <a:lnTo>
                  <a:pt x="915" y="117"/>
                </a:lnTo>
                <a:lnTo>
                  <a:pt x="915" y="123"/>
                </a:lnTo>
                <a:lnTo>
                  <a:pt x="816" y="123"/>
                </a:lnTo>
                <a:lnTo>
                  <a:pt x="816" y="117"/>
                </a:lnTo>
                <a:close/>
                <a:moveTo>
                  <a:pt x="1633" y="45"/>
                </a:moveTo>
                <a:lnTo>
                  <a:pt x="1732" y="45"/>
                </a:lnTo>
                <a:lnTo>
                  <a:pt x="1732" y="123"/>
                </a:lnTo>
                <a:lnTo>
                  <a:pt x="1633" y="123"/>
                </a:lnTo>
                <a:lnTo>
                  <a:pt x="1633" y="45"/>
                </a:lnTo>
                <a:close/>
                <a:moveTo>
                  <a:pt x="2449" y="0"/>
                </a:moveTo>
                <a:lnTo>
                  <a:pt x="2548" y="0"/>
                </a:lnTo>
                <a:lnTo>
                  <a:pt x="2548" y="123"/>
                </a:lnTo>
                <a:lnTo>
                  <a:pt x="2449" y="123"/>
                </a:lnTo>
                <a:lnTo>
                  <a:pt x="2449" y="0"/>
                </a:lnTo>
                <a:close/>
                <a:moveTo>
                  <a:pt x="3266" y="325"/>
                </a:moveTo>
                <a:lnTo>
                  <a:pt x="3365" y="325"/>
                </a:lnTo>
                <a:lnTo>
                  <a:pt x="3365" y="123"/>
                </a:lnTo>
                <a:lnTo>
                  <a:pt x="3266" y="123"/>
                </a:lnTo>
                <a:lnTo>
                  <a:pt x="3266" y="325"/>
                </a:lnTo>
                <a:close/>
              </a:path>
            </a:pathLst>
          </a:custGeom>
          <a:solidFill>
            <a:schemeClr val="tx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75" name="Line 11">
            <a:extLst>
              <a:ext uri="{FF2B5EF4-FFF2-40B4-BE49-F238E27FC236}">
                <a16:creationId xmlns:a16="http://schemas.microsoft.com/office/drawing/2014/main" id="{8FF527FA-83B0-B972-5EB3-2D708CAC61A1}"/>
              </a:ext>
            </a:extLst>
          </p:cNvPr>
          <p:cNvSpPr>
            <a:spLocks noChangeShapeType="1"/>
          </p:cNvSpPr>
          <p:nvPr/>
        </p:nvSpPr>
        <p:spPr bwMode="auto">
          <a:xfrm>
            <a:off x="4615621" y="3954223"/>
            <a:ext cx="6615971" cy="0"/>
          </a:xfrm>
          <a:prstGeom prst="line">
            <a:avLst/>
          </a:prstGeom>
          <a:noFill/>
          <a:ln w="3175" cap="flat">
            <a:solidFill>
              <a:srgbClr val="FFFF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grpSp>
        <p:nvGrpSpPr>
          <p:cNvPr id="76" name="Grupa 75">
            <a:extLst>
              <a:ext uri="{FF2B5EF4-FFF2-40B4-BE49-F238E27FC236}">
                <a16:creationId xmlns:a16="http://schemas.microsoft.com/office/drawing/2014/main" id="{AA4E572A-1CF2-49BE-BE35-AA7BA196CF54}"/>
              </a:ext>
            </a:extLst>
          </p:cNvPr>
          <p:cNvGrpSpPr/>
          <p:nvPr/>
        </p:nvGrpSpPr>
        <p:grpSpPr>
          <a:xfrm>
            <a:off x="4994788" y="5374241"/>
            <a:ext cx="5873841" cy="938213"/>
            <a:chOff x="5006975" y="4697413"/>
            <a:chExt cx="5754688" cy="1022350"/>
          </a:xfrm>
        </p:grpSpPr>
        <p:sp>
          <p:nvSpPr>
            <p:cNvPr id="89" name="Rectangle 22">
              <a:extLst>
                <a:ext uri="{FF2B5EF4-FFF2-40B4-BE49-F238E27FC236}">
                  <a16:creationId xmlns:a16="http://schemas.microsoft.com/office/drawing/2014/main" id="{A2719D03-85D2-105C-7C60-46CE917F97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06975" y="4697413"/>
              <a:ext cx="469680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1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1 353,1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0" name="Rectangle 23">
              <a:extLst>
                <a:ext uri="{FF2B5EF4-FFF2-40B4-BE49-F238E27FC236}">
                  <a16:creationId xmlns:a16="http://schemas.microsoft.com/office/drawing/2014/main" id="{EFA5445E-D5F3-18F6-6A8B-18818F7E4F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02375" y="4697413"/>
              <a:ext cx="469680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1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1 567,6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1" name="Rectangle 24">
              <a:extLst>
                <a:ext uri="{FF2B5EF4-FFF2-40B4-BE49-F238E27FC236}">
                  <a16:creationId xmlns:a16="http://schemas.microsoft.com/office/drawing/2014/main" id="{33070A44-32C6-05D8-F6D0-EB00040079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32700" y="4697413"/>
              <a:ext cx="399148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100" b="0" i="0" u="none" strike="noStrike" cap="none" normalizeH="0" baseline="0" dirty="0">
                  <a:ln>
                    <a:noFill/>
                  </a:ln>
                  <a:solidFill>
                    <a:srgbClr val="FF0000"/>
                  </a:solidFill>
                  <a:effectLst/>
                  <a:latin typeface="Century Gothic" panose="020B0502020202020204" pitchFamily="34" charset="0"/>
                </a:rPr>
                <a:t>-118,3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</a:endParaRPr>
            </a:p>
          </p:txBody>
        </p:sp>
        <p:sp>
          <p:nvSpPr>
            <p:cNvPr id="92" name="Rectangle 25">
              <a:extLst>
                <a:ext uri="{FF2B5EF4-FFF2-40B4-BE49-F238E27FC236}">
                  <a16:creationId xmlns:a16="http://schemas.microsoft.com/office/drawing/2014/main" id="{4B68033F-E24F-6033-D230-86A61E253B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74125" y="4697413"/>
              <a:ext cx="516167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100" b="0" i="0" u="none" strike="noStrike" cap="none" normalizeH="0" baseline="0" dirty="0">
                  <a:ln>
                    <a:noFill/>
                  </a:ln>
                  <a:solidFill>
                    <a:srgbClr val="FF0000"/>
                  </a:solidFill>
                  <a:effectLst/>
                  <a:latin typeface="Century Gothic" panose="020B0502020202020204" pitchFamily="34" charset="0"/>
                </a:rPr>
                <a:t>-3 393,5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</a:endParaRPr>
            </a:p>
          </p:txBody>
        </p:sp>
        <p:sp>
          <p:nvSpPr>
            <p:cNvPr id="93" name="Rectangle 26">
              <a:extLst>
                <a:ext uri="{FF2B5EF4-FFF2-40B4-BE49-F238E27FC236}">
                  <a16:creationId xmlns:a16="http://schemas.microsoft.com/office/drawing/2014/main" id="{FA7AB41D-97E7-E3B0-69BF-1A3D3D3E46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91750" y="4697413"/>
              <a:ext cx="469680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1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5 565,8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4" name="Rectangle 30">
              <a:extLst>
                <a:ext uri="{FF2B5EF4-FFF2-40B4-BE49-F238E27FC236}">
                  <a16:creationId xmlns:a16="http://schemas.microsoft.com/office/drawing/2014/main" id="{575BF8B8-96E8-C957-2850-E47A0B9813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26516" y="4903788"/>
              <a:ext cx="415925" cy="198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1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651,6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5" name="Rectangle 31">
              <a:extLst>
                <a:ext uri="{FF2B5EF4-FFF2-40B4-BE49-F238E27FC236}">
                  <a16:creationId xmlns:a16="http://schemas.microsoft.com/office/drawing/2014/main" id="{22EFAB5F-06FE-52F2-7EAD-56DB4270D5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96038" y="4903788"/>
              <a:ext cx="417513" cy="198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1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607,8</a:t>
              </a:r>
              <a:endPara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6" name="Rectangle 32">
              <a:extLst>
                <a:ext uri="{FF2B5EF4-FFF2-40B4-BE49-F238E27FC236}">
                  <a16:creationId xmlns:a16="http://schemas.microsoft.com/office/drawing/2014/main" id="{9D6763B0-32CD-0026-9C7C-D8AD8BE173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56513" y="4903788"/>
              <a:ext cx="352661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1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901,6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7" name="Rectangle 33">
              <a:extLst>
                <a:ext uri="{FF2B5EF4-FFF2-40B4-BE49-F238E27FC236}">
                  <a16:creationId xmlns:a16="http://schemas.microsoft.com/office/drawing/2014/main" id="{E6E2B665-324E-B681-C32A-5EB092CF3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32863" y="4903788"/>
              <a:ext cx="531813" cy="198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1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1 446,7</a:t>
              </a:r>
              <a:endPara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8" name="Rectangle 34">
              <a:extLst>
                <a:ext uri="{FF2B5EF4-FFF2-40B4-BE49-F238E27FC236}">
                  <a16:creationId xmlns:a16="http://schemas.microsoft.com/office/drawing/2014/main" id="{24354064-FC1C-1A28-D9A7-777C75B045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29850" y="4903788"/>
              <a:ext cx="531813" cy="198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1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1 447,4</a:t>
              </a:r>
              <a:endPara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9" name="Rectangle 38">
              <a:extLst>
                <a:ext uri="{FF2B5EF4-FFF2-40B4-BE49-F238E27FC236}">
                  <a16:creationId xmlns:a16="http://schemas.microsoft.com/office/drawing/2014/main" id="{4BCD1C29-AFF6-7B32-EAB0-75C8FB401C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538" y="5110163"/>
              <a:ext cx="493713" cy="198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1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1300,4</a:t>
              </a:r>
              <a:endPara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0" name="Rectangle 39">
              <a:extLst>
                <a:ext uri="{FF2B5EF4-FFF2-40B4-BE49-F238E27FC236}">
                  <a16:creationId xmlns:a16="http://schemas.microsoft.com/office/drawing/2014/main" id="{C903C91A-9096-31AE-E1CF-D78DD8EE29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73813" y="5110163"/>
              <a:ext cx="399148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100" b="0" i="0" u="none" strike="noStrike" cap="none" normalizeH="0" baseline="0">
                  <a:ln>
                    <a:noFill/>
                  </a:ln>
                  <a:solidFill>
                    <a:srgbClr val="FF0000"/>
                  </a:solidFill>
                  <a:effectLst/>
                  <a:latin typeface="Century Gothic" panose="020B0502020202020204" pitchFamily="34" charset="0"/>
                </a:rPr>
                <a:t>-347,9</a:t>
              </a:r>
              <a:endParaRPr kumimoji="0" lang="pl-PL" altLang="pl-PL" sz="18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</a:endParaRPr>
            </a:p>
          </p:txBody>
        </p:sp>
        <p:sp>
          <p:nvSpPr>
            <p:cNvPr id="104" name="Rectangle 40">
              <a:extLst>
                <a:ext uri="{FF2B5EF4-FFF2-40B4-BE49-F238E27FC236}">
                  <a16:creationId xmlns:a16="http://schemas.microsoft.com/office/drawing/2014/main" id="{177B9615-08EC-3DF8-B9F9-7A8DB99547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93025" y="5110163"/>
              <a:ext cx="415925" cy="198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1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705,3</a:t>
              </a:r>
              <a:endPara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5" name="Rectangle 41">
              <a:extLst>
                <a:ext uri="{FF2B5EF4-FFF2-40B4-BE49-F238E27FC236}">
                  <a16:creationId xmlns:a16="http://schemas.microsoft.com/office/drawing/2014/main" id="{FA8812FD-988C-2504-9E5E-3E742A474B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33143" y="5110163"/>
              <a:ext cx="415925" cy="198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1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287,2</a:t>
              </a:r>
              <a:endPara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6" name="Rectangle 42">
              <a:extLst>
                <a:ext uri="{FF2B5EF4-FFF2-40B4-BE49-F238E27FC236}">
                  <a16:creationId xmlns:a16="http://schemas.microsoft.com/office/drawing/2014/main" id="{B41C37BE-F0A1-5663-C290-1095915C62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29850" y="5110163"/>
              <a:ext cx="531813" cy="198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1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1 278,2</a:t>
              </a:r>
              <a:endPara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7" name="Rectangle 46">
              <a:extLst>
                <a:ext uri="{FF2B5EF4-FFF2-40B4-BE49-F238E27FC236}">
                  <a16:creationId xmlns:a16="http://schemas.microsoft.com/office/drawing/2014/main" id="{F8E85500-DC08-8C4A-12E2-7D20A3CDFA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24227" y="5316538"/>
              <a:ext cx="469680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1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3 572,1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7" name="Rectangle 47">
              <a:extLst>
                <a:ext uri="{FF2B5EF4-FFF2-40B4-BE49-F238E27FC236}">
                  <a16:creationId xmlns:a16="http://schemas.microsoft.com/office/drawing/2014/main" id="{4EBB8361-0E2E-497E-3AFF-22CB7679CC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02375" y="5316538"/>
              <a:ext cx="469680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1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3 807,5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8" name="Rectangle 48">
              <a:extLst>
                <a:ext uri="{FF2B5EF4-FFF2-40B4-BE49-F238E27FC236}">
                  <a16:creationId xmlns:a16="http://schemas.microsoft.com/office/drawing/2014/main" id="{298B9566-DD7A-8F35-860B-0D8F40B960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99363" y="5316538"/>
              <a:ext cx="469680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1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3 333,3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9" name="Rectangle 49">
              <a:extLst>
                <a:ext uri="{FF2B5EF4-FFF2-40B4-BE49-F238E27FC236}">
                  <a16:creationId xmlns:a16="http://schemas.microsoft.com/office/drawing/2014/main" id="{7C4F5B8E-38CF-E5BA-CD7A-4DE88AE9E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32863" y="5316538"/>
              <a:ext cx="531813" cy="198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1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4 019,4</a:t>
              </a:r>
              <a:endPara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7" name="Rectangle 50">
              <a:extLst>
                <a:ext uri="{FF2B5EF4-FFF2-40B4-BE49-F238E27FC236}">
                  <a16:creationId xmlns:a16="http://schemas.microsoft.com/office/drawing/2014/main" id="{8ADDBD23-CAA8-D47E-F57E-495E3DAD63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29850" y="5316538"/>
              <a:ext cx="531813" cy="198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1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4 772,6</a:t>
              </a:r>
              <a:endPara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8" name="Rectangle 54">
              <a:extLst>
                <a:ext uri="{FF2B5EF4-FFF2-40B4-BE49-F238E27FC236}">
                  <a16:creationId xmlns:a16="http://schemas.microsoft.com/office/drawing/2014/main" id="{1C50172F-F29C-AEEA-7965-C7FBFBB5C4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6200" y="5522913"/>
              <a:ext cx="352661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1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298,0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9" name="Rectangle 55">
              <a:extLst>
                <a:ext uri="{FF2B5EF4-FFF2-40B4-BE49-F238E27FC236}">
                  <a16:creationId xmlns:a16="http://schemas.microsoft.com/office/drawing/2014/main" id="{E3B469C2-C805-66A9-0480-7974B4E62B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94520" y="5522913"/>
              <a:ext cx="338138" cy="196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1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31,2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0" name="Rectangle 56">
              <a:extLst>
                <a:ext uri="{FF2B5EF4-FFF2-40B4-BE49-F238E27FC236}">
                  <a16:creationId xmlns:a16="http://schemas.microsoft.com/office/drawing/2014/main" id="{471E1804-313E-260B-6AE7-380550E023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08269" y="5522913"/>
              <a:ext cx="352661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1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433,9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1" name="Rectangle 57">
              <a:extLst>
                <a:ext uri="{FF2B5EF4-FFF2-40B4-BE49-F238E27FC236}">
                  <a16:creationId xmlns:a16="http://schemas.microsoft.com/office/drawing/2014/main" id="{8E445415-3394-9529-768E-9ECF0A8407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33143" y="5522913"/>
              <a:ext cx="415925" cy="196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1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681,8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2" name="Rectangle 58">
              <a:extLst>
                <a:ext uri="{FF2B5EF4-FFF2-40B4-BE49-F238E27FC236}">
                  <a16:creationId xmlns:a16="http://schemas.microsoft.com/office/drawing/2014/main" id="{FCA036D0-9879-BBAB-372B-BF98A3E0DE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07625" y="5522913"/>
              <a:ext cx="516167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100" b="0" i="0" u="none" strike="noStrike" cap="none" normalizeH="0" baseline="0" dirty="0">
                  <a:ln>
                    <a:noFill/>
                  </a:ln>
                  <a:solidFill>
                    <a:srgbClr val="FF0000"/>
                  </a:solidFill>
                  <a:effectLst/>
                  <a:latin typeface="Century Gothic" panose="020B0502020202020204" pitchFamily="34" charset="0"/>
                </a:rPr>
                <a:t>-1 130,7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</a:endParaRPr>
            </a:p>
          </p:txBody>
        </p:sp>
      </p:grpSp>
      <p:sp>
        <p:nvSpPr>
          <p:cNvPr id="77" name="Rectangle 59">
            <a:extLst>
              <a:ext uri="{FF2B5EF4-FFF2-40B4-BE49-F238E27FC236}">
                <a16:creationId xmlns:a16="http://schemas.microsoft.com/office/drawing/2014/main" id="{DB4C400A-8504-A74E-2F7B-4F6BA08F4E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9140" y="5003560"/>
            <a:ext cx="407413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-4 000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8" name="Rectangle 60">
            <a:extLst>
              <a:ext uri="{FF2B5EF4-FFF2-40B4-BE49-F238E27FC236}">
                <a16:creationId xmlns:a16="http://schemas.microsoft.com/office/drawing/2014/main" id="{91F50014-9601-D4AA-D61C-869C2E3779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9140" y="4717810"/>
            <a:ext cx="407413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-3 000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9" name="Rectangle 61">
            <a:extLst>
              <a:ext uri="{FF2B5EF4-FFF2-40B4-BE49-F238E27FC236}">
                <a16:creationId xmlns:a16="http://schemas.microsoft.com/office/drawing/2014/main" id="{C91C79B2-D4FD-DBFE-5D73-5C21A3A288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9140" y="4433648"/>
            <a:ext cx="407413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-2 000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0" name="Rectangle 62">
            <a:extLst>
              <a:ext uri="{FF2B5EF4-FFF2-40B4-BE49-F238E27FC236}">
                <a16:creationId xmlns:a16="http://schemas.microsoft.com/office/drawing/2014/main" id="{F07C72A8-BF0D-E342-C7D6-8879357B9E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9140" y="4152660"/>
            <a:ext cx="407413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-1 000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1" name="Rectangle 63">
            <a:extLst>
              <a:ext uri="{FF2B5EF4-FFF2-40B4-BE49-F238E27FC236}">
                <a16:creationId xmlns:a16="http://schemas.microsoft.com/office/drawing/2014/main" id="{C4165885-1A3A-1C77-78D0-6CD6A24FE3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1872" y="3866910"/>
            <a:ext cx="199615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0,0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2" name="Rectangle 64">
            <a:extLst>
              <a:ext uri="{FF2B5EF4-FFF2-40B4-BE49-F238E27FC236}">
                <a16:creationId xmlns:a16="http://schemas.microsoft.com/office/drawing/2014/main" id="{0637A29D-49E3-2C2E-CABB-70889BA66F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4510" y="3582748"/>
            <a:ext cx="359963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1 000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3" name="Rectangle 65">
            <a:extLst>
              <a:ext uri="{FF2B5EF4-FFF2-40B4-BE49-F238E27FC236}">
                <a16:creationId xmlns:a16="http://schemas.microsoft.com/office/drawing/2014/main" id="{2D01A213-446B-D8FD-5A8C-68EA323D4C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4510" y="3301760"/>
            <a:ext cx="359963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2 000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4" name="Rectangle 66">
            <a:extLst>
              <a:ext uri="{FF2B5EF4-FFF2-40B4-BE49-F238E27FC236}">
                <a16:creationId xmlns:a16="http://schemas.microsoft.com/office/drawing/2014/main" id="{4482294A-CFEE-6997-B344-EF50E1B602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4510" y="3016010"/>
            <a:ext cx="359963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3 000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5" name="Rectangle 67">
            <a:extLst>
              <a:ext uri="{FF2B5EF4-FFF2-40B4-BE49-F238E27FC236}">
                <a16:creationId xmlns:a16="http://schemas.microsoft.com/office/drawing/2014/main" id="{A2755BBA-59A7-E567-8CAB-BBEB5AE022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4510" y="2731848"/>
            <a:ext cx="359963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4 000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6" name="Rectangle 68">
            <a:extLst>
              <a:ext uri="{FF2B5EF4-FFF2-40B4-BE49-F238E27FC236}">
                <a16:creationId xmlns:a16="http://schemas.microsoft.com/office/drawing/2014/main" id="{E311820E-55B1-9FDC-B451-4BA6F5E485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4510" y="2450860"/>
            <a:ext cx="359963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5 000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7" name="Rectangle 69">
            <a:extLst>
              <a:ext uri="{FF2B5EF4-FFF2-40B4-BE49-F238E27FC236}">
                <a16:creationId xmlns:a16="http://schemas.microsoft.com/office/drawing/2014/main" id="{BD8DFB93-941C-B6C4-BCF1-3A469059CC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4510" y="2165110"/>
            <a:ext cx="359963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6 000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8" name="Rectangle 70">
            <a:extLst>
              <a:ext uri="{FF2B5EF4-FFF2-40B4-BE49-F238E27FC236}">
                <a16:creationId xmlns:a16="http://schemas.microsoft.com/office/drawing/2014/main" id="{E590C53A-187D-D434-39B9-D65D985027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4510" y="1884123"/>
            <a:ext cx="359963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7 000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7168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EA87E9FF-5BB4-4C2F-ED9E-E47061521943}"/>
              </a:ext>
            </a:extLst>
          </p:cNvPr>
          <p:cNvSpPr txBox="1"/>
          <p:nvPr/>
        </p:nvSpPr>
        <p:spPr>
          <a:xfrm>
            <a:off x="1426866" y="1610792"/>
            <a:ext cx="4077118" cy="4722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1200" dirty="0">
                <a:solidFill>
                  <a:schemeClr val="tx1">
                    <a:lumMod val="6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 WYNIKOW SEKTORA ELEKTROENERGETYKI W POLSCE </a:t>
            </a:r>
            <a:r>
              <a:rPr lang="pl-PL" sz="12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 2021 ROK - WYBRANE</a:t>
            </a:r>
            <a:endParaRPr lang="pl-PL" sz="12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3F9699ED-BBF5-44D0-5351-04D89312ADCC}"/>
              </a:ext>
            </a:extLst>
          </p:cNvPr>
          <p:cNvSpPr txBox="1"/>
          <p:nvPr/>
        </p:nvSpPr>
        <p:spPr>
          <a:xfrm>
            <a:off x="3465425" y="2616045"/>
            <a:ext cx="7413171" cy="24329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114425" algn="l"/>
              </a:tabLst>
            </a:pPr>
            <a:r>
              <a:rPr lang="pl-PL" sz="2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 zmienił się udział pod sektorów                                            na wynik sektora                                                                    przy czym największy udział                                                   </a:t>
            </a:r>
            <a:r>
              <a:rPr lang="pl-PL" sz="24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wyniku 2021 </a:t>
            </a:r>
            <a:r>
              <a:rPr lang="pl-PL" sz="2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roku mieli wytwórcy                                                  którzy </a:t>
            </a:r>
            <a:r>
              <a:rPr lang="pl-PL" sz="24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zajęli 46,6% </a:t>
            </a:r>
            <a:r>
              <a:rPr lang="pl-PL" sz="2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strukturze łącznej                             </a:t>
            </a:r>
            <a:r>
              <a:rPr lang="pl-PL" sz="2000" dirty="0">
                <a:solidFill>
                  <a:schemeClr val="tx1">
                    <a:lumMod val="50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rok wcześniej grupa ta wykazała stratę!</a:t>
            </a:r>
          </a:p>
        </p:txBody>
      </p:sp>
    </p:spTree>
    <p:extLst>
      <p:ext uri="{BB962C8B-B14F-4D97-AF65-F5344CB8AC3E}">
        <p14:creationId xmlns:p14="http://schemas.microsoft.com/office/powerpoint/2010/main" val="30650223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rostokąt 35">
            <a:extLst>
              <a:ext uri="{FF2B5EF4-FFF2-40B4-BE49-F238E27FC236}">
                <a16:creationId xmlns:a16="http://schemas.microsoft.com/office/drawing/2014/main" id="{41989418-D314-A948-39AE-1DB54C7B9591}"/>
              </a:ext>
            </a:extLst>
          </p:cNvPr>
          <p:cNvSpPr/>
          <p:nvPr/>
        </p:nvSpPr>
        <p:spPr>
          <a:xfrm>
            <a:off x="1379739" y="878115"/>
            <a:ext cx="84068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pl-PL" sz="1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JEDNOSTKOWE KOSZTY </a:t>
            </a:r>
            <a:r>
              <a:rPr lang="pl-PL" sz="1200" dirty="0"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WG TECHNOLOGII </a:t>
            </a:r>
            <a:r>
              <a:rPr lang="pl-PL" sz="1200" b="1" dirty="0"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ZA 2021 </a:t>
            </a:r>
            <a:r>
              <a:rPr lang="pl-PL" sz="1200" dirty="0"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ROK [zł/MWh]</a:t>
            </a:r>
            <a:r>
              <a:rPr lang="pl-PL" sz="1200" b="1" dirty="0"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                                                                                     TECHNICZNY</a:t>
            </a:r>
            <a:r>
              <a:rPr lang="pl-PL" sz="1200" dirty="0"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 WYTWARZANIA ENERGII ELEKTRYCZNEJ </a:t>
            </a:r>
            <a:r>
              <a:rPr lang="pl-PL" sz="1200" b="1" dirty="0"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i ENERGII ELEKTRYCZNEJ SPRZEDANEJ</a:t>
            </a:r>
          </a:p>
        </p:txBody>
      </p:sp>
      <p:sp>
        <p:nvSpPr>
          <p:cNvPr id="34" name="pole tekstowe 33">
            <a:extLst>
              <a:ext uri="{FF2B5EF4-FFF2-40B4-BE49-F238E27FC236}">
                <a16:creationId xmlns:a16="http://schemas.microsoft.com/office/drawing/2014/main" id="{40D27498-0BD1-3D8F-4A55-2615B68AE79C}"/>
              </a:ext>
            </a:extLst>
          </p:cNvPr>
          <p:cNvSpPr txBox="1"/>
          <p:nvPr/>
        </p:nvSpPr>
        <p:spPr>
          <a:xfrm>
            <a:off x="1206458" y="5583858"/>
            <a:ext cx="2880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l-PL" sz="600" dirty="0">
                <a:solidFill>
                  <a:schemeClr val="tx1">
                    <a:lumMod val="65000"/>
                  </a:schemeClr>
                </a:solidFill>
                <a:latin typeface="Century Gothic" panose="020B0502020202020204" pitchFamily="34" charset="0"/>
              </a:rPr>
              <a:t> *EL WODNE O DOPŁYWIE NATURALNYM Z WŁASNEJ PRODUKCJI OPRACOWANIE WŁASNE    </a:t>
            </a: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</a:rPr>
              <a:t>NA  PODSTAWIE   RAPORTU ARE 2022                   i ZBIORÓW WŁASNYCH</a:t>
            </a:r>
          </a:p>
        </p:txBody>
      </p:sp>
      <p:sp>
        <p:nvSpPr>
          <p:cNvPr id="51" name="Rectangle 22">
            <a:extLst>
              <a:ext uri="{FF2B5EF4-FFF2-40B4-BE49-F238E27FC236}">
                <a16:creationId xmlns:a16="http://schemas.microsoft.com/office/drawing/2014/main" id="{E2D52F55-B446-8658-A9C2-6B4D4A55B1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3835" y="4915598"/>
            <a:ext cx="97142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EL W BRUNATNY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l-PL" altLang="pl-PL" sz="1000" dirty="0"/>
              <a:t>145,0</a:t>
            </a: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zł/MWh</a:t>
            </a:r>
          </a:p>
        </p:txBody>
      </p:sp>
      <p:sp>
        <p:nvSpPr>
          <p:cNvPr id="52" name="Rectangle 22">
            <a:extLst>
              <a:ext uri="{FF2B5EF4-FFF2-40B4-BE49-F238E27FC236}">
                <a16:creationId xmlns:a16="http://schemas.microsoft.com/office/drawing/2014/main" id="{F4337C22-BBF0-6634-0037-46FA845EFA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4226" y="4231301"/>
            <a:ext cx="97302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EL W KAMIENNY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187,1 zł/MWh</a:t>
            </a:r>
          </a:p>
        </p:txBody>
      </p:sp>
      <p:sp>
        <p:nvSpPr>
          <p:cNvPr id="53" name="Rectangle 22">
            <a:extLst>
              <a:ext uri="{FF2B5EF4-FFF2-40B4-BE49-F238E27FC236}">
                <a16:creationId xmlns:a16="http://schemas.microsoft.com/office/drawing/2014/main" id="{F349D915-49F8-68FE-34B0-24B5E13CC6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8706" y="3537628"/>
            <a:ext cx="81592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EC GAZOWE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198,5 zł/MWh</a:t>
            </a:r>
          </a:p>
        </p:txBody>
      </p:sp>
      <p:sp>
        <p:nvSpPr>
          <p:cNvPr id="54" name="Rectangle 22">
            <a:extLst>
              <a:ext uri="{FF2B5EF4-FFF2-40B4-BE49-F238E27FC236}">
                <a16:creationId xmlns:a16="http://schemas.microsoft.com/office/drawing/2014/main" id="{E885CF0E-3795-A0FF-1CD9-66AF6065FB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7340" y="2275747"/>
            <a:ext cx="883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EL WIATROWE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187,7 zł/MWh</a:t>
            </a:r>
          </a:p>
        </p:txBody>
      </p:sp>
      <p:sp>
        <p:nvSpPr>
          <p:cNvPr id="57" name="Rectangle 22">
            <a:extLst>
              <a:ext uri="{FF2B5EF4-FFF2-40B4-BE49-F238E27FC236}">
                <a16:creationId xmlns:a16="http://schemas.microsoft.com/office/drawing/2014/main" id="{1D6A57AE-4E03-7B4E-2C24-1460A7D95B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1530" y="2832403"/>
            <a:ext cx="78066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EL  WODNE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143,1 zł/MWh</a:t>
            </a:r>
          </a:p>
        </p:txBody>
      </p:sp>
      <p:grpSp>
        <p:nvGrpSpPr>
          <p:cNvPr id="35" name="Grupa 34">
            <a:extLst>
              <a:ext uri="{FF2B5EF4-FFF2-40B4-BE49-F238E27FC236}">
                <a16:creationId xmlns:a16="http://schemas.microsoft.com/office/drawing/2014/main" id="{893AF576-1752-AEC5-A92E-68C4445BA615}"/>
              </a:ext>
            </a:extLst>
          </p:cNvPr>
          <p:cNvGrpSpPr/>
          <p:nvPr/>
        </p:nvGrpSpPr>
        <p:grpSpPr>
          <a:xfrm>
            <a:off x="3993037" y="1969477"/>
            <a:ext cx="6799025" cy="3333979"/>
            <a:chOff x="2951163" y="1682751"/>
            <a:chExt cx="7331076" cy="3562350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A3F628BF-B06D-7E98-6374-1172B9931A8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7151" y="1682751"/>
              <a:ext cx="6415088" cy="3562350"/>
            </a:xfrm>
            <a:custGeom>
              <a:avLst/>
              <a:gdLst>
                <a:gd name="T0" fmla="*/ 0 w 4041"/>
                <a:gd name="T1" fmla="*/ 0 h 2244"/>
                <a:gd name="T2" fmla="*/ 0 w 4041"/>
                <a:gd name="T3" fmla="*/ 2244 h 2244"/>
                <a:gd name="T4" fmla="*/ 578 w 4041"/>
                <a:gd name="T5" fmla="*/ 0 h 2244"/>
                <a:gd name="T6" fmla="*/ 578 w 4041"/>
                <a:gd name="T7" fmla="*/ 2244 h 2244"/>
                <a:gd name="T8" fmla="*/ 1155 w 4041"/>
                <a:gd name="T9" fmla="*/ 0 h 2244"/>
                <a:gd name="T10" fmla="*/ 1155 w 4041"/>
                <a:gd name="T11" fmla="*/ 2244 h 2244"/>
                <a:gd name="T12" fmla="*/ 1732 w 4041"/>
                <a:gd name="T13" fmla="*/ 0 h 2244"/>
                <a:gd name="T14" fmla="*/ 1732 w 4041"/>
                <a:gd name="T15" fmla="*/ 2244 h 2244"/>
                <a:gd name="T16" fmla="*/ 2309 w 4041"/>
                <a:gd name="T17" fmla="*/ 0 h 2244"/>
                <a:gd name="T18" fmla="*/ 2309 w 4041"/>
                <a:gd name="T19" fmla="*/ 2244 h 2244"/>
                <a:gd name="T20" fmla="*/ 2886 w 4041"/>
                <a:gd name="T21" fmla="*/ 0 h 2244"/>
                <a:gd name="T22" fmla="*/ 2886 w 4041"/>
                <a:gd name="T23" fmla="*/ 2244 h 2244"/>
                <a:gd name="T24" fmla="*/ 3463 w 4041"/>
                <a:gd name="T25" fmla="*/ 0 h 2244"/>
                <a:gd name="T26" fmla="*/ 3463 w 4041"/>
                <a:gd name="T27" fmla="*/ 2244 h 2244"/>
                <a:gd name="T28" fmla="*/ 4041 w 4041"/>
                <a:gd name="T29" fmla="*/ 0 h 2244"/>
                <a:gd name="T30" fmla="*/ 4041 w 4041"/>
                <a:gd name="T31" fmla="*/ 2244 h 2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41" h="2244">
                  <a:moveTo>
                    <a:pt x="0" y="0"/>
                  </a:moveTo>
                  <a:lnTo>
                    <a:pt x="0" y="2244"/>
                  </a:lnTo>
                  <a:moveTo>
                    <a:pt x="578" y="0"/>
                  </a:moveTo>
                  <a:lnTo>
                    <a:pt x="578" y="2244"/>
                  </a:lnTo>
                  <a:moveTo>
                    <a:pt x="1155" y="0"/>
                  </a:moveTo>
                  <a:lnTo>
                    <a:pt x="1155" y="2244"/>
                  </a:lnTo>
                  <a:moveTo>
                    <a:pt x="1732" y="0"/>
                  </a:moveTo>
                  <a:lnTo>
                    <a:pt x="1732" y="2244"/>
                  </a:lnTo>
                  <a:moveTo>
                    <a:pt x="2309" y="0"/>
                  </a:moveTo>
                  <a:lnTo>
                    <a:pt x="2309" y="2244"/>
                  </a:lnTo>
                  <a:moveTo>
                    <a:pt x="2886" y="0"/>
                  </a:moveTo>
                  <a:lnTo>
                    <a:pt x="2886" y="2244"/>
                  </a:lnTo>
                  <a:moveTo>
                    <a:pt x="3463" y="0"/>
                  </a:moveTo>
                  <a:lnTo>
                    <a:pt x="3463" y="2244"/>
                  </a:lnTo>
                  <a:moveTo>
                    <a:pt x="4041" y="0"/>
                  </a:moveTo>
                  <a:lnTo>
                    <a:pt x="4041" y="2244"/>
                  </a:lnTo>
                </a:path>
              </a:pathLst>
            </a:custGeom>
            <a:noFill/>
            <a:ln w="3175" cap="flat">
              <a:solidFill>
                <a:srgbClr val="59595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8" name="Line 11">
              <a:extLst>
                <a:ext uri="{FF2B5EF4-FFF2-40B4-BE49-F238E27FC236}">
                  <a16:creationId xmlns:a16="http://schemas.microsoft.com/office/drawing/2014/main" id="{1AE73F54-E7BA-652C-CA2D-6904B5A8859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51163" y="1682751"/>
              <a:ext cx="0" cy="3562350"/>
            </a:xfrm>
            <a:prstGeom prst="line">
              <a:avLst/>
            </a:prstGeom>
            <a:noFill/>
            <a:ln w="3175" cap="flat">
              <a:solidFill>
                <a:schemeClr val="bg1">
                  <a:lumMod val="65000"/>
                  <a:lumOff val="3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</p:grpSp>
      <p:sp>
        <p:nvSpPr>
          <p:cNvPr id="39" name="Rectangle 6">
            <a:extLst>
              <a:ext uri="{FF2B5EF4-FFF2-40B4-BE49-F238E27FC236}">
                <a16:creationId xmlns:a16="http://schemas.microsoft.com/office/drawing/2014/main" id="{0D693CFF-7676-9FD2-2721-119B1FF75A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7187" y="4819449"/>
            <a:ext cx="2448681" cy="275916"/>
          </a:xfrm>
          <a:prstGeom prst="rect">
            <a:avLst/>
          </a:prstGeom>
          <a:solidFill>
            <a:srgbClr val="99663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40" name="Rectangle 7">
            <a:extLst>
              <a:ext uri="{FF2B5EF4-FFF2-40B4-BE49-F238E27FC236}">
                <a16:creationId xmlns:a16="http://schemas.microsoft.com/office/drawing/2014/main" id="{36D1886C-F80A-0FEF-F74D-B2784FEBDA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9657" y="4127348"/>
            <a:ext cx="3188211" cy="277457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41" name="Rectangle 9">
            <a:extLst>
              <a:ext uri="{FF2B5EF4-FFF2-40B4-BE49-F238E27FC236}">
                <a16:creationId xmlns:a16="http://schemas.microsoft.com/office/drawing/2014/main" id="{E981F799-6E26-A0CC-1196-816AA0D2D7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3037" y="3421243"/>
            <a:ext cx="3380137" cy="27745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42" name="Rectangle 13">
            <a:extLst>
              <a:ext uri="{FF2B5EF4-FFF2-40B4-BE49-F238E27FC236}">
                <a16:creationId xmlns:a16="http://schemas.microsoft.com/office/drawing/2014/main" id="{46C0C8B5-945A-F557-424C-3ACC0B9C55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0646" y="5382069"/>
            <a:ext cx="122201" cy="174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0</a:t>
            </a:r>
            <a:endParaRPr kumimoji="0" lang="pl-PL" altLang="pl-P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" name="Rectangle 14">
            <a:extLst>
              <a:ext uri="{FF2B5EF4-FFF2-40B4-BE49-F238E27FC236}">
                <a16:creationId xmlns:a16="http://schemas.microsoft.com/office/drawing/2014/main" id="{722421C1-C7A5-D05E-872C-D38D4EB2E2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7766" y="5382069"/>
            <a:ext cx="186981" cy="174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50</a:t>
            </a:r>
            <a:endParaRPr kumimoji="0" lang="pl-PL" altLang="pl-P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4" name="Rectangle 15">
            <a:extLst>
              <a:ext uri="{FF2B5EF4-FFF2-40B4-BE49-F238E27FC236}">
                <a16:creationId xmlns:a16="http://schemas.microsoft.com/office/drawing/2014/main" id="{371C1802-50A0-7AE6-92AA-025B07D1C9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94885" y="5382069"/>
            <a:ext cx="250289" cy="174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100</a:t>
            </a:r>
            <a:endParaRPr kumimoji="0" lang="pl-PL" altLang="pl-P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5" name="Rectangle 16">
            <a:extLst>
              <a:ext uri="{FF2B5EF4-FFF2-40B4-BE49-F238E27FC236}">
                <a16:creationId xmlns:a16="http://schemas.microsoft.com/office/drawing/2014/main" id="{D687F73C-2459-73FE-6536-EB2EE38242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5868" y="5382069"/>
            <a:ext cx="250289" cy="174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150</a:t>
            </a:r>
            <a:endParaRPr kumimoji="0" lang="pl-PL" altLang="pl-P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6" name="Rectangle 17">
            <a:extLst>
              <a:ext uri="{FF2B5EF4-FFF2-40B4-BE49-F238E27FC236}">
                <a16:creationId xmlns:a16="http://schemas.microsoft.com/office/drawing/2014/main" id="{B04D9318-9907-F4BB-7CD6-CAE9C3A551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95378" y="5382069"/>
            <a:ext cx="250289" cy="174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200</a:t>
            </a:r>
            <a:endParaRPr kumimoji="0" lang="pl-PL" altLang="pl-P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7" name="Rectangle 18">
            <a:extLst>
              <a:ext uri="{FF2B5EF4-FFF2-40B4-BE49-F238E27FC236}">
                <a16:creationId xmlns:a16="http://schemas.microsoft.com/office/drawing/2014/main" id="{C27031D0-D97B-AFBE-68EE-669852E7F9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4887" y="5382069"/>
            <a:ext cx="250289" cy="174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250</a:t>
            </a:r>
            <a:endParaRPr kumimoji="0" lang="pl-PL" altLang="pl-P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8" name="Rectangle 19">
            <a:extLst>
              <a:ext uri="{FF2B5EF4-FFF2-40B4-BE49-F238E27FC236}">
                <a16:creationId xmlns:a16="http://schemas.microsoft.com/office/drawing/2014/main" id="{12F9BED9-5503-31C7-7A49-5AAD6ECAD4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4398" y="5382069"/>
            <a:ext cx="250289" cy="174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300</a:t>
            </a:r>
            <a:endParaRPr kumimoji="0" lang="pl-PL" altLang="pl-P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9" name="Rectangle 20">
            <a:extLst>
              <a:ext uri="{FF2B5EF4-FFF2-40B4-BE49-F238E27FC236}">
                <a16:creationId xmlns:a16="http://schemas.microsoft.com/office/drawing/2014/main" id="{EF817834-8982-E501-D4FA-0DB9D36B37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45380" y="5382069"/>
            <a:ext cx="250289" cy="174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350</a:t>
            </a:r>
            <a:endParaRPr kumimoji="0" lang="pl-PL" altLang="pl-P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0" name="Rectangle 21">
            <a:extLst>
              <a:ext uri="{FF2B5EF4-FFF2-40B4-BE49-F238E27FC236}">
                <a16:creationId xmlns:a16="http://schemas.microsoft.com/office/drawing/2014/main" id="{4BDAD2FD-3D6D-7CAE-4396-511A604288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94889" y="5382069"/>
            <a:ext cx="250289" cy="174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400</a:t>
            </a:r>
            <a:endParaRPr kumimoji="0" lang="pl-PL" altLang="pl-P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5" name="Rectangle 9">
            <a:extLst>
              <a:ext uri="{FF2B5EF4-FFF2-40B4-BE49-F238E27FC236}">
                <a16:creationId xmlns:a16="http://schemas.microsoft.com/office/drawing/2014/main" id="{59E6AD8E-8C5B-C68A-3C0C-6FCAAC2EA0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3037" y="2159362"/>
            <a:ext cx="3302339" cy="277457"/>
          </a:xfrm>
          <a:prstGeom prst="rect">
            <a:avLst/>
          </a:prstGeom>
          <a:solidFill>
            <a:srgbClr val="00FF9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dirty="0"/>
          </a:p>
        </p:txBody>
      </p:sp>
      <p:sp>
        <p:nvSpPr>
          <p:cNvPr id="56" name="Rectangle 9">
            <a:extLst>
              <a:ext uri="{FF2B5EF4-FFF2-40B4-BE49-F238E27FC236}">
                <a16:creationId xmlns:a16="http://schemas.microsoft.com/office/drawing/2014/main" id="{29E515DB-098F-FB15-7FFD-D0A9686273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3037" y="2729142"/>
            <a:ext cx="2433639" cy="277457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26" name="Rectangle 6">
            <a:extLst>
              <a:ext uri="{FF2B5EF4-FFF2-40B4-BE49-F238E27FC236}">
                <a16:creationId xmlns:a16="http://schemas.microsoft.com/office/drawing/2014/main" id="{CE8F82E0-E567-D268-9840-BCACD60AB3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3037" y="5000595"/>
            <a:ext cx="6083492" cy="275916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27" name="Rectangle 7">
            <a:extLst>
              <a:ext uri="{FF2B5EF4-FFF2-40B4-BE49-F238E27FC236}">
                <a16:creationId xmlns:a16="http://schemas.microsoft.com/office/drawing/2014/main" id="{500CBA34-F463-E2CB-1848-D9666F6D91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3037" y="4308494"/>
            <a:ext cx="5850871" cy="277457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28" name="Rectangle 9">
            <a:extLst>
              <a:ext uri="{FF2B5EF4-FFF2-40B4-BE49-F238E27FC236}">
                <a16:creationId xmlns:a16="http://schemas.microsoft.com/office/drawing/2014/main" id="{2BDBB484-6A63-166E-AB16-66B171C3F7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3037" y="3602389"/>
            <a:ext cx="4402139" cy="277457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29" name="Rectangle 9">
            <a:extLst>
              <a:ext uri="{FF2B5EF4-FFF2-40B4-BE49-F238E27FC236}">
                <a16:creationId xmlns:a16="http://schemas.microsoft.com/office/drawing/2014/main" id="{D06C7944-409C-F4DA-3C15-D11FFDBB46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3037" y="2340508"/>
            <a:ext cx="5001361" cy="277457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dirty="0"/>
          </a:p>
        </p:txBody>
      </p:sp>
      <p:sp>
        <p:nvSpPr>
          <p:cNvPr id="30" name="Rectangle 9">
            <a:extLst>
              <a:ext uri="{FF2B5EF4-FFF2-40B4-BE49-F238E27FC236}">
                <a16:creationId xmlns:a16="http://schemas.microsoft.com/office/drawing/2014/main" id="{2A8AB20E-F7A8-77E4-628C-9197F9846D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3037" y="2910288"/>
            <a:ext cx="2703117" cy="277457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31" name="Rectangle 22">
            <a:extLst>
              <a:ext uri="{FF2B5EF4-FFF2-40B4-BE49-F238E27FC236}">
                <a16:creationId xmlns:a16="http://schemas.microsoft.com/office/drawing/2014/main" id="{7EE72658-D9C3-D29B-5565-B6A5249A15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2925" y="4915598"/>
            <a:ext cx="97142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EL W BRUNATNY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l-PL" altLang="pl-PL" sz="1000" dirty="0"/>
              <a:t>3</a:t>
            </a: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57,5 zł/MWh</a:t>
            </a:r>
          </a:p>
        </p:txBody>
      </p:sp>
      <p:sp>
        <p:nvSpPr>
          <p:cNvPr id="32" name="Rectangle 22">
            <a:extLst>
              <a:ext uri="{FF2B5EF4-FFF2-40B4-BE49-F238E27FC236}">
                <a16:creationId xmlns:a16="http://schemas.microsoft.com/office/drawing/2014/main" id="{4541092D-E296-710A-A431-3E7936C992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3316" y="4231301"/>
            <a:ext cx="97302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EL W KAMIENNY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345,2 zł/MWh</a:t>
            </a:r>
          </a:p>
        </p:txBody>
      </p:sp>
      <p:sp>
        <p:nvSpPr>
          <p:cNvPr id="33" name="Rectangle 22">
            <a:extLst>
              <a:ext uri="{FF2B5EF4-FFF2-40B4-BE49-F238E27FC236}">
                <a16:creationId xmlns:a16="http://schemas.microsoft.com/office/drawing/2014/main" id="{9B5C1B42-B1E9-CB50-629C-57ECEC58A9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7796" y="3537628"/>
            <a:ext cx="81592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EC GAZOWE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260,0 zł/MWh</a:t>
            </a:r>
          </a:p>
        </p:txBody>
      </p:sp>
      <p:sp>
        <p:nvSpPr>
          <p:cNvPr id="58" name="Rectangle 22">
            <a:extLst>
              <a:ext uri="{FF2B5EF4-FFF2-40B4-BE49-F238E27FC236}">
                <a16:creationId xmlns:a16="http://schemas.microsoft.com/office/drawing/2014/main" id="{6DBC7C55-DEDD-6620-E0C4-281392BE9C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6430" y="2275747"/>
            <a:ext cx="883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EL WIATROWE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278,6 zł/MWh</a:t>
            </a:r>
          </a:p>
        </p:txBody>
      </p:sp>
      <p:sp>
        <p:nvSpPr>
          <p:cNvPr id="59" name="Rectangle 22">
            <a:extLst>
              <a:ext uri="{FF2B5EF4-FFF2-40B4-BE49-F238E27FC236}">
                <a16:creationId xmlns:a16="http://schemas.microsoft.com/office/drawing/2014/main" id="{AF9F9C8D-6BE0-71EA-28ED-F86F29064E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0620" y="2832403"/>
            <a:ext cx="78066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EL  WODNE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158,0 zł/MWh</a:t>
            </a:r>
          </a:p>
        </p:txBody>
      </p:sp>
      <p:sp>
        <p:nvSpPr>
          <p:cNvPr id="60" name="Rectangle 17">
            <a:extLst>
              <a:ext uri="{FF2B5EF4-FFF2-40B4-BE49-F238E27FC236}">
                <a16:creationId xmlns:a16="http://schemas.microsoft.com/office/drawing/2014/main" id="{BFCAD076-594A-31C0-4329-E3931B6A1F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5905" y="1765746"/>
            <a:ext cx="171714" cy="168539"/>
          </a:xfrm>
          <a:prstGeom prst="rect">
            <a:avLst/>
          </a:prstGeom>
          <a:solidFill>
            <a:srgbClr val="CC66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900"/>
          </a:p>
        </p:txBody>
      </p:sp>
      <p:sp>
        <p:nvSpPr>
          <p:cNvPr id="61" name="Rectangle 18">
            <a:extLst>
              <a:ext uri="{FF2B5EF4-FFF2-40B4-BE49-F238E27FC236}">
                <a16:creationId xmlns:a16="http://schemas.microsoft.com/office/drawing/2014/main" id="{B69FAE0C-9DC1-E160-9A59-B328BB6F22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6953" y="1822189"/>
            <a:ext cx="9274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K TECHN WYTWORZENIA </a:t>
            </a:r>
            <a:endParaRPr kumimoji="0" lang="pl-PL" altLang="pl-PL" sz="1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64" name="Rectangle 17">
            <a:extLst>
              <a:ext uri="{FF2B5EF4-FFF2-40B4-BE49-F238E27FC236}">
                <a16:creationId xmlns:a16="http://schemas.microsoft.com/office/drawing/2014/main" id="{0C24616F-79E4-CE36-9B36-590C53A386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8369" y="1796663"/>
            <a:ext cx="171714" cy="168539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900"/>
          </a:p>
        </p:txBody>
      </p:sp>
      <p:sp>
        <p:nvSpPr>
          <p:cNvPr id="65" name="Rectangle 17">
            <a:extLst>
              <a:ext uri="{FF2B5EF4-FFF2-40B4-BE49-F238E27FC236}">
                <a16:creationId xmlns:a16="http://schemas.microsoft.com/office/drawing/2014/main" id="{568AC244-ED82-4596-0782-E67ECF6C3A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1418" y="1836749"/>
            <a:ext cx="171714" cy="16853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900"/>
          </a:p>
        </p:txBody>
      </p:sp>
      <p:sp>
        <p:nvSpPr>
          <p:cNvPr id="66" name="Rectangle 17">
            <a:extLst>
              <a:ext uri="{FF2B5EF4-FFF2-40B4-BE49-F238E27FC236}">
                <a16:creationId xmlns:a16="http://schemas.microsoft.com/office/drawing/2014/main" id="{E88D972E-BA81-6706-E3F4-2D3D641E35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3882" y="1883183"/>
            <a:ext cx="171714" cy="168539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900"/>
          </a:p>
        </p:txBody>
      </p:sp>
      <p:sp>
        <p:nvSpPr>
          <p:cNvPr id="67" name="Rectangle 17">
            <a:extLst>
              <a:ext uri="{FF2B5EF4-FFF2-40B4-BE49-F238E27FC236}">
                <a16:creationId xmlns:a16="http://schemas.microsoft.com/office/drawing/2014/main" id="{E5CC466F-436E-7F41-C187-27457AECA9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9485" y="1921018"/>
            <a:ext cx="171714" cy="168539"/>
          </a:xfrm>
          <a:prstGeom prst="rect">
            <a:avLst/>
          </a:prstGeom>
          <a:solidFill>
            <a:srgbClr val="00FF9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900"/>
          </a:p>
        </p:txBody>
      </p:sp>
      <p:sp>
        <p:nvSpPr>
          <p:cNvPr id="69" name="Rectangle 18">
            <a:extLst>
              <a:ext uri="{FF2B5EF4-FFF2-40B4-BE49-F238E27FC236}">
                <a16:creationId xmlns:a16="http://schemas.microsoft.com/office/drawing/2014/main" id="{FB7981DA-DB69-5513-948A-BD99A2E276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2463" y="1826151"/>
            <a:ext cx="9274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K EN EL SPRZEDANEJ </a:t>
            </a:r>
            <a:endParaRPr kumimoji="0" lang="pl-PL" altLang="pl-PL" sz="1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71" name="Rectangle 17">
            <a:extLst>
              <a:ext uri="{FF2B5EF4-FFF2-40B4-BE49-F238E27FC236}">
                <a16:creationId xmlns:a16="http://schemas.microsoft.com/office/drawing/2014/main" id="{0C8B7AF9-0802-AFBB-F658-23E93EC3C6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5554" y="1857963"/>
            <a:ext cx="171714" cy="168539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900"/>
          </a:p>
        </p:txBody>
      </p:sp>
    </p:spTree>
    <p:extLst>
      <p:ext uri="{BB962C8B-B14F-4D97-AF65-F5344CB8AC3E}">
        <p14:creationId xmlns:p14="http://schemas.microsoft.com/office/powerpoint/2010/main" val="20994907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EA87E9FF-5BB4-4C2F-ED9E-E47061521943}"/>
              </a:ext>
            </a:extLst>
          </p:cNvPr>
          <p:cNvSpPr txBox="1"/>
          <p:nvPr/>
        </p:nvSpPr>
        <p:spPr>
          <a:xfrm>
            <a:off x="1426866" y="1610792"/>
            <a:ext cx="4077118" cy="4722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1200" dirty="0">
                <a:solidFill>
                  <a:schemeClr val="tx1">
                    <a:lumMod val="6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 WYNIKOW SEKTORA ELEKTROENERGETYKI W POLSCE </a:t>
            </a:r>
            <a:r>
              <a:rPr lang="pl-PL" sz="12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 2021 ROK - WYBRANE</a:t>
            </a:r>
            <a:endParaRPr lang="pl-PL" sz="12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3F9699ED-BBF5-44D0-5351-04D89312ADCC}"/>
              </a:ext>
            </a:extLst>
          </p:cNvPr>
          <p:cNvSpPr txBox="1"/>
          <p:nvPr/>
        </p:nvSpPr>
        <p:spPr>
          <a:xfrm>
            <a:off x="3187839" y="2744998"/>
            <a:ext cx="7413171" cy="20377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114425" algn="l"/>
              </a:tabLst>
            </a:pPr>
            <a:r>
              <a:rPr lang="pl-PL" sz="2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 koszty zakupu uprawnień do emisji CO</a:t>
            </a:r>
            <a:r>
              <a:rPr lang="pl-PL" sz="2400" baseline="-250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                           </a:t>
            </a:r>
            <a:r>
              <a:rPr lang="pl-PL" sz="2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 </a:t>
            </a:r>
            <a:r>
              <a:rPr lang="pl-PL" sz="24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2021 rok były  </a:t>
            </a:r>
            <a:r>
              <a:rPr lang="pl-PL" sz="2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prawie dwa razy większe                                      niż rok wcześniej                                                            </a:t>
            </a:r>
            <a:r>
              <a:rPr lang="pl-PL" sz="24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wyniosły 20 382 mln zł                                                        </a:t>
            </a:r>
            <a:r>
              <a:rPr lang="pl-PL" sz="2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wobec 11 045 mln zł w 2020 roku </a:t>
            </a:r>
            <a:r>
              <a:rPr lang="pl-PL" sz="2400" baseline="-250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2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738E1A24-9B16-D1C9-90F0-AEA1D4111E4D}"/>
              </a:ext>
            </a:extLst>
          </p:cNvPr>
          <p:cNvSpPr txBox="1"/>
          <p:nvPr/>
        </p:nvSpPr>
        <p:spPr>
          <a:xfrm>
            <a:off x="8272000" y="5407494"/>
            <a:ext cx="27266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200" dirty="0">
                <a:solidFill>
                  <a:schemeClr val="tx1">
                    <a:lumMod val="6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 szerszy zakres danych </a:t>
            </a:r>
            <a:r>
              <a:rPr lang="pl-PL" sz="12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hlg@onet.pl</a:t>
            </a: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38997879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EA87E9FF-5BB4-4C2F-ED9E-E47061521943}"/>
              </a:ext>
            </a:extLst>
          </p:cNvPr>
          <p:cNvSpPr txBox="1"/>
          <p:nvPr/>
        </p:nvSpPr>
        <p:spPr>
          <a:xfrm>
            <a:off x="1426866" y="1610792"/>
            <a:ext cx="4077118" cy="4722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1200" dirty="0">
                <a:solidFill>
                  <a:schemeClr val="tx1">
                    <a:lumMod val="6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 WYNIKOW SEKTORA ELEKTROENERGETYKI W POLSCE </a:t>
            </a:r>
            <a:r>
              <a:rPr lang="pl-PL" sz="12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 2021 ROK - WYBRANE</a:t>
            </a:r>
            <a:endParaRPr lang="pl-PL" sz="12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3F9699ED-BBF5-44D0-5351-04D89312ADCC}"/>
              </a:ext>
            </a:extLst>
          </p:cNvPr>
          <p:cNvSpPr txBox="1"/>
          <p:nvPr/>
        </p:nvSpPr>
        <p:spPr>
          <a:xfrm>
            <a:off x="2929045" y="2183553"/>
            <a:ext cx="7413171" cy="24329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114425" algn="l"/>
              </a:tabLst>
            </a:pPr>
            <a:r>
              <a:rPr lang="pl-PL" sz="2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 n</a:t>
            </a:r>
            <a:r>
              <a:rPr lang="pl-PL" sz="2400" dirty="0">
                <a:latin typeface="Century Gothic" panose="020B0502020202020204" pitchFamily="34" charset="0"/>
              </a:rPr>
              <a:t>a koniec grudnia 2021 roku w OZE zainstalowanych było </a:t>
            </a:r>
            <a:r>
              <a:rPr lang="pl-PL" sz="2400" b="1" dirty="0">
                <a:latin typeface="Century Gothic" panose="020B0502020202020204" pitchFamily="34" charset="0"/>
              </a:rPr>
              <a:t>16 952,8 MW </a:t>
            </a:r>
            <a:r>
              <a:rPr lang="pl-PL" sz="2400" dirty="0">
                <a:latin typeface="Century Gothic" panose="020B0502020202020204" pitchFamily="34" charset="0"/>
              </a:rPr>
              <a:t>                              więcej o 35,9% niż rok wcześniej                                           to skutek przede wszystkim prawie  podwojenie mocy fotowoltaiki                                                                co dało 7 685,5 MW na koniec roku</a:t>
            </a:r>
            <a:endParaRPr lang="pl-PL" sz="24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EE606F4D-3C88-2FEE-1B1E-65747304FC32}"/>
              </a:ext>
            </a:extLst>
          </p:cNvPr>
          <p:cNvSpPr txBox="1"/>
          <p:nvPr/>
        </p:nvSpPr>
        <p:spPr>
          <a:xfrm>
            <a:off x="5503984" y="4616463"/>
            <a:ext cx="52182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dirty="0">
                <a:latin typeface="Century Gothic" panose="020B0502020202020204" pitchFamily="34" charset="0"/>
              </a:rPr>
              <a:t>… udział OZE w strukturze produkcji energii elektrycznej za 2021 rok wyniósł 16,84%</a:t>
            </a:r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BB0505CC-4223-9DAF-5D73-C3B7C3D6EDB2}"/>
              </a:ext>
            </a:extLst>
          </p:cNvPr>
          <p:cNvSpPr txBox="1"/>
          <p:nvPr/>
        </p:nvSpPr>
        <p:spPr>
          <a:xfrm>
            <a:off x="8272000" y="5407494"/>
            <a:ext cx="27266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200" dirty="0">
                <a:solidFill>
                  <a:schemeClr val="tx1">
                    <a:lumMod val="6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 szerszy zakres danych </a:t>
            </a:r>
            <a:r>
              <a:rPr lang="pl-PL" sz="12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hlg@onet.pl</a:t>
            </a: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31613761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EA87E9FF-5BB4-4C2F-ED9E-E47061521943}"/>
              </a:ext>
            </a:extLst>
          </p:cNvPr>
          <p:cNvSpPr txBox="1"/>
          <p:nvPr/>
        </p:nvSpPr>
        <p:spPr>
          <a:xfrm>
            <a:off x="1426866" y="1610792"/>
            <a:ext cx="4077118" cy="4722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1200" dirty="0">
                <a:solidFill>
                  <a:schemeClr val="tx1">
                    <a:lumMod val="6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 WYNIKOW SEKTORA ELEKTROENERGETYKI W POLSCE </a:t>
            </a:r>
            <a:r>
              <a:rPr lang="pl-PL" sz="12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 2021 ROK - WYBRANE</a:t>
            </a:r>
            <a:endParaRPr lang="pl-PL" sz="12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3F9699ED-BBF5-44D0-5351-04D89312ADCC}"/>
              </a:ext>
            </a:extLst>
          </p:cNvPr>
          <p:cNvSpPr txBox="1"/>
          <p:nvPr/>
        </p:nvSpPr>
        <p:spPr>
          <a:xfrm>
            <a:off x="1952674" y="2305372"/>
            <a:ext cx="7413171" cy="852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1114425" algn="l"/>
              </a:tabLst>
            </a:pPr>
            <a:r>
              <a:rPr lang="pl-PL" sz="2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… </a:t>
            </a:r>
            <a:r>
              <a:rPr lang="pl-PL" sz="2400" dirty="0">
                <a:latin typeface="Century Gothic" panose="020B0502020202020204" pitchFamily="34" charset="0"/>
              </a:rPr>
              <a:t>ceny* energii elektrycznej sprzedanej                          przez wytwórców: 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1D58059F-D188-D5E1-EF8B-C0EA2B617DCC}"/>
              </a:ext>
            </a:extLst>
          </p:cNvPr>
          <p:cNvSpPr txBox="1"/>
          <p:nvPr/>
        </p:nvSpPr>
        <p:spPr>
          <a:xfrm>
            <a:off x="641774" y="5765012"/>
            <a:ext cx="2880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l-PL" sz="600" dirty="0">
                <a:solidFill>
                  <a:schemeClr val="tx1">
                    <a:lumMod val="65000"/>
                  </a:schemeClr>
                </a:solidFill>
                <a:latin typeface="Century Gothic" panose="020B0502020202020204" pitchFamily="34" charset="0"/>
              </a:rPr>
              <a:t> *BEZ OPALANYCH BIOMASĄ I WYŁĄCZNIE GAZEM                                               RAZEM BEZ USŁUG SYSTEMOWYCH                                                           OPRACOWANIE WŁASNE    </a:t>
            </a: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</a:rPr>
              <a:t>NA  PODSTAWIE  RAPORTU ARE 2022                   i ZBIORÓW WŁASNYCH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6F9CB477-0509-8469-928E-24F44E532645}"/>
              </a:ext>
            </a:extLst>
          </p:cNvPr>
          <p:cNvSpPr txBox="1"/>
          <p:nvPr/>
        </p:nvSpPr>
        <p:spPr>
          <a:xfrm>
            <a:off x="4061243" y="3264273"/>
            <a:ext cx="54968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dirty="0">
                <a:latin typeface="Century Gothic" panose="020B0502020202020204" pitchFamily="34" charset="0"/>
              </a:rPr>
              <a:t>- EL W KAMIENNEGO              </a:t>
            </a:r>
            <a:r>
              <a:rPr lang="pl-PL" sz="2400" b="1" dirty="0">
                <a:latin typeface="Century Gothic" panose="020B0502020202020204" pitchFamily="34" charset="0"/>
              </a:rPr>
              <a:t>292,1</a:t>
            </a:r>
            <a:r>
              <a:rPr lang="pl-PL" sz="2000" b="1" dirty="0">
                <a:latin typeface="Century Gothic" panose="020B0502020202020204" pitchFamily="34" charset="0"/>
              </a:rPr>
              <a:t> </a:t>
            </a:r>
            <a:r>
              <a:rPr lang="pl-PL" sz="2000" dirty="0">
                <a:latin typeface="Century Gothic" panose="020B0502020202020204" pitchFamily="34" charset="0"/>
              </a:rPr>
              <a:t>zł MWh</a:t>
            </a:r>
            <a:endParaRPr lang="pl-PL" sz="2000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C238C9F7-4972-A5CF-9039-EAA773D4B8FF}"/>
              </a:ext>
            </a:extLst>
          </p:cNvPr>
          <p:cNvSpPr txBox="1"/>
          <p:nvPr/>
        </p:nvSpPr>
        <p:spPr>
          <a:xfrm>
            <a:off x="4061242" y="3711420"/>
            <a:ext cx="54968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dirty="0">
                <a:latin typeface="Century Gothic" panose="020B0502020202020204" pitchFamily="34" charset="0"/>
              </a:rPr>
              <a:t>- EL W BRUNATNEGO              </a:t>
            </a:r>
            <a:r>
              <a:rPr lang="pl-PL" sz="2400" b="1" dirty="0">
                <a:latin typeface="Century Gothic" panose="020B0502020202020204" pitchFamily="34" charset="0"/>
              </a:rPr>
              <a:t>268,4</a:t>
            </a:r>
            <a:r>
              <a:rPr lang="pl-PL" sz="2000" b="1" dirty="0">
                <a:latin typeface="Century Gothic" panose="020B0502020202020204" pitchFamily="34" charset="0"/>
              </a:rPr>
              <a:t> </a:t>
            </a:r>
            <a:r>
              <a:rPr lang="pl-PL" sz="2000" dirty="0">
                <a:latin typeface="Century Gothic" panose="020B0502020202020204" pitchFamily="34" charset="0"/>
              </a:rPr>
              <a:t>zł MWh</a:t>
            </a:r>
            <a:endParaRPr lang="pl-PL" sz="2000" dirty="0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0EB9C841-66D9-1B3B-D244-ABE8896AE939}"/>
              </a:ext>
            </a:extLst>
          </p:cNvPr>
          <p:cNvSpPr txBox="1"/>
          <p:nvPr/>
        </p:nvSpPr>
        <p:spPr>
          <a:xfrm>
            <a:off x="4061242" y="4167193"/>
            <a:ext cx="54968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dirty="0">
                <a:latin typeface="Century Gothic" panose="020B0502020202020204" pitchFamily="34" charset="0"/>
              </a:rPr>
              <a:t>- EC GAZOWE                          </a:t>
            </a:r>
            <a:r>
              <a:rPr lang="pl-PL" sz="2400" b="1" dirty="0">
                <a:latin typeface="Century Gothic" panose="020B0502020202020204" pitchFamily="34" charset="0"/>
              </a:rPr>
              <a:t>277,8</a:t>
            </a:r>
            <a:r>
              <a:rPr lang="pl-PL" sz="2000" b="1" dirty="0">
                <a:latin typeface="Century Gothic" panose="020B0502020202020204" pitchFamily="34" charset="0"/>
              </a:rPr>
              <a:t> </a:t>
            </a:r>
            <a:r>
              <a:rPr lang="pl-PL" sz="2000" dirty="0">
                <a:latin typeface="Century Gothic" panose="020B0502020202020204" pitchFamily="34" charset="0"/>
              </a:rPr>
              <a:t>zł MWh</a:t>
            </a:r>
            <a:endParaRPr lang="pl-PL" sz="2000" dirty="0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60B0A3F1-8C99-81EC-C76F-33B289A21B21}"/>
              </a:ext>
            </a:extLst>
          </p:cNvPr>
          <p:cNvSpPr txBox="1"/>
          <p:nvPr/>
        </p:nvSpPr>
        <p:spPr>
          <a:xfrm>
            <a:off x="4061241" y="4632168"/>
            <a:ext cx="54968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dirty="0">
                <a:latin typeface="Century Gothic" panose="020B0502020202020204" pitchFamily="34" charset="0"/>
              </a:rPr>
              <a:t>- EC POZOSTAŁE*                     </a:t>
            </a:r>
            <a:r>
              <a:rPr lang="pl-PL" sz="2400" b="1" dirty="0">
                <a:latin typeface="Century Gothic" panose="020B0502020202020204" pitchFamily="34" charset="0"/>
              </a:rPr>
              <a:t>262,6</a:t>
            </a:r>
            <a:r>
              <a:rPr lang="pl-PL" sz="2000" b="1" dirty="0">
                <a:latin typeface="Century Gothic" panose="020B0502020202020204" pitchFamily="34" charset="0"/>
              </a:rPr>
              <a:t> </a:t>
            </a:r>
            <a:r>
              <a:rPr lang="pl-PL" sz="2000" dirty="0">
                <a:latin typeface="Century Gothic" panose="020B0502020202020204" pitchFamily="34" charset="0"/>
              </a:rPr>
              <a:t>zł MWh</a:t>
            </a:r>
            <a:endParaRPr lang="pl-PL" sz="2000" dirty="0"/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D693E885-A830-CC88-E662-D9B46EFBAF02}"/>
              </a:ext>
            </a:extLst>
          </p:cNvPr>
          <p:cNvSpPr txBox="1"/>
          <p:nvPr/>
        </p:nvSpPr>
        <p:spPr>
          <a:xfrm>
            <a:off x="8272000" y="5407494"/>
            <a:ext cx="27266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200" dirty="0">
                <a:solidFill>
                  <a:schemeClr val="tx1">
                    <a:lumMod val="6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 szerszy zakres danych </a:t>
            </a:r>
            <a:r>
              <a:rPr lang="pl-PL" sz="12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hlg@onet.pl</a:t>
            </a: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23305645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EA87E9FF-5BB4-4C2F-ED9E-E47061521943}"/>
              </a:ext>
            </a:extLst>
          </p:cNvPr>
          <p:cNvSpPr txBox="1"/>
          <p:nvPr/>
        </p:nvSpPr>
        <p:spPr>
          <a:xfrm>
            <a:off x="1426866" y="1610792"/>
            <a:ext cx="4077118" cy="4722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1200" dirty="0">
                <a:solidFill>
                  <a:schemeClr val="tx1">
                    <a:lumMod val="6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 WYNIKOW SEKTORA ELEKTROENERGETYKI W POLSCE </a:t>
            </a:r>
            <a:r>
              <a:rPr lang="pl-PL" sz="12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 </a:t>
            </a:r>
            <a:r>
              <a:rPr lang="pl-PL" sz="12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ROK 2021/2020 - </a:t>
            </a:r>
            <a:r>
              <a:rPr lang="pl-PL" sz="12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WYBRANE</a:t>
            </a:r>
            <a:endParaRPr lang="pl-PL" sz="12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3F9699ED-BBF5-44D0-5351-04D89312ADCC}"/>
              </a:ext>
            </a:extLst>
          </p:cNvPr>
          <p:cNvSpPr txBox="1"/>
          <p:nvPr/>
        </p:nvSpPr>
        <p:spPr>
          <a:xfrm>
            <a:off x="1952674" y="2305372"/>
            <a:ext cx="7413171" cy="852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1114425" algn="l"/>
              </a:tabLst>
            </a:pPr>
            <a:r>
              <a:rPr lang="pl-PL" sz="2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… </a:t>
            </a:r>
            <a:r>
              <a:rPr lang="pl-PL" sz="2400" dirty="0">
                <a:latin typeface="Century Gothic" panose="020B0502020202020204" pitchFamily="34" charset="0"/>
              </a:rPr>
              <a:t>odbiorcy końcowi* kupili energię elektryczną  z </a:t>
            </a:r>
            <a:r>
              <a:rPr lang="pl-PL" sz="2400" b="1" dirty="0">
                <a:latin typeface="Century Gothic" panose="020B0502020202020204" pitchFamily="34" charset="0"/>
              </a:rPr>
              <a:t>PO</a:t>
            </a:r>
            <a:r>
              <a:rPr lang="pl-PL" sz="2400" b="1" baseline="-25000" dirty="0">
                <a:latin typeface="Century Gothic" panose="020B0502020202020204" pitchFamily="34" charset="0"/>
              </a:rPr>
              <a:t>SD</a:t>
            </a:r>
            <a:r>
              <a:rPr lang="pl-PL" sz="2400" dirty="0">
                <a:latin typeface="Century Gothic" panose="020B0502020202020204" pitchFamily="34" charset="0"/>
              </a:rPr>
              <a:t> :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1D58059F-D188-D5E1-EF8B-C0EA2B617DCC}"/>
              </a:ext>
            </a:extLst>
          </p:cNvPr>
          <p:cNvSpPr txBox="1"/>
          <p:nvPr/>
        </p:nvSpPr>
        <p:spPr>
          <a:xfrm>
            <a:off x="641774" y="5765012"/>
            <a:ext cx="2880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l-PL" sz="600" dirty="0">
                <a:solidFill>
                  <a:schemeClr val="tx1">
                    <a:lumMod val="65000"/>
                  </a:schemeClr>
                </a:solidFill>
                <a:latin typeface="Century Gothic" panose="020B0502020202020204" pitchFamily="34" charset="0"/>
              </a:rPr>
              <a:t> *W UMOWACH KOMPLEKSOWYCH                                                          OPRACOWANIE WŁASNE    </a:t>
            </a: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</a:rPr>
              <a:t>NA  PODSTAWIE  RAPORTU ARE 2022                   i ZBIORÓW WŁASNYCH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6F9CB477-0509-8469-928E-24F44E532645}"/>
              </a:ext>
            </a:extLst>
          </p:cNvPr>
          <p:cNvSpPr txBox="1"/>
          <p:nvPr/>
        </p:nvSpPr>
        <p:spPr>
          <a:xfrm>
            <a:off x="3650703" y="3641485"/>
            <a:ext cx="73479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dirty="0">
                <a:latin typeface="Century Gothic" panose="020B0502020202020204" pitchFamily="34" charset="0"/>
              </a:rPr>
              <a:t>- na  </a:t>
            </a:r>
            <a:r>
              <a:rPr lang="pl-PL" sz="2400" b="1" dirty="0">
                <a:latin typeface="Century Gothic" panose="020B0502020202020204" pitchFamily="34" charset="0"/>
              </a:rPr>
              <a:t>WN </a:t>
            </a:r>
            <a:r>
              <a:rPr lang="pl-PL" dirty="0">
                <a:latin typeface="Century Gothic" panose="020B0502020202020204" pitchFamily="34" charset="0"/>
              </a:rPr>
              <a:t>/GR A/              </a:t>
            </a:r>
            <a:r>
              <a:rPr lang="pl-PL" sz="2400" b="1" dirty="0">
                <a:latin typeface="Century Gothic" panose="020B0502020202020204" pitchFamily="34" charset="0"/>
              </a:rPr>
              <a:t>330,1        403,4        </a:t>
            </a:r>
            <a:r>
              <a:rPr lang="pl-PL" sz="2400" dirty="0">
                <a:latin typeface="Century Gothic" panose="020B0502020202020204" pitchFamily="34" charset="0"/>
              </a:rPr>
              <a:t>122,2%</a:t>
            </a:r>
            <a:r>
              <a:rPr lang="pl-PL" sz="2400" b="1" dirty="0">
                <a:latin typeface="Century Gothic" panose="020B0502020202020204" pitchFamily="34" charset="0"/>
              </a:rPr>
              <a:t>     </a:t>
            </a:r>
            <a:endParaRPr lang="pl-PL" sz="2000" dirty="0"/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E0A7A78D-BE95-196E-A2C1-6073BCC94139}"/>
              </a:ext>
            </a:extLst>
          </p:cNvPr>
          <p:cNvSpPr txBox="1"/>
          <p:nvPr/>
        </p:nvSpPr>
        <p:spPr>
          <a:xfrm>
            <a:off x="6607970" y="2996734"/>
            <a:ext cx="8280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800" dirty="0">
                <a:latin typeface="Century Gothic" panose="020B0502020202020204" pitchFamily="34" charset="0"/>
              </a:rPr>
              <a:t>2020        </a:t>
            </a:r>
            <a:r>
              <a:rPr lang="pl-PL" sz="1000" dirty="0">
                <a:latin typeface="Century Gothic" panose="020B0502020202020204" pitchFamily="34" charset="0"/>
              </a:rPr>
              <a:t>[zł/MWh]</a:t>
            </a:r>
            <a:endParaRPr lang="pl-PL" sz="1000" dirty="0"/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787531CB-1DC3-232E-D828-6BF8568B85EE}"/>
              </a:ext>
            </a:extLst>
          </p:cNvPr>
          <p:cNvSpPr txBox="1"/>
          <p:nvPr/>
        </p:nvSpPr>
        <p:spPr>
          <a:xfrm>
            <a:off x="8045703" y="2996734"/>
            <a:ext cx="8280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800" dirty="0">
                <a:latin typeface="Century Gothic" panose="020B0502020202020204" pitchFamily="34" charset="0"/>
              </a:rPr>
              <a:t>2021        </a:t>
            </a:r>
            <a:r>
              <a:rPr lang="pl-PL" sz="1000" dirty="0">
                <a:latin typeface="Century Gothic" panose="020B0502020202020204" pitchFamily="34" charset="0"/>
              </a:rPr>
              <a:t>[zł/MWh]</a:t>
            </a:r>
            <a:endParaRPr lang="pl-PL" sz="1000" dirty="0"/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6D7FA85B-4B99-BBD7-8BEA-261ACF1BCC5C}"/>
              </a:ext>
            </a:extLst>
          </p:cNvPr>
          <p:cNvSpPr txBox="1"/>
          <p:nvPr/>
        </p:nvSpPr>
        <p:spPr>
          <a:xfrm>
            <a:off x="3650703" y="4006361"/>
            <a:ext cx="70115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dirty="0">
                <a:latin typeface="Century Gothic" panose="020B0502020202020204" pitchFamily="34" charset="0"/>
              </a:rPr>
              <a:t>- na   </a:t>
            </a:r>
            <a:r>
              <a:rPr lang="pl-PL" sz="2400" b="1" dirty="0">
                <a:latin typeface="Century Gothic" panose="020B0502020202020204" pitchFamily="34" charset="0"/>
              </a:rPr>
              <a:t>SN  </a:t>
            </a:r>
            <a:r>
              <a:rPr lang="pl-PL" dirty="0">
                <a:latin typeface="Century Gothic" panose="020B0502020202020204" pitchFamily="34" charset="0"/>
              </a:rPr>
              <a:t>/GR B/              </a:t>
            </a:r>
            <a:r>
              <a:rPr lang="pl-PL" sz="2400" b="1" dirty="0">
                <a:latin typeface="Century Gothic" panose="020B0502020202020204" pitchFamily="34" charset="0"/>
              </a:rPr>
              <a:t>441,5        472,8        </a:t>
            </a:r>
            <a:r>
              <a:rPr lang="pl-PL" sz="2400" dirty="0">
                <a:latin typeface="Century Gothic" panose="020B0502020202020204" pitchFamily="34" charset="0"/>
              </a:rPr>
              <a:t>107,1%</a:t>
            </a:r>
            <a:r>
              <a:rPr lang="pl-PL" sz="2400" b="1" dirty="0">
                <a:latin typeface="Century Gothic" panose="020B0502020202020204" pitchFamily="34" charset="0"/>
              </a:rPr>
              <a:t>     </a:t>
            </a:r>
            <a:endParaRPr lang="pl-PL" sz="2000" dirty="0"/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48D628FD-2B79-096E-A36B-673333B48C3A}"/>
              </a:ext>
            </a:extLst>
          </p:cNvPr>
          <p:cNvSpPr txBox="1"/>
          <p:nvPr/>
        </p:nvSpPr>
        <p:spPr>
          <a:xfrm>
            <a:off x="3664022" y="4384088"/>
            <a:ext cx="69982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dirty="0">
                <a:latin typeface="Century Gothic" panose="020B0502020202020204" pitchFamily="34" charset="0"/>
              </a:rPr>
              <a:t>- na   </a:t>
            </a:r>
            <a:r>
              <a:rPr lang="pl-PL" sz="2400" b="1" dirty="0" err="1">
                <a:latin typeface="Century Gothic" panose="020B0502020202020204" pitchFamily="34" charset="0"/>
              </a:rPr>
              <a:t>nN</a:t>
            </a:r>
            <a:r>
              <a:rPr lang="pl-PL" sz="2400" b="1" dirty="0">
                <a:latin typeface="Century Gothic" panose="020B0502020202020204" pitchFamily="34" charset="0"/>
              </a:rPr>
              <a:t> </a:t>
            </a:r>
            <a:r>
              <a:rPr lang="pl-PL" dirty="0">
                <a:latin typeface="Century Gothic" panose="020B0502020202020204" pitchFamily="34" charset="0"/>
              </a:rPr>
              <a:t>/GR C/              </a:t>
            </a:r>
            <a:r>
              <a:rPr lang="pl-PL" sz="2400" b="1" dirty="0">
                <a:latin typeface="Century Gothic" panose="020B0502020202020204" pitchFamily="34" charset="0"/>
              </a:rPr>
              <a:t>684,7        761,7        </a:t>
            </a:r>
            <a:r>
              <a:rPr lang="pl-PL" sz="2400" dirty="0">
                <a:latin typeface="Century Gothic" panose="020B0502020202020204" pitchFamily="34" charset="0"/>
              </a:rPr>
              <a:t>111,2%</a:t>
            </a:r>
            <a:r>
              <a:rPr lang="pl-PL" sz="2400" b="1" dirty="0">
                <a:latin typeface="Century Gothic" panose="020B0502020202020204" pitchFamily="34" charset="0"/>
              </a:rPr>
              <a:t>     </a:t>
            </a:r>
            <a:endParaRPr lang="pl-PL" sz="2000" dirty="0"/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4B58C10D-55DA-6B46-FA9D-6444E9EF2DF7}"/>
              </a:ext>
            </a:extLst>
          </p:cNvPr>
          <p:cNvSpPr txBox="1"/>
          <p:nvPr/>
        </p:nvSpPr>
        <p:spPr>
          <a:xfrm>
            <a:off x="3677341" y="4780375"/>
            <a:ext cx="73213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dirty="0">
                <a:latin typeface="Century Gothic" panose="020B0502020202020204" pitchFamily="34" charset="0"/>
              </a:rPr>
              <a:t>- GOSP DOMOWE</a:t>
            </a:r>
            <a:r>
              <a:rPr lang="pl-PL" dirty="0">
                <a:latin typeface="Century Gothic" panose="020B0502020202020204" pitchFamily="34" charset="0"/>
              </a:rPr>
              <a:t>           </a:t>
            </a:r>
            <a:r>
              <a:rPr lang="pl-PL" sz="2400" b="1" dirty="0">
                <a:latin typeface="Century Gothic" panose="020B0502020202020204" pitchFamily="34" charset="0"/>
              </a:rPr>
              <a:t>537,7        594,7        </a:t>
            </a:r>
            <a:r>
              <a:rPr lang="pl-PL" sz="2400" dirty="0">
                <a:latin typeface="Century Gothic" panose="020B0502020202020204" pitchFamily="34" charset="0"/>
              </a:rPr>
              <a:t>110,6%</a:t>
            </a:r>
            <a:r>
              <a:rPr lang="pl-PL" sz="2400" b="1" dirty="0">
                <a:latin typeface="Century Gothic" panose="020B0502020202020204" pitchFamily="34" charset="0"/>
              </a:rPr>
              <a:t>     </a:t>
            </a:r>
            <a:endParaRPr lang="pl-PL" sz="2000" dirty="0"/>
          </a:p>
        </p:txBody>
      </p:sp>
      <p:grpSp>
        <p:nvGrpSpPr>
          <p:cNvPr id="22" name="Grupa 21">
            <a:extLst>
              <a:ext uri="{FF2B5EF4-FFF2-40B4-BE49-F238E27FC236}">
                <a16:creationId xmlns:a16="http://schemas.microsoft.com/office/drawing/2014/main" id="{9E2984D7-2BAB-8CFF-188E-0DDB4F45405F}"/>
              </a:ext>
            </a:extLst>
          </p:cNvPr>
          <p:cNvGrpSpPr/>
          <p:nvPr/>
        </p:nvGrpSpPr>
        <p:grpSpPr>
          <a:xfrm>
            <a:off x="9483436" y="2999929"/>
            <a:ext cx="931749" cy="546180"/>
            <a:chOff x="9365845" y="2592982"/>
            <a:chExt cx="931749" cy="546180"/>
          </a:xfrm>
        </p:grpSpPr>
        <p:sp>
          <p:nvSpPr>
            <p:cNvPr id="14" name="pole tekstowe 13">
              <a:extLst>
                <a:ext uri="{FF2B5EF4-FFF2-40B4-BE49-F238E27FC236}">
                  <a16:creationId xmlns:a16="http://schemas.microsoft.com/office/drawing/2014/main" id="{E439D1C6-D058-5A6C-446A-14643EE3D921}"/>
                </a:ext>
              </a:extLst>
            </p:cNvPr>
            <p:cNvSpPr txBox="1"/>
            <p:nvPr/>
          </p:nvSpPr>
          <p:spPr>
            <a:xfrm>
              <a:off x="9365845" y="2592982"/>
              <a:ext cx="923123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l-PL" sz="1400" dirty="0">
                  <a:latin typeface="Century Gothic" panose="020B0502020202020204" pitchFamily="34" charset="0"/>
                </a:rPr>
                <a:t>2021</a:t>
              </a:r>
              <a:endParaRPr lang="pl-PL" sz="1400" dirty="0"/>
            </a:p>
          </p:txBody>
        </p:sp>
        <p:cxnSp>
          <p:nvCxnSpPr>
            <p:cNvPr id="19" name="Łącznik prosty 18">
              <a:extLst>
                <a:ext uri="{FF2B5EF4-FFF2-40B4-BE49-F238E27FC236}">
                  <a16:creationId xmlns:a16="http://schemas.microsoft.com/office/drawing/2014/main" id="{C11942AC-B90C-9D4E-F6FB-8D0B7F222D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615893" y="2866255"/>
              <a:ext cx="423026" cy="0"/>
            </a:xfrm>
            <a:prstGeom prst="line">
              <a:avLst/>
            </a:prstGeom>
            <a:ln>
              <a:solidFill>
                <a:schemeClr val="tx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pole tekstowe 20">
              <a:extLst>
                <a:ext uri="{FF2B5EF4-FFF2-40B4-BE49-F238E27FC236}">
                  <a16:creationId xmlns:a16="http://schemas.microsoft.com/office/drawing/2014/main" id="{B21E1BC9-8AC8-63D5-2713-DD299B198648}"/>
                </a:ext>
              </a:extLst>
            </p:cNvPr>
            <p:cNvSpPr txBox="1"/>
            <p:nvPr/>
          </p:nvSpPr>
          <p:spPr>
            <a:xfrm>
              <a:off x="9374471" y="2831385"/>
              <a:ext cx="923123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l-PL" sz="1400" dirty="0">
                  <a:latin typeface="Century Gothic" panose="020B0502020202020204" pitchFamily="34" charset="0"/>
                </a:rPr>
                <a:t>2020</a:t>
              </a:r>
              <a:endParaRPr lang="pl-PL" sz="1400" dirty="0"/>
            </a:p>
          </p:txBody>
        </p:sp>
      </p:grp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59FC859C-5F07-DEB6-7AEE-BC8F6C0608CC}"/>
              </a:ext>
            </a:extLst>
          </p:cNvPr>
          <p:cNvSpPr txBox="1"/>
          <p:nvPr/>
        </p:nvSpPr>
        <p:spPr>
          <a:xfrm>
            <a:off x="8272000" y="5407494"/>
            <a:ext cx="27266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200" dirty="0">
                <a:solidFill>
                  <a:schemeClr val="tx1">
                    <a:lumMod val="6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 szerszy zakres danych </a:t>
            </a:r>
            <a:r>
              <a:rPr lang="pl-PL" sz="12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hlg@onet.pl</a:t>
            </a: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11140679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upa 41">
            <a:extLst>
              <a:ext uri="{FF2B5EF4-FFF2-40B4-BE49-F238E27FC236}">
                <a16:creationId xmlns:a16="http://schemas.microsoft.com/office/drawing/2014/main" id="{2FC02CD4-1EFF-B461-5980-CB2FF7A29E90}"/>
              </a:ext>
            </a:extLst>
          </p:cNvPr>
          <p:cNvGrpSpPr/>
          <p:nvPr/>
        </p:nvGrpSpPr>
        <p:grpSpPr>
          <a:xfrm>
            <a:off x="5094300" y="5200715"/>
            <a:ext cx="5729251" cy="123111"/>
            <a:chOff x="6642471" y="4960992"/>
            <a:chExt cx="3835239" cy="57629"/>
          </a:xfrm>
        </p:grpSpPr>
        <p:sp>
          <p:nvSpPr>
            <p:cNvPr id="45" name="Rectangle 12">
              <a:extLst>
                <a:ext uri="{FF2B5EF4-FFF2-40B4-BE49-F238E27FC236}">
                  <a16:creationId xmlns:a16="http://schemas.microsoft.com/office/drawing/2014/main" id="{68DBA7DC-8CB1-FFAB-AE2D-91D4AC8EF0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42471" y="4960992"/>
              <a:ext cx="262001" cy="576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2015</a:t>
              </a:r>
            </a:p>
          </p:txBody>
        </p:sp>
        <p:sp>
          <p:nvSpPr>
            <p:cNvPr id="46" name="Rectangle 13">
              <a:extLst>
                <a:ext uri="{FF2B5EF4-FFF2-40B4-BE49-F238E27FC236}">
                  <a16:creationId xmlns:a16="http://schemas.microsoft.com/office/drawing/2014/main" id="{3B8C79D8-FC96-B452-B8FA-933FBD71E8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87010" y="4960992"/>
              <a:ext cx="150230" cy="576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2016</a:t>
              </a:r>
            </a:p>
          </p:txBody>
        </p:sp>
        <p:sp>
          <p:nvSpPr>
            <p:cNvPr id="47" name="Rectangle 14">
              <a:extLst>
                <a:ext uri="{FF2B5EF4-FFF2-40B4-BE49-F238E27FC236}">
                  <a16:creationId xmlns:a16="http://schemas.microsoft.com/office/drawing/2014/main" id="{9F10B5EC-5B97-6D7E-3837-5D4AFE0A54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5860" y="4960992"/>
              <a:ext cx="150230" cy="576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2017</a:t>
              </a:r>
            </a:p>
          </p:txBody>
        </p:sp>
        <p:sp>
          <p:nvSpPr>
            <p:cNvPr id="48" name="Rectangle 15">
              <a:extLst>
                <a:ext uri="{FF2B5EF4-FFF2-40B4-BE49-F238E27FC236}">
                  <a16:creationId xmlns:a16="http://schemas.microsoft.com/office/drawing/2014/main" id="{8A058C7B-2126-7DC0-09D9-EE6DC6CF7E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02821" y="4960992"/>
              <a:ext cx="150230" cy="576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2018</a:t>
              </a:r>
            </a:p>
          </p:txBody>
        </p:sp>
        <p:sp>
          <p:nvSpPr>
            <p:cNvPr id="49" name="Rectangle 16">
              <a:extLst>
                <a:ext uri="{FF2B5EF4-FFF2-40B4-BE49-F238E27FC236}">
                  <a16:creationId xmlns:a16="http://schemas.microsoft.com/office/drawing/2014/main" id="{0FC7FCA1-9F48-BED5-A206-015FCA73ED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11671" y="4960992"/>
              <a:ext cx="150230" cy="576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2019</a:t>
              </a:r>
            </a:p>
          </p:txBody>
        </p:sp>
        <p:sp>
          <p:nvSpPr>
            <p:cNvPr id="50" name="Rectangle 17">
              <a:extLst>
                <a:ext uri="{FF2B5EF4-FFF2-40B4-BE49-F238E27FC236}">
                  <a16:creationId xmlns:a16="http://schemas.microsoft.com/office/drawing/2014/main" id="{80696FE4-1D83-3B59-BDAA-686B037D5A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18629" y="4960992"/>
              <a:ext cx="150230" cy="576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2020</a:t>
              </a:r>
            </a:p>
          </p:txBody>
        </p:sp>
        <p:sp>
          <p:nvSpPr>
            <p:cNvPr id="51" name="Rectangle 18">
              <a:extLst>
                <a:ext uri="{FF2B5EF4-FFF2-40B4-BE49-F238E27FC236}">
                  <a16:creationId xmlns:a16="http://schemas.microsoft.com/office/drawing/2014/main" id="{4029A69A-75BC-9AC3-DD85-93CD6A4BE7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27480" y="4960992"/>
              <a:ext cx="150230" cy="576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2021</a:t>
              </a:r>
            </a:p>
          </p:txBody>
        </p:sp>
      </p:grpSp>
      <p:sp>
        <p:nvSpPr>
          <p:cNvPr id="103" name="Prostokąt 102">
            <a:extLst>
              <a:ext uri="{FF2B5EF4-FFF2-40B4-BE49-F238E27FC236}">
                <a16:creationId xmlns:a16="http://schemas.microsoft.com/office/drawing/2014/main" id="{56FD35E9-2F20-66CC-FB04-6B8966A76250}"/>
              </a:ext>
            </a:extLst>
          </p:cNvPr>
          <p:cNvSpPr/>
          <p:nvPr/>
        </p:nvSpPr>
        <p:spPr>
          <a:xfrm>
            <a:off x="501843" y="826304"/>
            <a:ext cx="10224217" cy="810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pl-PL" sz="1867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pl-PL" sz="1400" dirty="0"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 ŁĄCZNE </a:t>
            </a:r>
            <a:r>
              <a:rPr lang="pl-PL" sz="1400" b="0" i="0" u="none" strike="noStrike" dirty="0">
                <a:effectLst/>
                <a:latin typeface="Century Gothic" panose="020B0502020202020204" pitchFamily="34" charset="0"/>
              </a:rPr>
              <a:t>CENY ENERGII ELEKTRYCZNEJ i USŁUG DYSTRYBUCYJNYCH DLA ODBIORCÓW KOŃCOWYCH POSIADAJĄCYCH UMOWY KOMPLEKSOWE W PO</a:t>
            </a:r>
            <a:r>
              <a:rPr lang="pl-PL" sz="1400" b="0" i="0" u="none" strike="noStrike" baseline="-25000" dirty="0">
                <a:effectLst/>
                <a:latin typeface="Century Gothic" panose="020B0502020202020204" pitchFamily="34" charset="0"/>
              </a:rPr>
              <a:t>SD</a:t>
            </a:r>
            <a:r>
              <a:rPr lang="pl-PL" sz="1400" b="0" i="0" u="none" strike="noStrike" dirty="0">
                <a:effectLst/>
                <a:latin typeface="Century Gothic" panose="020B0502020202020204" pitchFamily="34" charset="0"/>
              </a:rPr>
              <a:t> </a:t>
            </a:r>
            <a:r>
              <a:rPr lang="pl-PL" sz="1400" b="1" dirty="0">
                <a:latin typeface="Century Gothic" panose="020B0502020202020204" pitchFamily="34" charset="0"/>
              </a:rPr>
              <a:t>OGÓŁEM </a:t>
            </a:r>
            <a:r>
              <a:rPr lang="pl-PL" sz="1400" dirty="0"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[zł/MWh] </a:t>
            </a:r>
            <a:endParaRPr lang="pl-PL" sz="1400" dirty="0">
              <a:latin typeface="Century Gothic" panose="020B0502020202020204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W LATACH 2015 - 2021</a:t>
            </a:r>
          </a:p>
        </p:txBody>
      </p:sp>
      <p:sp>
        <p:nvSpPr>
          <p:cNvPr id="119" name="pole tekstowe 118">
            <a:extLst>
              <a:ext uri="{FF2B5EF4-FFF2-40B4-BE49-F238E27FC236}">
                <a16:creationId xmlns:a16="http://schemas.microsoft.com/office/drawing/2014/main" id="{C7690D17-34BA-9555-698B-3F0FD75839C9}"/>
              </a:ext>
            </a:extLst>
          </p:cNvPr>
          <p:cNvSpPr txBox="1"/>
          <p:nvPr/>
        </p:nvSpPr>
        <p:spPr>
          <a:xfrm>
            <a:off x="930168" y="5949416"/>
            <a:ext cx="2801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l-PL" sz="600" dirty="0">
                <a:solidFill>
                  <a:schemeClr val="tx1">
                    <a:lumMod val="65000"/>
                  </a:schemeClr>
                </a:solidFill>
                <a:latin typeface="Century Gothic" panose="020B0502020202020204" pitchFamily="34" charset="0"/>
              </a:rPr>
              <a:t>*W ROKU W NAJW OBCIĄŻENIU W  MIESIĄCU                              OPRACOWANIE WŁASNE  </a:t>
            </a: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</a:rPr>
              <a:t>NA  PODSTAWIE RAPORTÓW </a:t>
            </a:r>
            <a:r>
              <a:rPr lang="pl-PL" sz="600" dirty="0">
                <a:solidFill>
                  <a:schemeClr val="tx1">
                    <a:lumMod val="65000"/>
                  </a:schemeClr>
                </a:solidFill>
                <a:latin typeface="Century Gothic" panose="020B0502020202020204" pitchFamily="34" charset="0"/>
              </a:rPr>
              <a:t>PSE S.A.                                                 ORAZ GUS </a:t>
            </a: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</a:rPr>
              <a:t>i ZBIORÓW WŁASNYCH</a:t>
            </a:r>
          </a:p>
        </p:txBody>
      </p:sp>
      <p:sp>
        <p:nvSpPr>
          <p:cNvPr id="113" name="Rectangle 29">
            <a:extLst>
              <a:ext uri="{FF2B5EF4-FFF2-40B4-BE49-F238E27FC236}">
                <a16:creationId xmlns:a16="http://schemas.microsoft.com/office/drawing/2014/main" id="{73FEA355-6FCE-F68A-A7CB-61BD5371B2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6118" y="5613109"/>
            <a:ext cx="726161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GOSP DOM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8" name="Rectangle 19">
            <a:extLst>
              <a:ext uri="{FF2B5EF4-FFF2-40B4-BE49-F238E27FC236}">
                <a16:creationId xmlns:a16="http://schemas.microsoft.com/office/drawing/2014/main" id="{B9A22332-2201-7883-8B14-768174B463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1052" y="5431240"/>
            <a:ext cx="68608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nN</a:t>
            </a: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 /GR C/ 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21" name="Line 28">
            <a:extLst>
              <a:ext uri="{FF2B5EF4-FFF2-40B4-BE49-F238E27FC236}">
                <a16:creationId xmlns:a16="http://schemas.microsoft.com/office/drawing/2014/main" id="{BF804AC5-016D-1D0C-83A2-E3491A0AA3DB}"/>
              </a:ext>
            </a:extLst>
          </p:cNvPr>
          <p:cNvSpPr>
            <a:spLocks noChangeShapeType="1"/>
          </p:cNvSpPr>
          <p:nvPr/>
        </p:nvSpPr>
        <p:spPr bwMode="auto">
          <a:xfrm>
            <a:off x="3756136" y="5680033"/>
            <a:ext cx="248425" cy="0"/>
          </a:xfrm>
          <a:prstGeom prst="line">
            <a:avLst/>
          </a:prstGeom>
          <a:noFill/>
          <a:ln w="28575" cap="rnd">
            <a:solidFill>
              <a:srgbClr val="0000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1000">
              <a:latin typeface="Century Gothic" panose="020B0502020202020204" pitchFamily="34" charset="0"/>
            </a:endParaRPr>
          </a:p>
        </p:txBody>
      </p:sp>
      <p:sp>
        <p:nvSpPr>
          <p:cNvPr id="122" name="Line 28">
            <a:extLst>
              <a:ext uri="{FF2B5EF4-FFF2-40B4-BE49-F238E27FC236}">
                <a16:creationId xmlns:a16="http://schemas.microsoft.com/office/drawing/2014/main" id="{403F0122-0A53-30E7-6EB5-97A8112F9A1E}"/>
              </a:ext>
            </a:extLst>
          </p:cNvPr>
          <p:cNvSpPr>
            <a:spLocks noChangeShapeType="1"/>
          </p:cNvSpPr>
          <p:nvPr/>
        </p:nvSpPr>
        <p:spPr bwMode="auto">
          <a:xfrm>
            <a:off x="3756136" y="5512970"/>
            <a:ext cx="248425" cy="0"/>
          </a:xfrm>
          <a:prstGeom prst="line">
            <a:avLst/>
          </a:prstGeom>
          <a:noFill/>
          <a:ln w="28575" cap="rnd">
            <a:solidFill>
              <a:srgbClr val="FFFF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1000">
              <a:latin typeface="Century Gothic" panose="020B0502020202020204" pitchFamily="34" charset="0"/>
            </a:endParaRPr>
          </a:p>
        </p:txBody>
      </p:sp>
      <p:grpSp>
        <p:nvGrpSpPr>
          <p:cNvPr id="65" name="Grupa 64">
            <a:extLst>
              <a:ext uri="{FF2B5EF4-FFF2-40B4-BE49-F238E27FC236}">
                <a16:creationId xmlns:a16="http://schemas.microsoft.com/office/drawing/2014/main" id="{1BE8C4C5-39AB-9719-5DAE-0684B8F78A51}"/>
              </a:ext>
            </a:extLst>
          </p:cNvPr>
          <p:cNvGrpSpPr/>
          <p:nvPr/>
        </p:nvGrpSpPr>
        <p:grpSpPr>
          <a:xfrm>
            <a:off x="5015130" y="2184384"/>
            <a:ext cx="5973311" cy="2963862"/>
            <a:chOff x="4740275" y="1387476"/>
            <a:chExt cx="6338887" cy="2963862"/>
          </a:xfrm>
        </p:grpSpPr>
        <p:sp>
          <p:nvSpPr>
            <p:cNvPr id="148" name="Freeform 5">
              <a:extLst>
                <a:ext uri="{FF2B5EF4-FFF2-40B4-BE49-F238E27FC236}">
                  <a16:creationId xmlns:a16="http://schemas.microsoft.com/office/drawing/2014/main" id="{43FC3ADE-CD98-C35F-4F6C-E87BCC255DC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40275" y="1387476"/>
              <a:ext cx="6338887" cy="2592388"/>
            </a:xfrm>
            <a:custGeom>
              <a:avLst/>
              <a:gdLst>
                <a:gd name="T0" fmla="*/ 0 w 3993"/>
                <a:gd name="T1" fmla="*/ 1633 h 1633"/>
                <a:gd name="T2" fmla="*/ 3993 w 3993"/>
                <a:gd name="T3" fmla="*/ 1633 h 1633"/>
                <a:gd name="T4" fmla="*/ 0 w 3993"/>
                <a:gd name="T5" fmla="*/ 1400 h 1633"/>
                <a:gd name="T6" fmla="*/ 3993 w 3993"/>
                <a:gd name="T7" fmla="*/ 1400 h 1633"/>
                <a:gd name="T8" fmla="*/ 0 w 3993"/>
                <a:gd name="T9" fmla="*/ 1167 h 1633"/>
                <a:gd name="T10" fmla="*/ 3993 w 3993"/>
                <a:gd name="T11" fmla="*/ 1167 h 1633"/>
                <a:gd name="T12" fmla="*/ 0 w 3993"/>
                <a:gd name="T13" fmla="*/ 933 h 1633"/>
                <a:gd name="T14" fmla="*/ 3993 w 3993"/>
                <a:gd name="T15" fmla="*/ 933 h 1633"/>
                <a:gd name="T16" fmla="*/ 0 w 3993"/>
                <a:gd name="T17" fmla="*/ 700 h 1633"/>
                <a:gd name="T18" fmla="*/ 3993 w 3993"/>
                <a:gd name="T19" fmla="*/ 700 h 1633"/>
                <a:gd name="T20" fmla="*/ 0 w 3993"/>
                <a:gd name="T21" fmla="*/ 466 h 1633"/>
                <a:gd name="T22" fmla="*/ 3993 w 3993"/>
                <a:gd name="T23" fmla="*/ 466 h 1633"/>
                <a:gd name="T24" fmla="*/ 0 w 3993"/>
                <a:gd name="T25" fmla="*/ 233 h 1633"/>
                <a:gd name="T26" fmla="*/ 3993 w 3993"/>
                <a:gd name="T27" fmla="*/ 233 h 1633"/>
                <a:gd name="T28" fmla="*/ 0 w 3993"/>
                <a:gd name="T29" fmla="*/ 0 h 1633"/>
                <a:gd name="T30" fmla="*/ 3993 w 3993"/>
                <a:gd name="T31" fmla="*/ 0 h 1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993" h="1633">
                  <a:moveTo>
                    <a:pt x="0" y="1633"/>
                  </a:moveTo>
                  <a:lnTo>
                    <a:pt x="3993" y="1633"/>
                  </a:lnTo>
                  <a:moveTo>
                    <a:pt x="0" y="1400"/>
                  </a:moveTo>
                  <a:lnTo>
                    <a:pt x="3993" y="1400"/>
                  </a:lnTo>
                  <a:moveTo>
                    <a:pt x="0" y="1167"/>
                  </a:moveTo>
                  <a:lnTo>
                    <a:pt x="3993" y="1167"/>
                  </a:lnTo>
                  <a:moveTo>
                    <a:pt x="0" y="933"/>
                  </a:moveTo>
                  <a:lnTo>
                    <a:pt x="3993" y="933"/>
                  </a:lnTo>
                  <a:moveTo>
                    <a:pt x="0" y="700"/>
                  </a:moveTo>
                  <a:lnTo>
                    <a:pt x="3993" y="700"/>
                  </a:lnTo>
                  <a:moveTo>
                    <a:pt x="0" y="466"/>
                  </a:moveTo>
                  <a:lnTo>
                    <a:pt x="3993" y="466"/>
                  </a:lnTo>
                  <a:moveTo>
                    <a:pt x="0" y="233"/>
                  </a:moveTo>
                  <a:lnTo>
                    <a:pt x="3993" y="233"/>
                  </a:lnTo>
                  <a:moveTo>
                    <a:pt x="0" y="0"/>
                  </a:moveTo>
                  <a:lnTo>
                    <a:pt x="3993" y="0"/>
                  </a:lnTo>
                </a:path>
              </a:pathLst>
            </a:custGeom>
            <a:noFill/>
            <a:ln w="3175" cap="flat">
              <a:solidFill>
                <a:schemeClr val="bg1">
                  <a:lumMod val="65000"/>
                  <a:lumOff val="3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1000">
                <a:latin typeface="Century Gothic" panose="020B0502020202020204" pitchFamily="34" charset="0"/>
              </a:endParaRPr>
            </a:p>
          </p:txBody>
        </p:sp>
        <p:sp>
          <p:nvSpPr>
            <p:cNvPr id="149" name="Line 7">
              <a:extLst>
                <a:ext uri="{FF2B5EF4-FFF2-40B4-BE49-F238E27FC236}">
                  <a16:creationId xmlns:a16="http://schemas.microsoft.com/office/drawing/2014/main" id="{BBF94C3D-E1E0-28BB-AC25-6B79498F4E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40275" y="4351338"/>
              <a:ext cx="6338887" cy="0"/>
            </a:xfrm>
            <a:prstGeom prst="line">
              <a:avLst/>
            </a:prstGeom>
            <a:noFill/>
            <a:ln w="3175" cap="flat">
              <a:solidFill>
                <a:schemeClr val="bg1">
                  <a:lumMod val="65000"/>
                  <a:lumOff val="3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1000">
                <a:latin typeface="Century Gothic" panose="020B0502020202020204" pitchFamily="34" charset="0"/>
              </a:endParaRPr>
            </a:p>
          </p:txBody>
        </p:sp>
      </p:grpSp>
      <p:sp>
        <p:nvSpPr>
          <p:cNvPr id="68" name="Rectangle 19">
            <a:extLst>
              <a:ext uri="{FF2B5EF4-FFF2-40B4-BE49-F238E27FC236}">
                <a16:creationId xmlns:a16="http://schemas.microsoft.com/office/drawing/2014/main" id="{D71152E1-8167-0218-285E-6E9BC5457C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4778" y="5981201"/>
            <a:ext cx="321164" cy="148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275,3</a:t>
            </a:r>
            <a:endParaRPr kumimoji="0" lang="pl-PL" altLang="pl-PL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9" name="Rectangle 20">
            <a:extLst>
              <a:ext uri="{FF2B5EF4-FFF2-40B4-BE49-F238E27FC236}">
                <a16:creationId xmlns:a16="http://schemas.microsoft.com/office/drawing/2014/main" id="{017ED6A0-FC85-1C5F-BF21-E8B271E024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0397" y="5981201"/>
            <a:ext cx="321164" cy="148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258,2</a:t>
            </a:r>
            <a:endParaRPr kumimoji="0" lang="pl-PL" altLang="pl-PL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7" name="Rectangle 21">
            <a:extLst>
              <a:ext uri="{FF2B5EF4-FFF2-40B4-BE49-F238E27FC236}">
                <a16:creationId xmlns:a16="http://schemas.microsoft.com/office/drawing/2014/main" id="{87015F9E-4133-5EE3-D9F7-649FE5AEF7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6016" y="5981201"/>
            <a:ext cx="321164" cy="148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256,7</a:t>
            </a:r>
            <a:endParaRPr kumimoji="0" lang="pl-PL" altLang="pl-PL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82" name="Rectangle 22">
            <a:extLst>
              <a:ext uri="{FF2B5EF4-FFF2-40B4-BE49-F238E27FC236}">
                <a16:creationId xmlns:a16="http://schemas.microsoft.com/office/drawing/2014/main" id="{47F22F4D-89D5-0A7A-363C-108486F390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25900" y="5981201"/>
            <a:ext cx="321164" cy="148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269,9</a:t>
            </a:r>
            <a:endParaRPr kumimoji="0" lang="pl-PL" altLang="pl-PL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96" name="Rectangle 23">
            <a:extLst>
              <a:ext uri="{FF2B5EF4-FFF2-40B4-BE49-F238E27FC236}">
                <a16:creationId xmlns:a16="http://schemas.microsoft.com/office/drawing/2014/main" id="{E53C00C7-EA1F-984C-91DA-5C7741B590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08861" y="5981201"/>
            <a:ext cx="321164" cy="148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301,4</a:t>
            </a:r>
            <a:endParaRPr kumimoji="0" lang="pl-PL" altLang="pl-PL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98" name="Rectangle 24">
            <a:extLst>
              <a:ext uri="{FF2B5EF4-FFF2-40B4-BE49-F238E27FC236}">
                <a16:creationId xmlns:a16="http://schemas.microsoft.com/office/drawing/2014/main" id="{15065880-D7A2-143F-FE2C-B832A17259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24480" y="5981201"/>
            <a:ext cx="321164" cy="148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330,1</a:t>
            </a:r>
            <a:endParaRPr kumimoji="0" lang="pl-PL" altLang="pl-PL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01" name="Rectangle 25">
            <a:extLst>
              <a:ext uri="{FF2B5EF4-FFF2-40B4-BE49-F238E27FC236}">
                <a16:creationId xmlns:a16="http://schemas.microsoft.com/office/drawing/2014/main" id="{BB82A0B4-9F8E-332B-BFF4-E60A9E783D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41704" y="5981201"/>
            <a:ext cx="321164" cy="148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403,4</a:t>
            </a:r>
            <a:endParaRPr kumimoji="0" lang="pl-PL" altLang="pl-PL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05" name="Rectangle 29">
            <a:extLst>
              <a:ext uri="{FF2B5EF4-FFF2-40B4-BE49-F238E27FC236}">
                <a16:creationId xmlns:a16="http://schemas.microsoft.com/office/drawing/2014/main" id="{EFD9751E-0C85-D5EF-665F-9D05F825DA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4778" y="5786958"/>
            <a:ext cx="321164" cy="148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347,6</a:t>
            </a:r>
            <a:endParaRPr kumimoji="0" lang="pl-PL" altLang="pl-PL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06" name="Rectangle 30">
            <a:extLst>
              <a:ext uri="{FF2B5EF4-FFF2-40B4-BE49-F238E27FC236}">
                <a16:creationId xmlns:a16="http://schemas.microsoft.com/office/drawing/2014/main" id="{2F1EF020-B5D4-A50F-EA1A-29D1A2BF61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0397" y="5786958"/>
            <a:ext cx="321164" cy="148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336,1</a:t>
            </a:r>
            <a:endParaRPr kumimoji="0" lang="pl-PL" altLang="pl-PL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07" name="Rectangle 31">
            <a:extLst>
              <a:ext uri="{FF2B5EF4-FFF2-40B4-BE49-F238E27FC236}">
                <a16:creationId xmlns:a16="http://schemas.microsoft.com/office/drawing/2014/main" id="{437D5DEB-DC20-2F9A-4E9F-7AC45B0744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6016" y="5786958"/>
            <a:ext cx="321164" cy="148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342,3</a:t>
            </a:r>
            <a:endParaRPr kumimoji="0" lang="pl-PL" altLang="pl-PL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08" name="Rectangle 32">
            <a:extLst>
              <a:ext uri="{FF2B5EF4-FFF2-40B4-BE49-F238E27FC236}">
                <a16:creationId xmlns:a16="http://schemas.microsoft.com/office/drawing/2014/main" id="{F9ABEE8E-B1BC-B180-4DA7-84818729BF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25900" y="5786958"/>
            <a:ext cx="321164" cy="148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344,8</a:t>
            </a:r>
            <a:endParaRPr kumimoji="0" lang="pl-PL" altLang="pl-PL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09" name="Rectangle 33">
            <a:extLst>
              <a:ext uri="{FF2B5EF4-FFF2-40B4-BE49-F238E27FC236}">
                <a16:creationId xmlns:a16="http://schemas.microsoft.com/office/drawing/2014/main" id="{2A38DF7C-EBE1-F419-7FF9-47D970A0E7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08861" y="5786958"/>
            <a:ext cx="321164" cy="148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364,6</a:t>
            </a:r>
            <a:endParaRPr kumimoji="0" lang="pl-PL" altLang="pl-PL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0" name="Rectangle 34">
            <a:extLst>
              <a:ext uri="{FF2B5EF4-FFF2-40B4-BE49-F238E27FC236}">
                <a16:creationId xmlns:a16="http://schemas.microsoft.com/office/drawing/2014/main" id="{EF894370-3680-4B8D-D2D1-B914307520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24480" y="5786958"/>
            <a:ext cx="321164" cy="148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441,5</a:t>
            </a:r>
            <a:endParaRPr kumimoji="0" lang="pl-PL" altLang="pl-PL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1" name="Rectangle 35">
            <a:extLst>
              <a:ext uri="{FF2B5EF4-FFF2-40B4-BE49-F238E27FC236}">
                <a16:creationId xmlns:a16="http://schemas.microsoft.com/office/drawing/2014/main" id="{986A03BB-CE6B-2A5B-BB3D-235CB0FC94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41704" y="5786958"/>
            <a:ext cx="321164" cy="148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472,8</a:t>
            </a:r>
            <a:endParaRPr kumimoji="0" lang="pl-PL" altLang="pl-PL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5" name="Rectangle 39">
            <a:extLst>
              <a:ext uri="{FF2B5EF4-FFF2-40B4-BE49-F238E27FC236}">
                <a16:creationId xmlns:a16="http://schemas.microsoft.com/office/drawing/2014/main" id="{C51DBCD7-5578-F12A-EA3C-558ED99C6E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4778" y="5429435"/>
            <a:ext cx="321164" cy="148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588,2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6" name="Rectangle 40">
            <a:extLst>
              <a:ext uri="{FF2B5EF4-FFF2-40B4-BE49-F238E27FC236}">
                <a16:creationId xmlns:a16="http://schemas.microsoft.com/office/drawing/2014/main" id="{82D27BB8-6B8B-D7FF-4F86-255636D77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0397" y="5429435"/>
            <a:ext cx="321164" cy="148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575,9</a:t>
            </a:r>
            <a:endParaRPr kumimoji="0" lang="pl-PL" altLang="pl-PL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7" name="Rectangle 41">
            <a:extLst>
              <a:ext uri="{FF2B5EF4-FFF2-40B4-BE49-F238E27FC236}">
                <a16:creationId xmlns:a16="http://schemas.microsoft.com/office/drawing/2014/main" id="{CFB5CD50-87CC-6866-8BCE-EA4DEA4A53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6016" y="5429435"/>
            <a:ext cx="321164" cy="148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588,6</a:t>
            </a:r>
            <a:endParaRPr kumimoji="0" lang="pl-PL" altLang="pl-PL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20" name="Rectangle 42">
            <a:extLst>
              <a:ext uri="{FF2B5EF4-FFF2-40B4-BE49-F238E27FC236}">
                <a16:creationId xmlns:a16="http://schemas.microsoft.com/office/drawing/2014/main" id="{8427900E-61EC-B226-F137-FBC88538ED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93242" y="5429435"/>
            <a:ext cx="321164" cy="148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592,2</a:t>
            </a:r>
            <a:endParaRPr kumimoji="0" lang="pl-PL" altLang="pl-PL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23" name="Rectangle 43">
            <a:extLst>
              <a:ext uri="{FF2B5EF4-FFF2-40B4-BE49-F238E27FC236}">
                <a16:creationId xmlns:a16="http://schemas.microsoft.com/office/drawing/2014/main" id="{4B5E1099-3816-1B9F-062A-5EFB88B8E6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08861" y="5429435"/>
            <a:ext cx="321164" cy="148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585,2</a:t>
            </a:r>
            <a:endParaRPr kumimoji="0" lang="pl-PL" altLang="pl-PL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24" name="Rectangle 44">
            <a:extLst>
              <a:ext uri="{FF2B5EF4-FFF2-40B4-BE49-F238E27FC236}">
                <a16:creationId xmlns:a16="http://schemas.microsoft.com/office/drawing/2014/main" id="{FC6D5775-F226-1661-2B6E-8F5BB0EEE5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24480" y="5429435"/>
            <a:ext cx="321164" cy="148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684,7</a:t>
            </a:r>
            <a:endParaRPr kumimoji="0" lang="pl-PL" altLang="pl-PL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25" name="Rectangle 45">
            <a:extLst>
              <a:ext uri="{FF2B5EF4-FFF2-40B4-BE49-F238E27FC236}">
                <a16:creationId xmlns:a16="http://schemas.microsoft.com/office/drawing/2014/main" id="{A0273795-D1BC-86ED-3E32-4C3AC2EB25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41704" y="5429435"/>
            <a:ext cx="321164" cy="148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761,7</a:t>
            </a:r>
            <a:endParaRPr kumimoji="0" lang="pl-PL" altLang="pl-PL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28" name="Rectangle 49">
            <a:extLst>
              <a:ext uri="{FF2B5EF4-FFF2-40B4-BE49-F238E27FC236}">
                <a16:creationId xmlns:a16="http://schemas.microsoft.com/office/drawing/2014/main" id="{C7583A3D-DE09-D2D6-EA6A-3064BC2263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4778" y="5616191"/>
            <a:ext cx="321164" cy="148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501,5</a:t>
            </a:r>
            <a:endParaRPr kumimoji="0" lang="pl-PL" altLang="pl-PL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29" name="Rectangle 50">
            <a:extLst>
              <a:ext uri="{FF2B5EF4-FFF2-40B4-BE49-F238E27FC236}">
                <a16:creationId xmlns:a16="http://schemas.microsoft.com/office/drawing/2014/main" id="{9EC01FC6-471B-73F7-D937-D25418E6EC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0397" y="5616191"/>
            <a:ext cx="321164" cy="148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496,4</a:t>
            </a:r>
            <a:endParaRPr kumimoji="0" lang="pl-PL" altLang="pl-PL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0" name="Rectangle 51">
            <a:extLst>
              <a:ext uri="{FF2B5EF4-FFF2-40B4-BE49-F238E27FC236}">
                <a16:creationId xmlns:a16="http://schemas.microsoft.com/office/drawing/2014/main" id="{6348C2CF-E8E6-7199-BE2F-2BA3157D2C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6016" y="5616191"/>
            <a:ext cx="321164" cy="148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504,5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1" name="Rectangle 52">
            <a:extLst>
              <a:ext uri="{FF2B5EF4-FFF2-40B4-BE49-F238E27FC236}">
                <a16:creationId xmlns:a16="http://schemas.microsoft.com/office/drawing/2014/main" id="{B218928D-D3B1-22D4-5D08-063D850DD3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36613" y="5616191"/>
            <a:ext cx="317395" cy="148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507,0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2" name="Rectangle 53">
            <a:extLst>
              <a:ext uri="{FF2B5EF4-FFF2-40B4-BE49-F238E27FC236}">
                <a16:creationId xmlns:a16="http://schemas.microsoft.com/office/drawing/2014/main" id="{D4938D6F-A28C-6824-E582-FDAD97003F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08861" y="5616191"/>
            <a:ext cx="321164" cy="148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485,7</a:t>
            </a:r>
            <a:endParaRPr kumimoji="0" lang="pl-PL" altLang="pl-PL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3" name="Rectangle 54">
            <a:extLst>
              <a:ext uri="{FF2B5EF4-FFF2-40B4-BE49-F238E27FC236}">
                <a16:creationId xmlns:a16="http://schemas.microsoft.com/office/drawing/2014/main" id="{6096D784-B3EA-6927-29E4-3DC524A2CE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24480" y="5616191"/>
            <a:ext cx="321164" cy="148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537,7</a:t>
            </a:r>
            <a:endParaRPr kumimoji="0" lang="pl-PL" altLang="pl-PL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4" name="Rectangle 55">
            <a:extLst>
              <a:ext uri="{FF2B5EF4-FFF2-40B4-BE49-F238E27FC236}">
                <a16:creationId xmlns:a16="http://schemas.microsoft.com/office/drawing/2014/main" id="{1088E4B2-05C3-E03B-1ABE-8AC09251F4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41704" y="5616191"/>
            <a:ext cx="321164" cy="148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594,7</a:t>
            </a:r>
            <a:endParaRPr kumimoji="0" lang="pl-PL" altLang="pl-PL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5" name="Freeform 56">
            <a:extLst>
              <a:ext uri="{FF2B5EF4-FFF2-40B4-BE49-F238E27FC236}">
                <a16:creationId xmlns:a16="http://schemas.microsoft.com/office/drawing/2014/main" id="{AC9100A3-925B-A434-8AC7-6155F0AF3423}"/>
              </a:ext>
            </a:extLst>
          </p:cNvPr>
          <p:cNvSpPr>
            <a:spLocks/>
          </p:cNvSpPr>
          <p:nvPr/>
        </p:nvSpPr>
        <p:spPr bwMode="auto">
          <a:xfrm>
            <a:off x="5223493" y="3652821"/>
            <a:ext cx="5496927" cy="544513"/>
          </a:xfrm>
          <a:custGeom>
            <a:avLst/>
            <a:gdLst>
              <a:gd name="T0" fmla="*/ 0 w 3422"/>
              <a:gd name="T1" fmla="*/ 300 h 343"/>
              <a:gd name="T2" fmla="*/ 570 w 3422"/>
              <a:gd name="T3" fmla="*/ 339 h 343"/>
              <a:gd name="T4" fmla="*/ 1141 w 3422"/>
              <a:gd name="T5" fmla="*/ 343 h 343"/>
              <a:gd name="T6" fmla="*/ 1711 w 3422"/>
              <a:gd name="T7" fmla="*/ 312 h 343"/>
              <a:gd name="T8" fmla="*/ 2282 w 3422"/>
              <a:gd name="T9" fmla="*/ 238 h 343"/>
              <a:gd name="T10" fmla="*/ 2852 w 3422"/>
              <a:gd name="T11" fmla="*/ 171 h 343"/>
              <a:gd name="T12" fmla="*/ 3422 w 3422"/>
              <a:gd name="T13" fmla="*/ 0 h 3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22" h="343">
                <a:moveTo>
                  <a:pt x="0" y="300"/>
                </a:moveTo>
                <a:lnTo>
                  <a:pt x="570" y="339"/>
                </a:lnTo>
                <a:lnTo>
                  <a:pt x="1141" y="343"/>
                </a:lnTo>
                <a:lnTo>
                  <a:pt x="1711" y="312"/>
                </a:lnTo>
                <a:lnTo>
                  <a:pt x="2282" y="238"/>
                </a:lnTo>
                <a:lnTo>
                  <a:pt x="2852" y="171"/>
                </a:lnTo>
                <a:lnTo>
                  <a:pt x="3422" y="0"/>
                </a:lnTo>
              </a:path>
            </a:pathLst>
          </a:custGeom>
          <a:pattFill prst="ltUpDiag">
            <a:fgClr>
              <a:schemeClr val="bg1">
                <a:lumMod val="65000"/>
                <a:lumOff val="35000"/>
              </a:schemeClr>
            </a:fgClr>
            <a:bgClr>
              <a:schemeClr val="bg1"/>
            </a:bgClr>
          </a:pattFill>
          <a:ln w="28575" cap="rnd">
            <a:solidFill>
              <a:srgbClr val="FF33CC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1000">
              <a:latin typeface="Century Gothic" panose="020B0502020202020204" pitchFamily="34" charset="0"/>
            </a:endParaRPr>
          </a:p>
        </p:txBody>
      </p:sp>
      <p:sp>
        <p:nvSpPr>
          <p:cNvPr id="136" name="Freeform 57">
            <a:extLst>
              <a:ext uri="{FF2B5EF4-FFF2-40B4-BE49-F238E27FC236}">
                <a16:creationId xmlns:a16="http://schemas.microsoft.com/office/drawing/2014/main" id="{1A37879E-E86E-A6EB-3B69-F78555B85669}"/>
              </a:ext>
            </a:extLst>
          </p:cNvPr>
          <p:cNvSpPr>
            <a:spLocks/>
          </p:cNvSpPr>
          <p:nvPr/>
        </p:nvSpPr>
        <p:spPr bwMode="auto">
          <a:xfrm>
            <a:off x="5223493" y="3395646"/>
            <a:ext cx="5496927" cy="508000"/>
          </a:xfrm>
          <a:custGeom>
            <a:avLst/>
            <a:gdLst>
              <a:gd name="T0" fmla="*/ 0 w 3422"/>
              <a:gd name="T1" fmla="*/ 293 h 320"/>
              <a:gd name="T2" fmla="*/ 570 w 3422"/>
              <a:gd name="T3" fmla="*/ 320 h 320"/>
              <a:gd name="T4" fmla="*/ 1141 w 3422"/>
              <a:gd name="T5" fmla="*/ 305 h 320"/>
              <a:gd name="T6" fmla="*/ 1711 w 3422"/>
              <a:gd name="T7" fmla="*/ 299 h 320"/>
              <a:gd name="T8" fmla="*/ 2282 w 3422"/>
              <a:gd name="T9" fmla="*/ 252 h 320"/>
              <a:gd name="T10" fmla="*/ 2852 w 3422"/>
              <a:gd name="T11" fmla="*/ 74 h 320"/>
              <a:gd name="T12" fmla="*/ 3422 w 3422"/>
              <a:gd name="T13" fmla="*/ 0 h 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22" h="320">
                <a:moveTo>
                  <a:pt x="0" y="293"/>
                </a:moveTo>
                <a:lnTo>
                  <a:pt x="570" y="320"/>
                </a:lnTo>
                <a:lnTo>
                  <a:pt x="1141" y="305"/>
                </a:lnTo>
                <a:lnTo>
                  <a:pt x="1711" y="299"/>
                </a:lnTo>
                <a:lnTo>
                  <a:pt x="2282" y="252"/>
                </a:lnTo>
                <a:lnTo>
                  <a:pt x="2852" y="74"/>
                </a:lnTo>
                <a:lnTo>
                  <a:pt x="3422" y="0"/>
                </a:lnTo>
              </a:path>
            </a:pathLst>
          </a:custGeom>
          <a:pattFill prst="ltUpDiag">
            <a:fgClr>
              <a:schemeClr val="bg1">
                <a:lumMod val="65000"/>
                <a:lumOff val="35000"/>
              </a:schemeClr>
            </a:fgClr>
            <a:bgClr>
              <a:schemeClr val="bg1"/>
            </a:bgClr>
          </a:pattFill>
          <a:ln w="28575" cap="rnd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1000">
              <a:latin typeface="Century Gothic" panose="020B0502020202020204" pitchFamily="34" charset="0"/>
            </a:endParaRPr>
          </a:p>
        </p:txBody>
      </p:sp>
      <p:sp>
        <p:nvSpPr>
          <p:cNvPr id="137" name="Freeform 58">
            <a:extLst>
              <a:ext uri="{FF2B5EF4-FFF2-40B4-BE49-F238E27FC236}">
                <a16:creationId xmlns:a16="http://schemas.microsoft.com/office/drawing/2014/main" id="{F8B784A3-45BA-D612-A8A7-B98B99C46544}"/>
              </a:ext>
            </a:extLst>
          </p:cNvPr>
          <p:cNvSpPr>
            <a:spLocks/>
          </p:cNvSpPr>
          <p:nvPr/>
        </p:nvSpPr>
        <p:spPr bwMode="auto">
          <a:xfrm>
            <a:off x="5223493" y="2324084"/>
            <a:ext cx="5496927" cy="690563"/>
          </a:xfrm>
          <a:custGeom>
            <a:avLst/>
            <a:gdLst>
              <a:gd name="T0" fmla="*/ 0 w 3422"/>
              <a:gd name="T1" fmla="*/ 406 h 435"/>
              <a:gd name="T2" fmla="*/ 570 w 3422"/>
              <a:gd name="T3" fmla="*/ 435 h 435"/>
              <a:gd name="T4" fmla="*/ 1141 w 3422"/>
              <a:gd name="T5" fmla="*/ 405 h 435"/>
              <a:gd name="T6" fmla="*/ 1711 w 3422"/>
              <a:gd name="T7" fmla="*/ 396 h 435"/>
              <a:gd name="T8" fmla="*/ 2282 w 3422"/>
              <a:gd name="T9" fmla="*/ 413 h 435"/>
              <a:gd name="T10" fmla="*/ 2852 w 3422"/>
              <a:gd name="T11" fmla="*/ 180 h 435"/>
              <a:gd name="T12" fmla="*/ 3422 w 3422"/>
              <a:gd name="T13" fmla="*/ 0 h 4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22" h="435">
                <a:moveTo>
                  <a:pt x="0" y="406"/>
                </a:moveTo>
                <a:lnTo>
                  <a:pt x="570" y="435"/>
                </a:lnTo>
                <a:lnTo>
                  <a:pt x="1141" y="405"/>
                </a:lnTo>
                <a:lnTo>
                  <a:pt x="1711" y="396"/>
                </a:lnTo>
                <a:lnTo>
                  <a:pt x="2282" y="413"/>
                </a:lnTo>
                <a:lnTo>
                  <a:pt x="2852" y="180"/>
                </a:lnTo>
                <a:lnTo>
                  <a:pt x="3422" y="0"/>
                </a:lnTo>
              </a:path>
            </a:pathLst>
          </a:custGeom>
          <a:pattFill prst="ltUpDiag">
            <a:fgClr>
              <a:schemeClr val="bg1">
                <a:lumMod val="65000"/>
                <a:lumOff val="35000"/>
              </a:schemeClr>
            </a:fgClr>
            <a:bgClr>
              <a:schemeClr val="bg1"/>
            </a:bgClr>
          </a:pattFill>
          <a:ln w="28575" cap="rnd">
            <a:solidFill>
              <a:srgbClr val="FFFF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1000">
              <a:latin typeface="Century Gothic" panose="020B0502020202020204" pitchFamily="34" charset="0"/>
            </a:endParaRPr>
          </a:p>
        </p:txBody>
      </p:sp>
      <p:sp>
        <p:nvSpPr>
          <p:cNvPr id="138" name="Freeform 59">
            <a:extLst>
              <a:ext uri="{FF2B5EF4-FFF2-40B4-BE49-F238E27FC236}">
                <a16:creationId xmlns:a16="http://schemas.microsoft.com/office/drawing/2014/main" id="{DD6050A0-4CBB-89E7-CB93-FBA040CB0C8B}"/>
              </a:ext>
            </a:extLst>
          </p:cNvPr>
          <p:cNvSpPr>
            <a:spLocks/>
          </p:cNvSpPr>
          <p:nvPr/>
        </p:nvSpPr>
        <p:spPr bwMode="auto">
          <a:xfrm>
            <a:off x="5223493" y="2943209"/>
            <a:ext cx="5496927" cy="404813"/>
          </a:xfrm>
          <a:custGeom>
            <a:avLst/>
            <a:gdLst>
              <a:gd name="T0" fmla="*/ 0 w 3422"/>
              <a:gd name="T1" fmla="*/ 218 h 255"/>
              <a:gd name="T2" fmla="*/ 570 w 3422"/>
              <a:gd name="T3" fmla="*/ 230 h 255"/>
              <a:gd name="T4" fmla="*/ 1141 w 3422"/>
              <a:gd name="T5" fmla="*/ 211 h 255"/>
              <a:gd name="T6" fmla="*/ 1711 w 3422"/>
              <a:gd name="T7" fmla="*/ 205 h 255"/>
              <a:gd name="T8" fmla="*/ 2282 w 3422"/>
              <a:gd name="T9" fmla="*/ 255 h 255"/>
              <a:gd name="T10" fmla="*/ 2852 w 3422"/>
              <a:gd name="T11" fmla="*/ 134 h 255"/>
              <a:gd name="T12" fmla="*/ 3422 w 3422"/>
              <a:gd name="T13" fmla="*/ 0 h 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22" h="255">
                <a:moveTo>
                  <a:pt x="0" y="218"/>
                </a:moveTo>
                <a:lnTo>
                  <a:pt x="570" y="230"/>
                </a:lnTo>
                <a:lnTo>
                  <a:pt x="1141" y="211"/>
                </a:lnTo>
                <a:lnTo>
                  <a:pt x="1711" y="205"/>
                </a:lnTo>
                <a:lnTo>
                  <a:pt x="2282" y="255"/>
                </a:lnTo>
                <a:lnTo>
                  <a:pt x="2852" y="134"/>
                </a:lnTo>
                <a:lnTo>
                  <a:pt x="3422" y="0"/>
                </a:lnTo>
              </a:path>
            </a:pathLst>
          </a:custGeom>
          <a:pattFill prst="ltUpDiag">
            <a:fgClr>
              <a:schemeClr val="bg1">
                <a:lumMod val="65000"/>
                <a:lumOff val="35000"/>
              </a:schemeClr>
            </a:fgClr>
            <a:bgClr>
              <a:schemeClr val="bg1"/>
            </a:bgClr>
          </a:pattFill>
          <a:ln w="28575" cap="rnd">
            <a:solidFill>
              <a:srgbClr val="0000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1000">
              <a:latin typeface="Century Gothic" panose="020B0502020202020204" pitchFamily="34" charset="0"/>
            </a:endParaRPr>
          </a:p>
        </p:txBody>
      </p:sp>
      <p:grpSp>
        <p:nvGrpSpPr>
          <p:cNvPr id="4" name="Grupa 3">
            <a:extLst>
              <a:ext uri="{FF2B5EF4-FFF2-40B4-BE49-F238E27FC236}">
                <a16:creationId xmlns:a16="http://schemas.microsoft.com/office/drawing/2014/main" id="{6816C0E4-0FFC-58E6-6589-C2BEFB3DC98C}"/>
              </a:ext>
            </a:extLst>
          </p:cNvPr>
          <p:cNvGrpSpPr/>
          <p:nvPr/>
        </p:nvGrpSpPr>
        <p:grpSpPr>
          <a:xfrm>
            <a:off x="4569225" y="2107192"/>
            <a:ext cx="214108" cy="3118741"/>
            <a:chOff x="4569225" y="2037588"/>
            <a:chExt cx="214108" cy="3188346"/>
          </a:xfrm>
        </p:grpSpPr>
        <p:sp>
          <p:nvSpPr>
            <p:cNvPr id="139" name="Rectangle 60">
              <a:extLst>
                <a:ext uri="{FF2B5EF4-FFF2-40B4-BE49-F238E27FC236}">
                  <a16:creationId xmlns:a16="http://schemas.microsoft.com/office/drawing/2014/main" id="{5B13398F-0578-0419-B728-4DA6CA0959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86489" y="5072046"/>
              <a:ext cx="71369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0</a:t>
              </a:r>
              <a:endParaRPr kumimoji="0" lang="pl-PL" altLang="pl-PL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140" name="Rectangle 61">
              <a:extLst>
                <a:ext uri="{FF2B5EF4-FFF2-40B4-BE49-F238E27FC236}">
                  <a16:creationId xmlns:a16="http://schemas.microsoft.com/office/drawing/2014/main" id="{5578F8AD-AFD7-AE7F-1134-B642A84B0B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9225" y="4631563"/>
              <a:ext cx="214108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100</a:t>
              </a:r>
              <a:endParaRPr kumimoji="0" lang="pl-PL" altLang="pl-PL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141" name="Rectangle 62">
              <a:extLst>
                <a:ext uri="{FF2B5EF4-FFF2-40B4-BE49-F238E27FC236}">
                  <a16:creationId xmlns:a16="http://schemas.microsoft.com/office/drawing/2014/main" id="{CE605DA3-CDA9-C28D-FA95-B9E19BDF01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9225" y="4261676"/>
              <a:ext cx="214108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200</a:t>
              </a:r>
              <a:endParaRPr kumimoji="0" lang="pl-PL" altLang="pl-PL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142" name="Rectangle 63">
              <a:extLst>
                <a:ext uri="{FF2B5EF4-FFF2-40B4-BE49-F238E27FC236}">
                  <a16:creationId xmlns:a16="http://schemas.microsoft.com/office/drawing/2014/main" id="{7E3D030C-A64C-5C02-B979-A86FD1979A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9225" y="3890201"/>
              <a:ext cx="214108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300</a:t>
              </a:r>
              <a:endParaRPr kumimoji="0" lang="pl-PL" altLang="pl-PL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143" name="Rectangle 64">
              <a:extLst>
                <a:ext uri="{FF2B5EF4-FFF2-40B4-BE49-F238E27FC236}">
                  <a16:creationId xmlns:a16="http://schemas.microsoft.com/office/drawing/2014/main" id="{07F30425-0CA3-A756-AE1D-E7E5191E5F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9225" y="3520313"/>
              <a:ext cx="214108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400</a:t>
              </a:r>
              <a:endParaRPr kumimoji="0" lang="pl-PL" altLang="pl-PL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144" name="Rectangle 65">
              <a:extLst>
                <a:ext uri="{FF2B5EF4-FFF2-40B4-BE49-F238E27FC236}">
                  <a16:creationId xmlns:a16="http://schemas.microsoft.com/office/drawing/2014/main" id="{CCA40736-328F-636D-B6AA-1DF648A008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9225" y="3148838"/>
              <a:ext cx="214108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500</a:t>
              </a:r>
              <a:endParaRPr kumimoji="0" lang="pl-PL" altLang="pl-PL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145" name="Rectangle 66">
              <a:extLst>
                <a:ext uri="{FF2B5EF4-FFF2-40B4-BE49-F238E27FC236}">
                  <a16:creationId xmlns:a16="http://schemas.microsoft.com/office/drawing/2014/main" id="{55D749E3-2902-C973-5F59-1FD27D4189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9225" y="2778951"/>
              <a:ext cx="214108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600</a:t>
              </a:r>
              <a:endParaRPr kumimoji="0" lang="pl-PL" altLang="pl-PL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146" name="Rectangle 67">
              <a:extLst>
                <a:ext uri="{FF2B5EF4-FFF2-40B4-BE49-F238E27FC236}">
                  <a16:creationId xmlns:a16="http://schemas.microsoft.com/office/drawing/2014/main" id="{03196137-3A89-8D04-3BBE-B75A3038D2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9225" y="2405888"/>
              <a:ext cx="214108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700</a:t>
              </a:r>
              <a:endParaRPr kumimoji="0" lang="pl-PL" altLang="pl-PL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147" name="Rectangle 68">
              <a:extLst>
                <a:ext uri="{FF2B5EF4-FFF2-40B4-BE49-F238E27FC236}">
                  <a16:creationId xmlns:a16="http://schemas.microsoft.com/office/drawing/2014/main" id="{6CE94397-F3C7-67AF-9E94-5D364DB522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9225" y="2037588"/>
              <a:ext cx="214108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800</a:t>
              </a:r>
              <a:endParaRPr kumimoji="0" lang="pl-PL" altLang="pl-PL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</p:grpSp>
      <p:sp>
        <p:nvSpPr>
          <p:cNvPr id="150" name="Rectangle 29">
            <a:extLst>
              <a:ext uri="{FF2B5EF4-FFF2-40B4-BE49-F238E27FC236}">
                <a16:creationId xmlns:a16="http://schemas.microsoft.com/office/drawing/2014/main" id="{A1E9D538-1B71-A429-1A4E-3FD8558033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1052" y="5976524"/>
            <a:ext cx="68608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WN /GR A/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51" name="Rectangle 19">
            <a:extLst>
              <a:ext uri="{FF2B5EF4-FFF2-40B4-BE49-F238E27FC236}">
                <a16:creationId xmlns:a16="http://schemas.microsoft.com/office/drawing/2014/main" id="{9D0F5FBE-B33F-87F8-DC2A-E5A6B7F530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5986" y="5794655"/>
            <a:ext cx="60593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l-PL" altLang="pl-PL" sz="1000" dirty="0">
                <a:solidFill>
                  <a:srgbClr val="FFFFFF"/>
                </a:solidFill>
                <a:latin typeface="Century Gothic" panose="020B0502020202020204" pitchFamily="34" charset="0"/>
              </a:rPr>
              <a:t>SN /GR B/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52" name="Line 28">
            <a:extLst>
              <a:ext uri="{FF2B5EF4-FFF2-40B4-BE49-F238E27FC236}">
                <a16:creationId xmlns:a16="http://schemas.microsoft.com/office/drawing/2014/main" id="{036DF94E-1175-7F2B-9AD4-7CE522824DCE}"/>
              </a:ext>
            </a:extLst>
          </p:cNvPr>
          <p:cNvSpPr>
            <a:spLocks noChangeShapeType="1"/>
          </p:cNvSpPr>
          <p:nvPr/>
        </p:nvSpPr>
        <p:spPr bwMode="auto">
          <a:xfrm>
            <a:off x="3771070" y="6010790"/>
            <a:ext cx="248425" cy="0"/>
          </a:xfrm>
          <a:prstGeom prst="line">
            <a:avLst/>
          </a:prstGeom>
          <a:noFill/>
          <a:ln w="28575" cap="rnd">
            <a:solidFill>
              <a:srgbClr val="FF33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1000">
              <a:latin typeface="Century Gothic" panose="020B0502020202020204" pitchFamily="34" charset="0"/>
            </a:endParaRPr>
          </a:p>
        </p:txBody>
      </p:sp>
      <p:sp>
        <p:nvSpPr>
          <p:cNvPr id="153" name="Line 28">
            <a:extLst>
              <a:ext uri="{FF2B5EF4-FFF2-40B4-BE49-F238E27FC236}">
                <a16:creationId xmlns:a16="http://schemas.microsoft.com/office/drawing/2014/main" id="{1332CAE2-67B5-DF39-726E-4CEABE06CE61}"/>
              </a:ext>
            </a:extLst>
          </p:cNvPr>
          <p:cNvSpPr>
            <a:spLocks noChangeShapeType="1"/>
          </p:cNvSpPr>
          <p:nvPr/>
        </p:nvSpPr>
        <p:spPr bwMode="auto">
          <a:xfrm>
            <a:off x="3771070" y="5843727"/>
            <a:ext cx="248425" cy="0"/>
          </a:xfrm>
          <a:prstGeom prst="line">
            <a:avLst/>
          </a:prstGeom>
          <a:noFill/>
          <a:ln w="28575" cap="rnd">
            <a:solidFill>
              <a:srgbClr val="FFFF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1000">
              <a:latin typeface="Century Gothic" panose="020B0502020202020204" pitchFamily="34" charset="0"/>
            </a:endParaRPr>
          </a:p>
        </p:txBody>
      </p:sp>
      <p:sp>
        <p:nvSpPr>
          <p:cNvPr id="154" name="Prostokąt 153">
            <a:extLst>
              <a:ext uri="{FF2B5EF4-FFF2-40B4-BE49-F238E27FC236}">
                <a16:creationId xmlns:a16="http://schemas.microsoft.com/office/drawing/2014/main" id="{023F07A5-7A0E-D2FF-6A4A-6E410A5FC09F}"/>
              </a:ext>
            </a:extLst>
          </p:cNvPr>
          <p:cNvSpPr/>
          <p:nvPr/>
        </p:nvSpPr>
        <p:spPr>
          <a:xfrm>
            <a:off x="501843" y="2688882"/>
            <a:ext cx="383558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… </a:t>
            </a:r>
            <a:r>
              <a:rPr lang="pl-PL" sz="1600" dirty="0">
                <a:latin typeface="Century Gothic" panose="020B0502020202020204" pitchFamily="34" charset="0"/>
              </a:rPr>
              <a:t>w latach 2021 – 2015                              dynamika zmian ceny łącznej dla odbiorców końcowych wyniosła :</a:t>
            </a:r>
            <a:endParaRPr kumimoji="0" lang="pl-PL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55" name="pole tekstowe 154">
            <a:extLst>
              <a:ext uri="{FF2B5EF4-FFF2-40B4-BE49-F238E27FC236}">
                <a16:creationId xmlns:a16="http://schemas.microsoft.com/office/drawing/2014/main" id="{5170EB15-DCC7-AB59-12B1-258C9DB47BB1}"/>
              </a:ext>
            </a:extLst>
          </p:cNvPr>
          <p:cNvSpPr txBox="1"/>
          <p:nvPr/>
        </p:nvSpPr>
        <p:spPr>
          <a:xfrm>
            <a:off x="964292" y="3632986"/>
            <a:ext cx="30339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800" dirty="0">
                <a:latin typeface="Century Gothic" panose="020B0502020202020204" pitchFamily="34" charset="0"/>
              </a:rPr>
              <a:t>- na WN /GR A/   146,53%  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endParaRPr lang="pl-PL" dirty="0"/>
          </a:p>
        </p:txBody>
      </p:sp>
      <p:sp>
        <p:nvSpPr>
          <p:cNvPr id="157" name="pole tekstowe 156">
            <a:extLst>
              <a:ext uri="{FF2B5EF4-FFF2-40B4-BE49-F238E27FC236}">
                <a16:creationId xmlns:a16="http://schemas.microsoft.com/office/drawing/2014/main" id="{61433B70-4A3B-2ED4-B4A2-A6C7EE3D8109}"/>
              </a:ext>
            </a:extLst>
          </p:cNvPr>
          <p:cNvSpPr txBox="1"/>
          <p:nvPr/>
        </p:nvSpPr>
        <p:spPr>
          <a:xfrm>
            <a:off x="975178" y="3963742"/>
            <a:ext cx="30339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800" dirty="0">
                <a:latin typeface="Century Gothic" panose="020B0502020202020204" pitchFamily="34" charset="0"/>
              </a:rPr>
              <a:t>- na  SN /GR B/     130,02%  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endParaRPr lang="pl-PL" dirty="0"/>
          </a:p>
        </p:txBody>
      </p:sp>
      <p:sp>
        <p:nvSpPr>
          <p:cNvPr id="158" name="pole tekstowe 157">
            <a:extLst>
              <a:ext uri="{FF2B5EF4-FFF2-40B4-BE49-F238E27FC236}">
                <a16:creationId xmlns:a16="http://schemas.microsoft.com/office/drawing/2014/main" id="{5381CF80-59AB-7BCD-3292-54D29621A0C9}"/>
              </a:ext>
            </a:extLst>
          </p:cNvPr>
          <p:cNvSpPr txBox="1"/>
          <p:nvPr/>
        </p:nvSpPr>
        <p:spPr>
          <a:xfrm>
            <a:off x="963799" y="4279644"/>
            <a:ext cx="30448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800" dirty="0">
                <a:latin typeface="Century Gothic" panose="020B0502020202020204" pitchFamily="34" charset="0"/>
              </a:rPr>
              <a:t>- na </a:t>
            </a:r>
            <a:r>
              <a:rPr lang="pl-PL" sz="1800" dirty="0" err="1">
                <a:latin typeface="Century Gothic" panose="020B0502020202020204" pitchFamily="34" charset="0"/>
              </a:rPr>
              <a:t>nN</a:t>
            </a:r>
            <a:r>
              <a:rPr lang="pl-PL" sz="1800" dirty="0">
                <a:latin typeface="Century Gothic" panose="020B0502020202020204" pitchFamily="34" charset="0"/>
              </a:rPr>
              <a:t> /GR C/    129,50%  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 </a:t>
            </a:r>
            <a:endParaRPr lang="pl-PL" dirty="0"/>
          </a:p>
        </p:txBody>
      </p:sp>
      <p:sp>
        <p:nvSpPr>
          <p:cNvPr id="159" name="pole tekstowe 158">
            <a:extLst>
              <a:ext uri="{FF2B5EF4-FFF2-40B4-BE49-F238E27FC236}">
                <a16:creationId xmlns:a16="http://schemas.microsoft.com/office/drawing/2014/main" id="{202978D0-0225-3775-B536-4C5CA38898F9}"/>
              </a:ext>
            </a:extLst>
          </p:cNvPr>
          <p:cNvSpPr txBox="1"/>
          <p:nvPr/>
        </p:nvSpPr>
        <p:spPr>
          <a:xfrm>
            <a:off x="952912" y="4610400"/>
            <a:ext cx="31076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800" dirty="0">
                <a:latin typeface="Century Gothic" panose="020B0502020202020204" pitchFamily="34" charset="0"/>
              </a:rPr>
              <a:t>- GOSP DOM        118,58%  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497634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a 3">
            <a:extLst>
              <a:ext uri="{FF2B5EF4-FFF2-40B4-BE49-F238E27FC236}">
                <a16:creationId xmlns:a16="http://schemas.microsoft.com/office/drawing/2014/main" id="{F79651B0-FA17-CFC4-880A-5D27CE33D9EF}"/>
              </a:ext>
            </a:extLst>
          </p:cNvPr>
          <p:cNvGrpSpPr/>
          <p:nvPr/>
        </p:nvGrpSpPr>
        <p:grpSpPr>
          <a:xfrm>
            <a:off x="5111027" y="5204527"/>
            <a:ext cx="5628137" cy="119298"/>
            <a:chOff x="7895860" y="4960992"/>
            <a:chExt cx="2581850" cy="57629"/>
          </a:xfrm>
        </p:grpSpPr>
        <p:sp>
          <p:nvSpPr>
            <p:cNvPr id="7" name="Rectangle 14">
              <a:extLst>
                <a:ext uri="{FF2B5EF4-FFF2-40B4-BE49-F238E27FC236}">
                  <a16:creationId xmlns:a16="http://schemas.microsoft.com/office/drawing/2014/main" id="{3A106F8E-3EC1-8D60-83AD-62928DE1E6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5860" y="4960992"/>
              <a:ext cx="150230" cy="576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2017</a:t>
              </a:r>
            </a:p>
          </p:txBody>
        </p:sp>
        <p:sp>
          <p:nvSpPr>
            <p:cNvPr id="8" name="Rectangle 15">
              <a:extLst>
                <a:ext uri="{FF2B5EF4-FFF2-40B4-BE49-F238E27FC236}">
                  <a16:creationId xmlns:a16="http://schemas.microsoft.com/office/drawing/2014/main" id="{057C50E8-D99C-11A1-C757-3622B4D4C8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02821" y="4960992"/>
              <a:ext cx="150230" cy="576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2018</a:t>
              </a:r>
            </a:p>
          </p:txBody>
        </p:sp>
        <p:sp>
          <p:nvSpPr>
            <p:cNvPr id="9" name="Rectangle 16">
              <a:extLst>
                <a:ext uri="{FF2B5EF4-FFF2-40B4-BE49-F238E27FC236}">
                  <a16:creationId xmlns:a16="http://schemas.microsoft.com/office/drawing/2014/main" id="{6C303181-393A-EA91-453F-887347E7F1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11671" y="4960992"/>
              <a:ext cx="150230" cy="576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2019</a:t>
              </a:r>
            </a:p>
          </p:txBody>
        </p:sp>
        <p:sp>
          <p:nvSpPr>
            <p:cNvPr id="10" name="Rectangle 17">
              <a:extLst>
                <a:ext uri="{FF2B5EF4-FFF2-40B4-BE49-F238E27FC236}">
                  <a16:creationId xmlns:a16="http://schemas.microsoft.com/office/drawing/2014/main" id="{611438F4-0BC1-46E6-7E2D-7FBCD46EB1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18629" y="4960992"/>
              <a:ext cx="150230" cy="576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2020</a:t>
              </a:r>
            </a:p>
          </p:txBody>
        </p:sp>
        <p:sp>
          <p:nvSpPr>
            <p:cNvPr id="11" name="Rectangle 18">
              <a:extLst>
                <a:ext uri="{FF2B5EF4-FFF2-40B4-BE49-F238E27FC236}">
                  <a16:creationId xmlns:a16="http://schemas.microsoft.com/office/drawing/2014/main" id="{4A6DEFBD-AF24-EBFD-E140-EE90001637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27480" y="4960992"/>
              <a:ext cx="150230" cy="576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2021</a:t>
              </a:r>
            </a:p>
          </p:txBody>
        </p:sp>
      </p:grpSp>
      <p:grpSp>
        <p:nvGrpSpPr>
          <p:cNvPr id="21" name="Grupa 20">
            <a:extLst>
              <a:ext uri="{FF2B5EF4-FFF2-40B4-BE49-F238E27FC236}">
                <a16:creationId xmlns:a16="http://schemas.microsoft.com/office/drawing/2014/main" id="{D8214B06-6CC2-B1B2-D0A1-428C65133A23}"/>
              </a:ext>
            </a:extLst>
          </p:cNvPr>
          <p:cNvGrpSpPr/>
          <p:nvPr/>
        </p:nvGrpSpPr>
        <p:grpSpPr>
          <a:xfrm>
            <a:off x="4770021" y="2081983"/>
            <a:ext cx="6401187" cy="3067050"/>
            <a:chOff x="4951413" y="1481138"/>
            <a:chExt cx="5822950" cy="3067050"/>
          </a:xfrm>
        </p:grpSpPr>
        <p:sp>
          <p:nvSpPr>
            <p:cNvPr id="61" name="Freeform 5">
              <a:extLst>
                <a:ext uri="{FF2B5EF4-FFF2-40B4-BE49-F238E27FC236}">
                  <a16:creationId xmlns:a16="http://schemas.microsoft.com/office/drawing/2014/main" id="{FF235890-C5D5-5B5A-668A-9A56536089A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51413" y="1481138"/>
              <a:ext cx="5822950" cy="2555875"/>
            </a:xfrm>
            <a:custGeom>
              <a:avLst/>
              <a:gdLst>
                <a:gd name="T0" fmla="*/ 0 w 3668"/>
                <a:gd name="T1" fmla="*/ 1610 h 1610"/>
                <a:gd name="T2" fmla="*/ 3668 w 3668"/>
                <a:gd name="T3" fmla="*/ 1610 h 1610"/>
                <a:gd name="T4" fmla="*/ 0 w 3668"/>
                <a:gd name="T5" fmla="*/ 1288 h 1610"/>
                <a:gd name="T6" fmla="*/ 3668 w 3668"/>
                <a:gd name="T7" fmla="*/ 1288 h 1610"/>
                <a:gd name="T8" fmla="*/ 0 w 3668"/>
                <a:gd name="T9" fmla="*/ 965 h 1610"/>
                <a:gd name="T10" fmla="*/ 3668 w 3668"/>
                <a:gd name="T11" fmla="*/ 965 h 1610"/>
                <a:gd name="T12" fmla="*/ 0 w 3668"/>
                <a:gd name="T13" fmla="*/ 644 h 1610"/>
                <a:gd name="T14" fmla="*/ 3668 w 3668"/>
                <a:gd name="T15" fmla="*/ 644 h 1610"/>
                <a:gd name="T16" fmla="*/ 0 w 3668"/>
                <a:gd name="T17" fmla="*/ 321 h 1610"/>
                <a:gd name="T18" fmla="*/ 3668 w 3668"/>
                <a:gd name="T19" fmla="*/ 321 h 1610"/>
                <a:gd name="T20" fmla="*/ 0 w 3668"/>
                <a:gd name="T21" fmla="*/ 0 h 1610"/>
                <a:gd name="T22" fmla="*/ 3668 w 3668"/>
                <a:gd name="T23" fmla="*/ 0 h 1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68" h="1610">
                  <a:moveTo>
                    <a:pt x="0" y="1610"/>
                  </a:moveTo>
                  <a:lnTo>
                    <a:pt x="3668" y="1610"/>
                  </a:lnTo>
                  <a:moveTo>
                    <a:pt x="0" y="1288"/>
                  </a:moveTo>
                  <a:lnTo>
                    <a:pt x="3668" y="1288"/>
                  </a:lnTo>
                  <a:moveTo>
                    <a:pt x="0" y="965"/>
                  </a:moveTo>
                  <a:lnTo>
                    <a:pt x="3668" y="965"/>
                  </a:lnTo>
                  <a:moveTo>
                    <a:pt x="0" y="644"/>
                  </a:moveTo>
                  <a:lnTo>
                    <a:pt x="3668" y="644"/>
                  </a:lnTo>
                  <a:moveTo>
                    <a:pt x="0" y="321"/>
                  </a:moveTo>
                  <a:lnTo>
                    <a:pt x="3668" y="321"/>
                  </a:lnTo>
                  <a:moveTo>
                    <a:pt x="0" y="0"/>
                  </a:moveTo>
                  <a:lnTo>
                    <a:pt x="3668" y="0"/>
                  </a:lnTo>
                </a:path>
              </a:pathLst>
            </a:custGeom>
            <a:noFill/>
            <a:ln w="3175" cap="flat">
              <a:solidFill>
                <a:schemeClr val="bg1">
                  <a:lumMod val="65000"/>
                  <a:lumOff val="3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1000">
                <a:latin typeface="Century Gothic" panose="020B0502020202020204" pitchFamily="34" charset="0"/>
              </a:endParaRPr>
            </a:p>
          </p:txBody>
        </p:sp>
        <p:sp>
          <p:nvSpPr>
            <p:cNvPr id="62" name="Line 11">
              <a:extLst>
                <a:ext uri="{FF2B5EF4-FFF2-40B4-BE49-F238E27FC236}">
                  <a16:creationId xmlns:a16="http://schemas.microsoft.com/office/drawing/2014/main" id="{9528199B-C91C-DBDE-B8F1-BFD0660E4F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51413" y="4548188"/>
              <a:ext cx="5822950" cy="0"/>
            </a:xfrm>
            <a:prstGeom prst="line">
              <a:avLst/>
            </a:prstGeom>
            <a:noFill/>
            <a:ln w="3175" cap="flat">
              <a:solidFill>
                <a:schemeClr val="bg1">
                  <a:lumMod val="65000"/>
                  <a:lumOff val="3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1000">
                <a:latin typeface="Century Gothic" panose="020B0502020202020204" pitchFamily="34" charset="0"/>
              </a:endParaRPr>
            </a:p>
          </p:txBody>
        </p:sp>
      </p:grpSp>
      <p:sp>
        <p:nvSpPr>
          <p:cNvPr id="22" name="Freeform 6">
            <a:extLst>
              <a:ext uri="{FF2B5EF4-FFF2-40B4-BE49-F238E27FC236}">
                <a16:creationId xmlns:a16="http://schemas.microsoft.com/office/drawing/2014/main" id="{B01A27BB-F3D2-635B-F7B3-309879868A11}"/>
              </a:ext>
            </a:extLst>
          </p:cNvPr>
          <p:cNvSpPr>
            <a:spLocks noEditPoints="1"/>
          </p:cNvSpPr>
          <p:nvPr/>
        </p:nvSpPr>
        <p:spPr bwMode="auto">
          <a:xfrm>
            <a:off x="4968968" y="2453458"/>
            <a:ext cx="5305236" cy="2695575"/>
          </a:xfrm>
          <a:custGeom>
            <a:avLst/>
            <a:gdLst>
              <a:gd name="T0" fmla="*/ 0 w 3040"/>
              <a:gd name="T1" fmla="*/ 954 h 1698"/>
              <a:gd name="T2" fmla="*/ 105 w 3040"/>
              <a:gd name="T3" fmla="*/ 954 h 1698"/>
              <a:gd name="T4" fmla="*/ 105 w 3040"/>
              <a:gd name="T5" fmla="*/ 1698 h 1698"/>
              <a:gd name="T6" fmla="*/ 0 w 3040"/>
              <a:gd name="T7" fmla="*/ 1698 h 1698"/>
              <a:gd name="T8" fmla="*/ 0 w 3040"/>
              <a:gd name="T9" fmla="*/ 954 h 1698"/>
              <a:gd name="T10" fmla="*/ 734 w 3040"/>
              <a:gd name="T11" fmla="*/ 862 h 1698"/>
              <a:gd name="T12" fmla="*/ 838 w 3040"/>
              <a:gd name="T13" fmla="*/ 862 h 1698"/>
              <a:gd name="T14" fmla="*/ 838 w 3040"/>
              <a:gd name="T15" fmla="*/ 1698 h 1698"/>
              <a:gd name="T16" fmla="*/ 734 w 3040"/>
              <a:gd name="T17" fmla="*/ 1698 h 1698"/>
              <a:gd name="T18" fmla="*/ 734 w 3040"/>
              <a:gd name="T19" fmla="*/ 862 h 1698"/>
              <a:gd name="T20" fmla="*/ 1467 w 3040"/>
              <a:gd name="T21" fmla="*/ 486 h 1698"/>
              <a:gd name="T22" fmla="*/ 1572 w 3040"/>
              <a:gd name="T23" fmla="*/ 486 h 1698"/>
              <a:gd name="T24" fmla="*/ 1572 w 3040"/>
              <a:gd name="T25" fmla="*/ 1698 h 1698"/>
              <a:gd name="T26" fmla="*/ 1467 w 3040"/>
              <a:gd name="T27" fmla="*/ 1698 h 1698"/>
              <a:gd name="T28" fmla="*/ 1467 w 3040"/>
              <a:gd name="T29" fmla="*/ 486 h 1698"/>
              <a:gd name="T30" fmla="*/ 2201 w 3040"/>
              <a:gd name="T31" fmla="*/ 224 h 1698"/>
              <a:gd name="T32" fmla="*/ 2305 w 3040"/>
              <a:gd name="T33" fmla="*/ 224 h 1698"/>
              <a:gd name="T34" fmla="*/ 2305 w 3040"/>
              <a:gd name="T35" fmla="*/ 1698 h 1698"/>
              <a:gd name="T36" fmla="*/ 2201 w 3040"/>
              <a:gd name="T37" fmla="*/ 1698 h 1698"/>
              <a:gd name="T38" fmla="*/ 2201 w 3040"/>
              <a:gd name="T39" fmla="*/ 224 h 1698"/>
              <a:gd name="T40" fmla="*/ 2934 w 3040"/>
              <a:gd name="T41" fmla="*/ 0 h 1698"/>
              <a:gd name="T42" fmla="*/ 3040 w 3040"/>
              <a:gd name="T43" fmla="*/ 0 h 1698"/>
              <a:gd name="T44" fmla="*/ 3040 w 3040"/>
              <a:gd name="T45" fmla="*/ 1698 h 1698"/>
              <a:gd name="T46" fmla="*/ 2934 w 3040"/>
              <a:gd name="T47" fmla="*/ 1698 h 1698"/>
              <a:gd name="T48" fmla="*/ 2934 w 3040"/>
              <a:gd name="T49" fmla="*/ 0 h 16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040" h="1698">
                <a:moveTo>
                  <a:pt x="0" y="954"/>
                </a:moveTo>
                <a:lnTo>
                  <a:pt x="105" y="954"/>
                </a:lnTo>
                <a:lnTo>
                  <a:pt x="105" y="1698"/>
                </a:lnTo>
                <a:lnTo>
                  <a:pt x="0" y="1698"/>
                </a:lnTo>
                <a:lnTo>
                  <a:pt x="0" y="954"/>
                </a:lnTo>
                <a:close/>
                <a:moveTo>
                  <a:pt x="734" y="862"/>
                </a:moveTo>
                <a:lnTo>
                  <a:pt x="838" y="862"/>
                </a:lnTo>
                <a:lnTo>
                  <a:pt x="838" y="1698"/>
                </a:lnTo>
                <a:lnTo>
                  <a:pt x="734" y="1698"/>
                </a:lnTo>
                <a:lnTo>
                  <a:pt x="734" y="862"/>
                </a:lnTo>
                <a:close/>
                <a:moveTo>
                  <a:pt x="1467" y="486"/>
                </a:moveTo>
                <a:lnTo>
                  <a:pt x="1572" y="486"/>
                </a:lnTo>
                <a:lnTo>
                  <a:pt x="1572" y="1698"/>
                </a:lnTo>
                <a:lnTo>
                  <a:pt x="1467" y="1698"/>
                </a:lnTo>
                <a:lnTo>
                  <a:pt x="1467" y="486"/>
                </a:lnTo>
                <a:close/>
                <a:moveTo>
                  <a:pt x="2201" y="224"/>
                </a:moveTo>
                <a:lnTo>
                  <a:pt x="2305" y="224"/>
                </a:lnTo>
                <a:lnTo>
                  <a:pt x="2305" y="1698"/>
                </a:lnTo>
                <a:lnTo>
                  <a:pt x="2201" y="1698"/>
                </a:lnTo>
                <a:lnTo>
                  <a:pt x="2201" y="224"/>
                </a:lnTo>
                <a:close/>
                <a:moveTo>
                  <a:pt x="2934" y="0"/>
                </a:moveTo>
                <a:lnTo>
                  <a:pt x="3040" y="0"/>
                </a:lnTo>
                <a:lnTo>
                  <a:pt x="3040" y="1698"/>
                </a:lnTo>
                <a:lnTo>
                  <a:pt x="2934" y="1698"/>
                </a:lnTo>
                <a:lnTo>
                  <a:pt x="2934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1000">
              <a:latin typeface="Century Gothic" panose="020B0502020202020204" pitchFamily="34" charset="0"/>
            </a:endParaRPr>
          </a:p>
        </p:txBody>
      </p:sp>
      <p:sp>
        <p:nvSpPr>
          <p:cNvPr id="23" name="Freeform 7">
            <a:extLst>
              <a:ext uri="{FF2B5EF4-FFF2-40B4-BE49-F238E27FC236}">
                <a16:creationId xmlns:a16="http://schemas.microsoft.com/office/drawing/2014/main" id="{7F3F939A-FA71-04DD-FF61-A51DB2C38764}"/>
              </a:ext>
            </a:extLst>
          </p:cNvPr>
          <p:cNvSpPr>
            <a:spLocks noEditPoints="1"/>
          </p:cNvSpPr>
          <p:nvPr/>
        </p:nvSpPr>
        <p:spPr bwMode="auto">
          <a:xfrm>
            <a:off x="5202817" y="3840933"/>
            <a:ext cx="5303492" cy="1308100"/>
          </a:xfrm>
          <a:custGeom>
            <a:avLst/>
            <a:gdLst>
              <a:gd name="T0" fmla="*/ 0 w 3039"/>
              <a:gd name="T1" fmla="*/ 263 h 824"/>
              <a:gd name="T2" fmla="*/ 104 w 3039"/>
              <a:gd name="T3" fmla="*/ 263 h 824"/>
              <a:gd name="T4" fmla="*/ 104 w 3039"/>
              <a:gd name="T5" fmla="*/ 824 h 824"/>
              <a:gd name="T6" fmla="*/ 0 w 3039"/>
              <a:gd name="T7" fmla="*/ 824 h 824"/>
              <a:gd name="T8" fmla="*/ 0 w 3039"/>
              <a:gd name="T9" fmla="*/ 263 h 824"/>
              <a:gd name="T10" fmla="*/ 733 w 3039"/>
              <a:gd name="T11" fmla="*/ 241 h 824"/>
              <a:gd name="T12" fmla="*/ 838 w 3039"/>
              <a:gd name="T13" fmla="*/ 241 h 824"/>
              <a:gd name="T14" fmla="*/ 838 w 3039"/>
              <a:gd name="T15" fmla="*/ 824 h 824"/>
              <a:gd name="T16" fmla="*/ 733 w 3039"/>
              <a:gd name="T17" fmla="*/ 824 h 824"/>
              <a:gd name="T18" fmla="*/ 733 w 3039"/>
              <a:gd name="T19" fmla="*/ 241 h 824"/>
              <a:gd name="T20" fmla="*/ 1467 w 3039"/>
              <a:gd name="T21" fmla="*/ 209 h 824"/>
              <a:gd name="T22" fmla="*/ 1571 w 3039"/>
              <a:gd name="T23" fmla="*/ 209 h 824"/>
              <a:gd name="T24" fmla="*/ 1571 w 3039"/>
              <a:gd name="T25" fmla="*/ 824 h 824"/>
              <a:gd name="T26" fmla="*/ 1467 w 3039"/>
              <a:gd name="T27" fmla="*/ 824 h 824"/>
              <a:gd name="T28" fmla="*/ 1467 w 3039"/>
              <a:gd name="T29" fmla="*/ 209 h 824"/>
              <a:gd name="T30" fmla="*/ 2200 w 3039"/>
              <a:gd name="T31" fmla="*/ 152 h 824"/>
              <a:gd name="T32" fmla="*/ 2305 w 3039"/>
              <a:gd name="T33" fmla="*/ 152 h 824"/>
              <a:gd name="T34" fmla="*/ 2305 w 3039"/>
              <a:gd name="T35" fmla="*/ 824 h 824"/>
              <a:gd name="T36" fmla="*/ 2200 w 3039"/>
              <a:gd name="T37" fmla="*/ 824 h 824"/>
              <a:gd name="T38" fmla="*/ 2200 w 3039"/>
              <a:gd name="T39" fmla="*/ 152 h 824"/>
              <a:gd name="T40" fmla="*/ 2934 w 3039"/>
              <a:gd name="T41" fmla="*/ 0 h 824"/>
              <a:gd name="T42" fmla="*/ 3039 w 3039"/>
              <a:gd name="T43" fmla="*/ 0 h 824"/>
              <a:gd name="T44" fmla="*/ 3039 w 3039"/>
              <a:gd name="T45" fmla="*/ 824 h 824"/>
              <a:gd name="T46" fmla="*/ 2934 w 3039"/>
              <a:gd name="T47" fmla="*/ 824 h 824"/>
              <a:gd name="T48" fmla="*/ 2934 w 3039"/>
              <a:gd name="T49" fmla="*/ 0 h 8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039" h="824">
                <a:moveTo>
                  <a:pt x="0" y="263"/>
                </a:moveTo>
                <a:lnTo>
                  <a:pt x="104" y="263"/>
                </a:lnTo>
                <a:lnTo>
                  <a:pt x="104" y="824"/>
                </a:lnTo>
                <a:lnTo>
                  <a:pt x="0" y="824"/>
                </a:lnTo>
                <a:lnTo>
                  <a:pt x="0" y="263"/>
                </a:lnTo>
                <a:close/>
                <a:moveTo>
                  <a:pt x="733" y="241"/>
                </a:moveTo>
                <a:lnTo>
                  <a:pt x="838" y="241"/>
                </a:lnTo>
                <a:lnTo>
                  <a:pt x="838" y="824"/>
                </a:lnTo>
                <a:lnTo>
                  <a:pt x="733" y="824"/>
                </a:lnTo>
                <a:lnTo>
                  <a:pt x="733" y="241"/>
                </a:lnTo>
                <a:close/>
                <a:moveTo>
                  <a:pt x="1467" y="209"/>
                </a:moveTo>
                <a:lnTo>
                  <a:pt x="1571" y="209"/>
                </a:lnTo>
                <a:lnTo>
                  <a:pt x="1571" y="824"/>
                </a:lnTo>
                <a:lnTo>
                  <a:pt x="1467" y="824"/>
                </a:lnTo>
                <a:lnTo>
                  <a:pt x="1467" y="209"/>
                </a:lnTo>
                <a:close/>
                <a:moveTo>
                  <a:pt x="2200" y="152"/>
                </a:moveTo>
                <a:lnTo>
                  <a:pt x="2305" y="152"/>
                </a:lnTo>
                <a:lnTo>
                  <a:pt x="2305" y="824"/>
                </a:lnTo>
                <a:lnTo>
                  <a:pt x="2200" y="824"/>
                </a:lnTo>
                <a:lnTo>
                  <a:pt x="2200" y="152"/>
                </a:lnTo>
                <a:close/>
                <a:moveTo>
                  <a:pt x="2934" y="0"/>
                </a:moveTo>
                <a:lnTo>
                  <a:pt x="3039" y="0"/>
                </a:lnTo>
                <a:lnTo>
                  <a:pt x="3039" y="824"/>
                </a:lnTo>
                <a:lnTo>
                  <a:pt x="2934" y="824"/>
                </a:lnTo>
                <a:lnTo>
                  <a:pt x="2934" y="0"/>
                </a:lnTo>
                <a:close/>
              </a:path>
            </a:pathLst>
          </a:custGeom>
          <a:solidFill>
            <a:srgbClr val="FF33C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1000">
              <a:latin typeface="Century Gothic" panose="020B0502020202020204" pitchFamily="34" charset="0"/>
            </a:endParaRPr>
          </a:p>
        </p:txBody>
      </p:sp>
      <p:sp>
        <p:nvSpPr>
          <p:cNvPr id="24" name="Freeform 8">
            <a:extLst>
              <a:ext uri="{FF2B5EF4-FFF2-40B4-BE49-F238E27FC236}">
                <a16:creationId xmlns:a16="http://schemas.microsoft.com/office/drawing/2014/main" id="{0F9CB9DA-D987-571B-F782-A1CD16F2BE67}"/>
              </a:ext>
            </a:extLst>
          </p:cNvPr>
          <p:cNvSpPr>
            <a:spLocks noEditPoints="1"/>
          </p:cNvSpPr>
          <p:nvPr/>
        </p:nvSpPr>
        <p:spPr bwMode="auto">
          <a:xfrm>
            <a:off x="5433176" y="4433070"/>
            <a:ext cx="5305236" cy="715963"/>
          </a:xfrm>
          <a:custGeom>
            <a:avLst/>
            <a:gdLst>
              <a:gd name="T0" fmla="*/ 0 w 3040"/>
              <a:gd name="T1" fmla="*/ 112 h 451"/>
              <a:gd name="T2" fmla="*/ 106 w 3040"/>
              <a:gd name="T3" fmla="*/ 112 h 451"/>
              <a:gd name="T4" fmla="*/ 106 w 3040"/>
              <a:gd name="T5" fmla="*/ 451 h 451"/>
              <a:gd name="T6" fmla="*/ 0 w 3040"/>
              <a:gd name="T7" fmla="*/ 451 h 451"/>
              <a:gd name="T8" fmla="*/ 0 w 3040"/>
              <a:gd name="T9" fmla="*/ 112 h 451"/>
              <a:gd name="T10" fmla="*/ 734 w 3040"/>
              <a:gd name="T11" fmla="*/ 118 h 451"/>
              <a:gd name="T12" fmla="*/ 839 w 3040"/>
              <a:gd name="T13" fmla="*/ 118 h 451"/>
              <a:gd name="T14" fmla="*/ 839 w 3040"/>
              <a:gd name="T15" fmla="*/ 451 h 451"/>
              <a:gd name="T16" fmla="*/ 734 w 3040"/>
              <a:gd name="T17" fmla="*/ 451 h 451"/>
              <a:gd name="T18" fmla="*/ 734 w 3040"/>
              <a:gd name="T19" fmla="*/ 118 h 451"/>
              <a:gd name="T20" fmla="*/ 1468 w 3040"/>
              <a:gd name="T21" fmla="*/ 82 h 451"/>
              <a:gd name="T22" fmla="*/ 1573 w 3040"/>
              <a:gd name="T23" fmla="*/ 82 h 451"/>
              <a:gd name="T24" fmla="*/ 1573 w 3040"/>
              <a:gd name="T25" fmla="*/ 451 h 451"/>
              <a:gd name="T26" fmla="*/ 1468 w 3040"/>
              <a:gd name="T27" fmla="*/ 451 h 451"/>
              <a:gd name="T28" fmla="*/ 1468 w 3040"/>
              <a:gd name="T29" fmla="*/ 82 h 451"/>
              <a:gd name="T30" fmla="*/ 2202 w 3040"/>
              <a:gd name="T31" fmla="*/ 52 h 451"/>
              <a:gd name="T32" fmla="*/ 2306 w 3040"/>
              <a:gd name="T33" fmla="*/ 52 h 451"/>
              <a:gd name="T34" fmla="*/ 2306 w 3040"/>
              <a:gd name="T35" fmla="*/ 451 h 451"/>
              <a:gd name="T36" fmla="*/ 2202 w 3040"/>
              <a:gd name="T37" fmla="*/ 451 h 451"/>
              <a:gd name="T38" fmla="*/ 2202 w 3040"/>
              <a:gd name="T39" fmla="*/ 52 h 451"/>
              <a:gd name="T40" fmla="*/ 2935 w 3040"/>
              <a:gd name="T41" fmla="*/ 0 h 451"/>
              <a:gd name="T42" fmla="*/ 3040 w 3040"/>
              <a:gd name="T43" fmla="*/ 0 h 451"/>
              <a:gd name="T44" fmla="*/ 3040 w 3040"/>
              <a:gd name="T45" fmla="*/ 451 h 451"/>
              <a:gd name="T46" fmla="*/ 2935 w 3040"/>
              <a:gd name="T47" fmla="*/ 451 h 451"/>
              <a:gd name="T48" fmla="*/ 2935 w 3040"/>
              <a:gd name="T49" fmla="*/ 0 h 4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040" h="451">
                <a:moveTo>
                  <a:pt x="0" y="112"/>
                </a:moveTo>
                <a:lnTo>
                  <a:pt x="106" y="112"/>
                </a:lnTo>
                <a:lnTo>
                  <a:pt x="106" y="451"/>
                </a:lnTo>
                <a:lnTo>
                  <a:pt x="0" y="451"/>
                </a:lnTo>
                <a:lnTo>
                  <a:pt x="0" y="112"/>
                </a:lnTo>
                <a:close/>
                <a:moveTo>
                  <a:pt x="734" y="118"/>
                </a:moveTo>
                <a:lnTo>
                  <a:pt x="839" y="118"/>
                </a:lnTo>
                <a:lnTo>
                  <a:pt x="839" y="451"/>
                </a:lnTo>
                <a:lnTo>
                  <a:pt x="734" y="451"/>
                </a:lnTo>
                <a:lnTo>
                  <a:pt x="734" y="118"/>
                </a:lnTo>
                <a:close/>
                <a:moveTo>
                  <a:pt x="1468" y="82"/>
                </a:moveTo>
                <a:lnTo>
                  <a:pt x="1573" y="82"/>
                </a:lnTo>
                <a:lnTo>
                  <a:pt x="1573" y="451"/>
                </a:lnTo>
                <a:lnTo>
                  <a:pt x="1468" y="451"/>
                </a:lnTo>
                <a:lnTo>
                  <a:pt x="1468" y="82"/>
                </a:lnTo>
                <a:close/>
                <a:moveTo>
                  <a:pt x="2202" y="52"/>
                </a:moveTo>
                <a:lnTo>
                  <a:pt x="2306" y="52"/>
                </a:lnTo>
                <a:lnTo>
                  <a:pt x="2306" y="451"/>
                </a:lnTo>
                <a:lnTo>
                  <a:pt x="2202" y="451"/>
                </a:lnTo>
                <a:lnTo>
                  <a:pt x="2202" y="52"/>
                </a:lnTo>
                <a:close/>
                <a:moveTo>
                  <a:pt x="2935" y="0"/>
                </a:moveTo>
                <a:lnTo>
                  <a:pt x="3040" y="0"/>
                </a:lnTo>
                <a:lnTo>
                  <a:pt x="3040" y="451"/>
                </a:lnTo>
                <a:lnTo>
                  <a:pt x="2935" y="451"/>
                </a:lnTo>
                <a:lnTo>
                  <a:pt x="2935" y="0"/>
                </a:lnTo>
                <a:close/>
              </a:path>
            </a:pathLst>
          </a:custGeom>
          <a:solidFill>
            <a:srgbClr val="66FF3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1000">
              <a:latin typeface="Century Gothic" panose="020B0502020202020204" pitchFamily="34" charset="0"/>
            </a:endParaRPr>
          </a:p>
        </p:txBody>
      </p:sp>
      <p:sp>
        <p:nvSpPr>
          <p:cNvPr id="25" name="Freeform 9">
            <a:extLst>
              <a:ext uri="{FF2B5EF4-FFF2-40B4-BE49-F238E27FC236}">
                <a16:creationId xmlns:a16="http://schemas.microsoft.com/office/drawing/2014/main" id="{260166C7-CF9D-DE0C-AFE8-E321827B3761}"/>
              </a:ext>
            </a:extLst>
          </p:cNvPr>
          <p:cNvSpPr>
            <a:spLocks noEditPoints="1"/>
          </p:cNvSpPr>
          <p:nvPr/>
        </p:nvSpPr>
        <p:spPr bwMode="auto">
          <a:xfrm>
            <a:off x="5667025" y="4066358"/>
            <a:ext cx="5303492" cy="1082675"/>
          </a:xfrm>
          <a:custGeom>
            <a:avLst/>
            <a:gdLst>
              <a:gd name="T0" fmla="*/ 0 w 3039"/>
              <a:gd name="T1" fmla="*/ 315 h 682"/>
              <a:gd name="T2" fmla="*/ 104 w 3039"/>
              <a:gd name="T3" fmla="*/ 315 h 682"/>
              <a:gd name="T4" fmla="*/ 104 w 3039"/>
              <a:gd name="T5" fmla="*/ 682 h 682"/>
              <a:gd name="T6" fmla="*/ 0 w 3039"/>
              <a:gd name="T7" fmla="*/ 682 h 682"/>
              <a:gd name="T8" fmla="*/ 0 w 3039"/>
              <a:gd name="T9" fmla="*/ 315 h 682"/>
              <a:gd name="T10" fmla="*/ 733 w 3039"/>
              <a:gd name="T11" fmla="*/ 274 h 682"/>
              <a:gd name="T12" fmla="*/ 838 w 3039"/>
              <a:gd name="T13" fmla="*/ 274 h 682"/>
              <a:gd name="T14" fmla="*/ 838 w 3039"/>
              <a:gd name="T15" fmla="*/ 682 h 682"/>
              <a:gd name="T16" fmla="*/ 733 w 3039"/>
              <a:gd name="T17" fmla="*/ 682 h 682"/>
              <a:gd name="T18" fmla="*/ 733 w 3039"/>
              <a:gd name="T19" fmla="*/ 274 h 682"/>
              <a:gd name="T20" fmla="*/ 1467 w 3039"/>
              <a:gd name="T21" fmla="*/ 154 h 682"/>
              <a:gd name="T22" fmla="*/ 1571 w 3039"/>
              <a:gd name="T23" fmla="*/ 154 h 682"/>
              <a:gd name="T24" fmla="*/ 1571 w 3039"/>
              <a:gd name="T25" fmla="*/ 682 h 682"/>
              <a:gd name="T26" fmla="*/ 1467 w 3039"/>
              <a:gd name="T27" fmla="*/ 682 h 682"/>
              <a:gd name="T28" fmla="*/ 1467 w 3039"/>
              <a:gd name="T29" fmla="*/ 154 h 682"/>
              <a:gd name="T30" fmla="*/ 2200 w 3039"/>
              <a:gd name="T31" fmla="*/ 97 h 682"/>
              <a:gd name="T32" fmla="*/ 2305 w 3039"/>
              <a:gd name="T33" fmla="*/ 97 h 682"/>
              <a:gd name="T34" fmla="*/ 2305 w 3039"/>
              <a:gd name="T35" fmla="*/ 682 h 682"/>
              <a:gd name="T36" fmla="*/ 2200 w 3039"/>
              <a:gd name="T37" fmla="*/ 682 h 682"/>
              <a:gd name="T38" fmla="*/ 2200 w 3039"/>
              <a:gd name="T39" fmla="*/ 97 h 682"/>
              <a:gd name="T40" fmla="*/ 2934 w 3039"/>
              <a:gd name="T41" fmla="*/ 0 h 682"/>
              <a:gd name="T42" fmla="*/ 3039 w 3039"/>
              <a:gd name="T43" fmla="*/ 0 h 682"/>
              <a:gd name="T44" fmla="*/ 3039 w 3039"/>
              <a:gd name="T45" fmla="*/ 682 h 682"/>
              <a:gd name="T46" fmla="*/ 2934 w 3039"/>
              <a:gd name="T47" fmla="*/ 682 h 682"/>
              <a:gd name="T48" fmla="*/ 2934 w 3039"/>
              <a:gd name="T49" fmla="*/ 0 h 6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039" h="682">
                <a:moveTo>
                  <a:pt x="0" y="315"/>
                </a:moveTo>
                <a:lnTo>
                  <a:pt x="104" y="315"/>
                </a:lnTo>
                <a:lnTo>
                  <a:pt x="104" y="682"/>
                </a:lnTo>
                <a:lnTo>
                  <a:pt x="0" y="682"/>
                </a:lnTo>
                <a:lnTo>
                  <a:pt x="0" y="315"/>
                </a:lnTo>
                <a:close/>
                <a:moveTo>
                  <a:pt x="733" y="274"/>
                </a:moveTo>
                <a:lnTo>
                  <a:pt x="838" y="274"/>
                </a:lnTo>
                <a:lnTo>
                  <a:pt x="838" y="682"/>
                </a:lnTo>
                <a:lnTo>
                  <a:pt x="733" y="682"/>
                </a:lnTo>
                <a:lnTo>
                  <a:pt x="733" y="274"/>
                </a:lnTo>
                <a:close/>
                <a:moveTo>
                  <a:pt x="1467" y="154"/>
                </a:moveTo>
                <a:lnTo>
                  <a:pt x="1571" y="154"/>
                </a:lnTo>
                <a:lnTo>
                  <a:pt x="1571" y="682"/>
                </a:lnTo>
                <a:lnTo>
                  <a:pt x="1467" y="682"/>
                </a:lnTo>
                <a:lnTo>
                  <a:pt x="1467" y="154"/>
                </a:lnTo>
                <a:close/>
                <a:moveTo>
                  <a:pt x="2200" y="97"/>
                </a:moveTo>
                <a:lnTo>
                  <a:pt x="2305" y="97"/>
                </a:lnTo>
                <a:lnTo>
                  <a:pt x="2305" y="682"/>
                </a:lnTo>
                <a:lnTo>
                  <a:pt x="2200" y="682"/>
                </a:lnTo>
                <a:lnTo>
                  <a:pt x="2200" y="97"/>
                </a:lnTo>
                <a:close/>
                <a:moveTo>
                  <a:pt x="2934" y="0"/>
                </a:moveTo>
                <a:lnTo>
                  <a:pt x="3039" y="0"/>
                </a:lnTo>
                <a:lnTo>
                  <a:pt x="3039" y="682"/>
                </a:lnTo>
                <a:lnTo>
                  <a:pt x="2934" y="682"/>
                </a:lnTo>
                <a:lnTo>
                  <a:pt x="2934" y="0"/>
                </a:lnTo>
                <a:close/>
              </a:path>
            </a:pathLst>
          </a:custGeom>
          <a:solidFill>
            <a:srgbClr val="0033C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1000">
              <a:latin typeface="Century Gothic" panose="020B0502020202020204" pitchFamily="34" charset="0"/>
            </a:endParaRPr>
          </a:p>
        </p:txBody>
      </p:sp>
      <p:sp>
        <p:nvSpPr>
          <p:cNvPr id="26" name="Rectangle 19">
            <a:extLst>
              <a:ext uri="{FF2B5EF4-FFF2-40B4-BE49-F238E27FC236}">
                <a16:creationId xmlns:a16="http://schemas.microsoft.com/office/drawing/2014/main" id="{081CC0FD-4B2E-3364-C61B-FFB709603E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8006" y="5447331"/>
            <a:ext cx="184485" cy="10502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1000">
              <a:latin typeface="Century Gothic" panose="020B0502020202020204" pitchFamily="34" charset="0"/>
            </a:endParaRPr>
          </a:p>
        </p:txBody>
      </p:sp>
      <p:sp>
        <p:nvSpPr>
          <p:cNvPr id="27" name="Rectangle 20">
            <a:extLst>
              <a:ext uri="{FF2B5EF4-FFF2-40B4-BE49-F238E27FC236}">
                <a16:creationId xmlns:a16="http://schemas.microsoft.com/office/drawing/2014/main" id="{8386CAE2-E94A-8A2E-441E-9DE65CE012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8018" y="5416959"/>
            <a:ext cx="81765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PGE S.A. GK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C708261-777E-5D61-C37B-A7116B2D45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8006" y="5629895"/>
            <a:ext cx="184485" cy="102400"/>
          </a:xfrm>
          <a:prstGeom prst="rect">
            <a:avLst/>
          </a:prstGeom>
          <a:solidFill>
            <a:srgbClr val="FF33C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1000">
              <a:latin typeface="Century Gothic" panose="020B05020202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0647607-1602-E6DC-BC62-13B3E5C5AD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8018" y="5601109"/>
            <a:ext cx="105731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TAURON PE S.A.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0" name="Rectangle 35">
            <a:extLst>
              <a:ext uri="{FF2B5EF4-FFF2-40B4-BE49-F238E27FC236}">
                <a16:creationId xmlns:a16="http://schemas.microsoft.com/office/drawing/2014/main" id="{33F35B6E-2F09-C3E4-8C03-D13CF9AF09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8006" y="5812457"/>
            <a:ext cx="184485" cy="102400"/>
          </a:xfrm>
          <a:prstGeom prst="rect">
            <a:avLst/>
          </a:prstGeom>
          <a:solidFill>
            <a:srgbClr val="66FF3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1000">
              <a:latin typeface="Century Gothic" panose="020B0502020202020204" pitchFamily="34" charset="0"/>
            </a:endParaRPr>
          </a:p>
        </p:txBody>
      </p:sp>
      <p:sp>
        <p:nvSpPr>
          <p:cNvPr id="31" name="Rectangle 36">
            <a:extLst>
              <a:ext uri="{FF2B5EF4-FFF2-40B4-BE49-F238E27FC236}">
                <a16:creationId xmlns:a16="http://schemas.microsoft.com/office/drawing/2014/main" id="{B0A7507E-29F3-AB11-5C20-0489C7C17F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8018" y="5783672"/>
            <a:ext cx="1005083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ENERGA S.A. GK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2" name="Rectangle 43">
            <a:extLst>
              <a:ext uri="{FF2B5EF4-FFF2-40B4-BE49-F238E27FC236}">
                <a16:creationId xmlns:a16="http://schemas.microsoft.com/office/drawing/2014/main" id="{8824ECF7-1CA4-DC08-FAD6-86687A75F9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8006" y="5995020"/>
            <a:ext cx="184485" cy="1024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1000">
              <a:latin typeface="Century Gothic" panose="020B0502020202020204" pitchFamily="34" charset="0"/>
            </a:endParaRPr>
          </a:p>
        </p:txBody>
      </p:sp>
      <p:sp>
        <p:nvSpPr>
          <p:cNvPr id="33" name="Rectangle 44">
            <a:extLst>
              <a:ext uri="{FF2B5EF4-FFF2-40B4-BE49-F238E27FC236}">
                <a16:creationId xmlns:a16="http://schemas.microsoft.com/office/drawing/2014/main" id="{34DACF5A-EEDE-4BCC-AF50-2F9484CFC5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8018" y="5966234"/>
            <a:ext cx="65024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ENEA S.A.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4" name="Rectangle 21">
            <a:extLst>
              <a:ext uri="{FF2B5EF4-FFF2-40B4-BE49-F238E27FC236}">
                <a16:creationId xmlns:a16="http://schemas.microsoft.com/office/drawing/2014/main" id="{95658F5C-0D86-2156-E399-6B17734FB0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1513" y="5400702"/>
            <a:ext cx="48037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23 100 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5" name="Rectangle 22">
            <a:extLst>
              <a:ext uri="{FF2B5EF4-FFF2-40B4-BE49-F238E27FC236}">
                <a16:creationId xmlns:a16="http://schemas.microsoft.com/office/drawing/2014/main" id="{B90E2344-A39C-F40A-A188-1DE358E72F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2366" y="5400702"/>
            <a:ext cx="48037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25 946 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6" name="Rectangle 23">
            <a:extLst>
              <a:ext uri="{FF2B5EF4-FFF2-40B4-BE49-F238E27FC236}">
                <a16:creationId xmlns:a16="http://schemas.microsoft.com/office/drawing/2014/main" id="{BCB68A73-69D8-1642-0780-9873D3D733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5022" y="5400702"/>
            <a:ext cx="48037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37 635 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7" name="Rectangle 24">
            <a:extLst>
              <a:ext uri="{FF2B5EF4-FFF2-40B4-BE49-F238E27FC236}">
                <a16:creationId xmlns:a16="http://schemas.microsoft.com/office/drawing/2014/main" id="{E102334F-1C99-F2D0-8148-EBAF483EFE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5875" y="5400702"/>
            <a:ext cx="48037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45 766 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8" name="Rectangle 25">
            <a:extLst>
              <a:ext uri="{FF2B5EF4-FFF2-40B4-BE49-F238E27FC236}">
                <a16:creationId xmlns:a16="http://schemas.microsoft.com/office/drawing/2014/main" id="{D5678BA6-1E58-F57D-8713-4E5CB65DE2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28529" y="5400702"/>
            <a:ext cx="48037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52 730 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9" name="Rectangle 29">
            <a:extLst>
              <a:ext uri="{FF2B5EF4-FFF2-40B4-BE49-F238E27FC236}">
                <a16:creationId xmlns:a16="http://schemas.microsoft.com/office/drawing/2014/main" id="{C5367241-56A7-0F19-E200-2E54389FD1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1513" y="5583264"/>
            <a:ext cx="48037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17 425 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40" name="Rectangle 30">
            <a:extLst>
              <a:ext uri="{FF2B5EF4-FFF2-40B4-BE49-F238E27FC236}">
                <a16:creationId xmlns:a16="http://schemas.microsoft.com/office/drawing/2014/main" id="{C0872FA8-3EBF-1CEC-49ED-ACAAB6D48A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2366" y="5583264"/>
            <a:ext cx="48037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18 122 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41" name="Rectangle 31">
            <a:extLst>
              <a:ext uri="{FF2B5EF4-FFF2-40B4-BE49-F238E27FC236}">
                <a16:creationId xmlns:a16="http://schemas.microsoft.com/office/drawing/2014/main" id="{3B6D7358-B79E-FEBE-4C57-D45C1A8A0D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5022" y="5583264"/>
            <a:ext cx="48037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19 112 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42" name="Rectangle 32">
            <a:extLst>
              <a:ext uri="{FF2B5EF4-FFF2-40B4-BE49-F238E27FC236}">
                <a16:creationId xmlns:a16="http://schemas.microsoft.com/office/drawing/2014/main" id="{24225A04-475C-8570-3E50-93EC6B6E80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5875" y="5583264"/>
            <a:ext cx="48037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20 850 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43" name="Rectangle 33">
            <a:extLst>
              <a:ext uri="{FF2B5EF4-FFF2-40B4-BE49-F238E27FC236}">
                <a16:creationId xmlns:a16="http://schemas.microsoft.com/office/drawing/2014/main" id="{D84FA96B-1590-D733-F54D-ACD345CA2B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28529" y="5583264"/>
            <a:ext cx="48037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25 614 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44" name="Rectangle 37">
            <a:extLst>
              <a:ext uri="{FF2B5EF4-FFF2-40B4-BE49-F238E27FC236}">
                <a16:creationId xmlns:a16="http://schemas.microsoft.com/office/drawing/2014/main" id="{677742A6-7798-CDB0-3561-2808A148C6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1513" y="5765827"/>
            <a:ext cx="48037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10 534 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45" name="Rectangle 38">
            <a:extLst>
              <a:ext uri="{FF2B5EF4-FFF2-40B4-BE49-F238E27FC236}">
                <a16:creationId xmlns:a16="http://schemas.microsoft.com/office/drawing/2014/main" id="{39EA8C7B-11DB-F239-D47F-54A1AF0B9D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2366" y="5765827"/>
            <a:ext cx="48037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10 337 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46" name="Rectangle 39">
            <a:extLst>
              <a:ext uri="{FF2B5EF4-FFF2-40B4-BE49-F238E27FC236}">
                <a16:creationId xmlns:a16="http://schemas.microsoft.com/office/drawing/2014/main" id="{B88A4707-0FA8-EFEE-B2FB-AF9FBB1F85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5022" y="5765827"/>
            <a:ext cx="48037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11 479 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47" name="Rectangle 40">
            <a:extLst>
              <a:ext uri="{FF2B5EF4-FFF2-40B4-BE49-F238E27FC236}">
                <a16:creationId xmlns:a16="http://schemas.microsoft.com/office/drawing/2014/main" id="{CACDCDCF-4BDC-A47E-9AD6-95A45E091A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5875" y="5765827"/>
            <a:ext cx="48037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12 401 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48" name="Rectangle 41">
            <a:extLst>
              <a:ext uri="{FF2B5EF4-FFF2-40B4-BE49-F238E27FC236}">
                <a16:creationId xmlns:a16="http://schemas.microsoft.com/office/drawing/2014/main" id="{5A1CEABD-F664-2C67-8FA2-C66928E875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28529" y="5765827"/>
            <a:ext cx="48037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14 016 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49" name="Rectangle 45">
            <a:extLst>
              <a:ext uri="{FF2B5EF4-FFF2-40B4-BE49-F238E27FC236}">
                <a16:creationId xmlns:a16="http://schemas.microsoft.com/office/drawing/2014/main" id="{4215790D-9194-2129-8AC2-FB0967E182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1513" y="5948389"/>
            <a:ext cx="48037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11 406 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0" name="Rectangle 46">
            <a:extLst>
              <a:ext uri="{FF2B5EF4-FFF2-40B4-BE49-F238E27FC236}">
                <a16:creationId xmlns:a16="http://schemas.microsoft.com/office/drawing/2014/main" id="{DF47EEB4-8A23-10D5-658E-E7C7C56DD6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2366" y="5948389"/>
            <a:ext cx="48037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12 673 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1" name="Rectangle 47">
            <a:extLst>
              <a:ext uri="{FF2B5EF4-FFF2-40B4-BE49-F238E27FC236}">
                <a16:creationId xmlns:a16="http://schemas.microsoft.com/office/drawing/2014/main" id="{9F45C3BB-DD20-DE83-215D-FDEC2D6816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5022" y="5948389"/>
            <a:ext cx="48037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16 401 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2" name="Rectangle 48">
            <a:extLst>
              <a:ext uri="{FF2B5EF4-FFF2-40B4-BE49-F238E27FC236}">
                <a16:creationId xmlns:a16="http://schemas.microsoft.com/office/drawing/2014/main" id="{FD988F81-2064-C4B6-6BE4-3A78945C62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5875" y="5948389"/>
            <a:ext cx="48037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18 176 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3" name="Rectangle 49">
            <a:extLst>
              <a:ext uri="{FF2B5EF4-FFF2-40B4-BE49-F238E27FC236}">
                <a16:creationId xmlns:a16="http://schemas.microsoft.com/office/drawing/2014/main" id="{12B5C9A4-CA84-D917-527D-9D44D81963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28529" y="5948389"/>
            <a:ext cx="48037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21 196 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4" name="Rectangle 50">
            <a:extLst>
              <a:ext uri="{FF2B5EF4-FFF2-40B4-BE49-F238E27FC236}">
                <a16:creationId xmlns:a16="http://schemas.microsoft.com/office/drawing/2014/main" id="{719DFE69-5915-1629-5F34-CCFD78300B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69705" y="5095845"/>
            <a:ext cx="7753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0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5" name="Rectangle 51">
            <a:extLst>
              <a:ext uri="{FF2B5EF4-FFF2-40B4-BE49-F238E27FC236}">
                <a16:creationId xmlns:a16="http://schemas.microsoft.com/office/drawing/2014/main" id="{D81A4221-9436-FE5A-E1B5-032CBFB1AD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9860" y="4584670"/>
            <a:ext cx="46521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10 000 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6" name="Rectangle 52">
            <a:extLst>
              <a:ext uri="{FF2B5EF4-FFF2-40B4-BE49-F238E27FC236}">
                <a16:creationId xmlns:a16="http://schemas.microsoft.com/office/drawing/2014/main" id="{29635215-D89A-D396-BC7F-2376A087B3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9860" y="4073495"/>
            <a:ext cx="46521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20 000 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7" name="Rectangle 53">
            <a:extLst>
              <a:ext uri="{FF2B5EF4-FFF2-40B4-BE49-F238E27FC236}">
                <a16:creationId xmlns:a16="http://schemas.microsoft.com/office/drawing/2014/main" id="{C8C7E228-E4F6-07DC-7105-B94E429C78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9860" y="3562320"/>
            <a:ext cx="46521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30 000 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8" name="Rectangle 54">
            <a:extLst>
              <a:ext uri="{FF2B5EF4-FFF2-40B4-BE49-F238E27FC236}">
                <a16:creationId xmlns:a16="http://schemas.microsoft.com/office/drawing/2014/main" id="{DDC45268-32DE-9B48-6CF0-4550B15B4C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9860" y="3047970"/>
            <a:ext cx="46521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40 000 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9" name="Rectangle 55">
            <a:extLst>
              <a:ext uri="{FF2B5EF4-FFF2-40B4-BE49-F238E27FC236}">
                <a16:creationId xmlns:a16="http://schemas.microsoft.com/office/drawing/2014/main" id="{5A61FDB2-19BF-CB96-91B1-7BB4BFEDCA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9860" y="2538382"/>
            <a:ext cx="46521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50 000 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0" name="Rectangle 56">
            <a:extLst>
              <a:ext uri="{FF2B5EF4-FFF2-40B4-BE49-F238E27FC236}">
                <a16:creationId xmlns:a16="http://schemas.microsoft.com/office/drawing/2014/main" id="{3435896F-D0A2-8BA6-5481-BE7343C5BC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9860" y="2027207"/>
            <a:ext cx="46521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60 000 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4" name="Prostokąt 63">
            <a:extLst>
              <a:ext uri="{FF2B5EF4-FFF2-40B4-BE49-F238E27FC236}">
                <a16:creationId xmlns:a16="http://schemas.microsoft.com/office/drawing/2014/main" id="{507E878C-12C3-21A8-D71B-2FB5EBCD7364}"/>
              </a:ext>
            </a:extLst>
          </p:cNvPr>
          <p:cNvSpPr/>
          <p:nvPr/>
        </p:nvSpPr>
        <p:spPr>
          <a:xfrm>
            <a:off x="983861" y="883023"/>
            <a:ext cx="7801705" cy="564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pl-PL" sz="1867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pl-PL" sz="1400" dirty="0"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 PRZYCHODY* NA  SPRZEDAŻY GRUP KAPITAŁOWYCH ENERGETYKI W POLSCE [mln zł] </a:t>
            </a:r>
            <a:endParaRPr lang="pl-PL" sz="1400" dirty="0">
              <a:latin typeface="Century Gothic" panose="020B0502020202020204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W LATACH 2017 - 2021</a:t>
            </a:r>
          </a:p>
        </p:txBody>
      </p:sp>
      <p:sp>
        <p:nvSpPr>
          <p:cNvPr id="65" name="pole tekstowe 64">
            <a:extLst>
              <a:ext uri="{FF2B5EF4-FFF2-40B4-BE49-F238E27FC236}">
                <a16:creationId xmlns:a16="http://schemas.microsoft.com/office/drawing/2014/main" id="{3B2F69F1-ECAC-60B8-5334-EBA80396DB94}"/>
              </a:ext>
            </a:extLst>
          </p:cNvPr>
          <p:cNvSpPr txBox="1"/>
          <p:nvPr/>
        </p:nvSpPr>
        <p:spPr>
          <a:xfrm>
            <a:off x="479788" y="6025333"/>
            <a:ext cx="24823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l-PL" sz="600" dirty="0">
                <a:solidFill>
                  <a:schemeClr val="tx1">
                    <a:lumMod val="65000"/>
                  </a:schemeClr>
                </a:solidFill>
                <a:latin typeface="Century Gothic" panose="020B0502020202020204" pitchFamily="34" charset="0"/>
              </a:rPr>
              <a:t>*OPRACOWANIE WŁASNE NA PODSTAWIE                                     WSTĘPNYCH RAPORTOW Z WYNIKÓW ZA 2021 ROK                                    I ZBIORÓW WŁASNYCH</a:t>
            </a:r>
            <a:endParaRPr kumimoji="0" lang="pl-PL" sz="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</a:schemeClr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66" name="Prostokąt 65">
            <a:extLst>
              <a:ext uri="{FF2B5EF4-FFF2-40B4-BE49-F238E27FC236}">
                <a16:creationId xmlns:a16="http://schemas.microsoft.com/office/drawing/2014/main" id="{9ACAF0C7-388B-6269-CCDE-1ACE4ABA5587}"/>
              </a:ext>
            </a:extLst>
          </p:cNvPr>
          <p:cNvSpPr/>
          <p:nvPr/>
        </p:nvSpPr>
        <p:spPr>
          <a:xfrm>
            <a:off x="38976" y="2723620"/>
            <a:ext cx="33830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… dynamika zmian w relacji 2021/2017 :  </a:t>
            </a:r>
            <a:endParaRPr kumimoji="0" lang="pl-PL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63" name="pole tekstowe 62">
            <a:extLst>
              <a:ext uri="{FF2B5EF4-FFF2-40B4-BE49-F238E27FC236}">
                <a16:creationId xmlns:a16="http://schemas.microsoft.com/office/drawing/2014/main" id="{9D3D6255-0B72-F756-210B-B38259C2C13C}"/>
              </a:ext>
            </a:extLst>
          </p:cNvPr>
          <p:cNvSpPr txBox="1"/>
          <p:nvPr/>
        </p:nvSpPr>
        <p:spPr>
          <a:xfrm>
            <a:off x="543959" y="3438257"/>
            <a:ext cx="32230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800" dirty="0">
                <a:latin typeface="Century Gothic" panose="020B0502020202020204" pitchFamily="34" charset="0"/>
              </a:rPr>
              <a:t>- PGE S A. GK         228,27%  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endParaRPr lang="pl-PL" dirty="0"/>
          </a:p>
        </p:txBody>
      </p:sp>
      <p:sp>
        <p:nvSpPr>
          <p:cNvPr id="70" name="pole tekstowe 69">
            <a:extLst>
              <a:ext uri="{FF2B5EF4-FFF2-40B4-BE49-F238E27FC236}">
                <a16:creationId xmlns:a16="http://schemas.microsoft.com/office/drawing/2014/main" id="{E41B0DC7-5D92-1142-8E65-64D641AA71EE}"/>
              </a:ext>
            </a:extLst>
          </p:cNvPr>
          <p:cNvSpPr txBox="1"/>
          <p:nvPr/>
        </p:nvSpPr>
        <p:spPr>
          <a:xfrm>
            <a:off x="579815" y="3773401"/>
            <a:ext cx="32044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800" dirty="0">
                <a:latin typeface="Century Gothic" panose="020B0502020202020204" pitchFamily="34" charset="0"/>
              </a:rPr>
              <a:t>- TAURON PE S.A.    147,00%  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endParaRPr lang="pl-PL" dirty="0"/>
          </a:p>
        </p:txBody>
      </p:sp>
      <p:sp>
        <p:nvSpPr>
          <p:cNvPr id="71" name="pole tekstowe 70">
            <a:extLst>
              <a:ext uri="{FF2B5EF4-FFF2-40B4-BE49-F238E27FC236}">
                <a16:creationId xmlns:a16="http://schemas.microsoft.com/office/drawing/2014/main" id="{DAC451C9-47E3-725A-A990-513CFE5E47B9}"/>
              </a:ext>
            </a:extLst>
          </p:cNvPr>
          <p:cNvSpPr txBox="1"/>
          <p:nvPr/>
        </p:nvSpPr>
        <p:spPr>
          <a:xfrm>
            <a:off x="562289" y="4106968"/>
            <a:ext cx="32219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800" dirty="0">
                <a:latin typeface="Century Gothic" panose="020B0502020202020204" pitchFamily="34" charset="0"/>
              </a:rPr>
              <a:t>- ENERGA S.A. GK   133,05%  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endParaRPr lang="pl-PL" dirty="0"/>
          </a:p>
        </p:txBody>
      </p:sp>
      <p:sp>
        <p:nvSpPr>
          <p:cNvPr id="72" name="pole tekstowe 71">
            <a:extLst>
              <a:ext uri="{FF2B5EF4-FFF2-40B4-BE49-F238E27FC236}">
                <a16:creationId xmlns:a16="http://schemas.microsoft.com/office/drawing/2014/main" id="{23C7F937-F994-3C4C-7736-5E7293E373D5}"/>
              </a:ext>
            </a:extLst>
          </p:cNvPr>
          <p:cNvSpPr txBox="1"/>
          <p:nvPr/>
        </p:nvSpPr>
        <p:spPr>
          <a:xfrm>
            <a:off x="519119" y="4433070"/>
            <a:ext cx="33083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800" dirty="0">
                <a:latin typeface="Century Gothic" panose="020B0502020202020204" pitchFamily="34" charset="0"/>
              </a:rPr>
              <a:t>- ENEA S.A.              218,83%  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281625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a 3">
            <a:extLst>
              <a:ext uri="{FF2B5EF4-FFF2-40B4-BE49-F238E27FC236}">
                <a16:creationId xmlns:a16="http://schemas.microsoft.com/office/drawing/2014/main" id="{F79651B0-FA17-CFC4-880A-5D27CE33D9EF}"/>
              </a:ext>
            </a:extLst>
          </p:cNvPr>
          <p:cNvGrpSpPr/>
          <p:nvPr/>
        </p:nvGrpSpPr>
        <p:grpSpPr>
          <a:xfrm>
            <a:off x="5111027" y="5204527"/>
            <a:ext cx="5628137" cy="119298"/>
            <a:chOff x="7895860" y="4960992"/>
            <a:chExt cx="2581850" cy="57629"/>
          </a:xfrm>
        </p:grpSpPr>
        <p:sp>
          <p:nvSpPr>
            <p:cNvPr id="7" name="Rectangle 14">
              <a:extLst>
                <a:ext uri="{FF2B5EF4-FFF2-40B4-BE49-F238E27FC236}">
                  <a16:creationId xmlns:a16="http://schemas.microsoft.com/office/drawing/2014/main" id="{3A106F8E-3EC1-8D60-83AD-62928DE1E6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5860" y="4960992"/>
              <a:ext cx="150230" cy="576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2017</a:t>
              </a:r>
            </a:p>
          </p:txBody>
        </p:sp>
        <p:sp>
          <p:nvSpPr>
            <p:cNvPr id="8" name="Rectangle 15">
              <a:extLst>
                <a:ext uri="{FF2B5EF4-FFF2-40B4-BE49-F238E27FC236}">
                  <a16:creationId xmlns:a16="http://schemas.microsoft.com/office/drawing/2014/main" id="{057C50E8-D99C-11A1-C757-3622B4D4C8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02821" y="4960992"/>
              <a:ext cx="150230" cy="576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2018</a:t>
              </a:r>
            </a:p>
          </p:txBody>
        </p:sp>
        <p:sp>
          <p:nvSpPr>
            <p:cNvPr id="9" name="Rectangle 16">
              <a:extLst>
                <a:ext uri="{FF2B5EF4-FFF2-40B4-BE49-F238E27FC236}">
                  <a16:creationId xmlns:a16="http://schemas.microsoft.com/office/drawing/2014/main" id="{6C303181-393A-EA91-453F-887347E7F1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11671" y="4960992"/>
              <a:ext cx="150230" cy="576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2019</a:t>
              </a:r>
            </a:p>
          </p:txBody>
        </p:sp>
        <p:sp>
          <p:nvSpPr>
            <p:cNvPr id="10" name="Rectangle 17">
              <a:extLst>
                <a:ext uri="{FF2B5EF4-FFF2-40B4-BE49-F238E27FC236}">
                  <a16:creationId xmlns:a16="http://schemas.microsoft.com/office/drawing/2014/main" id="{611438F4-0BC1-46E6-7E2D-7FBCD46EB1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18629" y="4960992"/>
              <a:ext cx="150230" cy="576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2020</a:t>
              </a:r>
            </a:p>
          </p:txBody>
        </p:sp>
        <p:sp>
          <p:nvSpPr>
            <p:cNvPr id="11" name="Rectangle 18">
              <a:extLst>
                <a:ext uri="{FF2B5EF4-FFF2-40B4-BE49-F238E27FC236}">
                  <a16:creationId xmlns:a16="http://schemas.microsoft.com/office/drawing/2014/main" id="{4A6DEFBD-AF24-EBFD-E140-EE90001637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27480" y="4960992"/>
              <a:ext cx="150230" cy="576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2021</a:t>
              </a:r>
            </a:p>
          </p:txBody>
        </p:sp>
      </p:grpSp>
      <p:sp>
        <p:nvSpPr>
          <p:cNvPr id="26" name="Rectangle 19">
            <a:extLst>
              <a:ext uri="{FF2B5EF4-FFF2-40B4-BE49-F238E27FC236}">
                <a16:creationId xmlns:a16="http://schemas.microsoft.com/office/drawing/2014/main" id="{081CC0FD-4B2E-3364-C61B-FFB709603E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8006" y="5447331"/>
            <a:ext cx="184485" cy="10502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1000">
              <a:latin typeface="Century Gothic" panose="020B0502020202020204" pitchFamily="34" charset="0"/>
            </a:endParaRPr>
          </a:p>
        </p:txBody>
      </p:sp>
      <p:sp>
        <p:nvSpPr>
          <p:cNvPr id="27" name="Rectangle 20">
            <a:extLst>
              <a:ext uri="{FF2B5EF4-FFF2-40B4-BE49-F238E27FC236}">
                <a16:creationId xmlns:a16="http://schemas.microsoft.com/office/drawing/2014/main" id="{8386CAE2-E94A-8A2E-441E-9DE65CE012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8018" y="5416959"/>
            <a:ext cx="81765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PGE S.A. GK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C708261-777E-5D61-C37B-A7116B2D45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8006" y="5629895"/>
            <a:ext cx="184485" cy="102400"/>
          </a:xfrm>
          <a:prstGeom prst="rect">
            <a:avLst/>
          </a:prstGeom>
          <a:solidFill>
            <a:srgbClr val="FF33C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1000">
              <a:latin typeface="Century Gothic" panose="020B05020202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0647607-1602-E6DC-BC62-13B3E5C5AD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8018" y="5601109"/>
            <a:ext cx="105731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TAURON PE S.A.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0" name="Rectangle 35">
            <a:extLst>
              <a:ext uri="{FF2B5EF4-FFF2-40B4-BE49-F238E27FC236}">
                <a16:creationId xmlns:a16="http://schemas.microsoft.com/office/drawing/2014/main" id="{33F35B6E-2F09-C3E4-8C03-D13CF9AF09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8006" y="5812457"/>
            <a:ext cx="184485" cy="102400"/>
          </a:xfrm>
          <a:prstGeom prst="rect">
            <a:avLst/>
          </a:prstGeom>
          <a:solidFill>
            <a:srgbClr val="66FF3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1000">
              <a:latin typeface="Century Gothic" panose="020B0502020202020204" pitchFamily="34" charset="0"/>
            </a:endParaRPr>
          </a:p>
        </p:txBody>
      </p:sp>
      <p:sp>
        <p:nvSpPr>
          <p:cNvPr id="31" name="Rectangle 36">
            <a:extLst>
              <a:ext uri="{FF2B5EF4-FFF2-40B4-BE49-F238E27FC236}">
                <a16:creationId xmlns:a16="http://schemas.microsoft.com/office/drawing/2014/main" id="{B0A7507E-29F3-AB11-5C20-0489C7C17F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8018" y="5783672"/>
            <a:ext cx="1005083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ENERGA S.A. GK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2" name="Rectangle 43">
            <a:extLst>
              <a:ext uri="{FF2B5EF4-FFF2-40B4-BE49-F238E27FC236}">
                <a16:creationId xmlns:a16="http://schemas.microsoft.com/office/drawing/2014/main" id="{8824ECF7-1CA4-DC08-FAD6-86687A75F9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8006" y="5995020"/>
            <a:ext cx="184485" cy="1024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1000">
              <a:latin typeface="Century Gothic" panose="020B0502020202020204" pitchFamily="34" charset="0"/>
            </a:endParaRPr>
          </a:p>
        </p:txBody>
      </p:sp>
      <p:sp>
        <p:nvSpPr>
          <p:cNvPr id="33" name="Rectangle 44">
            <a:extLst>
              <a:ext uri="{FF2B5EF4-FFF2-40B4-BE49-F238E27FC236}">
                <a16:creationId xmlns:a16="http://schemas.microsoft.com/office/drawing/2014/main" id="{34DACF5A-EEDE-4BCC-AF50-2F9484CFC5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8018" y="5966234"/>
            <a:ext cx="65024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ENEA S.A.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4" name="Prostokąt 63">
            <a:extLst>
              <a:ext uri="{FF2B5EF4-FFF2-40B4-BE49-F238E27FC236}">
                <a16:creationId xmlns:a16="http://schemas.microsoft.com/office/drawing/2014/main" id="{507E878C-12C3-21A8-D71B-2FB5EBCD7364}"/>
              </a:ext>
            </a:extLst>
          </p:cNvPr>
          <p:cNvSpPr/>
          <p:nvPr/>
        </p:nvSpPr>
        <p:spPr>
          <a:xfrm>
            <a:off x="802706" y="872979"/>
            <a:ext cx="7801705" cy="564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pl-PL" sz="1867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pl-PL" sz="1400" dirty="0"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 EBITDA* GRUP KAPITAŁOWYCH ENERGETYKI W POLSCE [mln zł] </a:t>
            </a:r>
            <a:endParaRPr lang="pl-PL" sz="1400" dirty="0">
              <a:latin typeface="Century Gothic" panose="020B0502020202020204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W LATACH 2017 - 2021</a:t>
            </a:r>
          </a:p>
        </p:txBody>
      </p:sp>
      <p:sp>
        <p:nvSpPr>
          <p:cNvPr id="65" name="pole tekstowe 64">
            <a:extLst>
              <a:ext uri="{FF2B5EF4-FFF2-40B4-BE49-F238E27FC236}">
                <a16:creationId xmlns:a16="http://schemas.microsoft.com/office/drawing/2014/main" id="{3B2F69F1-ECAC-60B8-5334-EBA80396DB94}"/>
              </a:ext>
            </a:extLst>
          </p:cNvPr>
          <p:cNvSpPr txBox="1"/>
          <p:nvPr/>
        </p:nvSpPr>
        <p:spPr>
          <a:xfrm>
            <a:off x="479788" y="6025333"/>
            <a:ext cx="24823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l-PL" sz="600" dirty="0">
                <a:solidFill>
                  <a:schemeClr val="tx1">
                    <a:lumMod val="65000"/>
                  </a:schemeClr>
                </a:solidFill>
                <a:latin typeface="Century Gothic" panose="020B0502020202020204" pitchFamily="34" charset="0"/>
              </a:rPr>
              <a:t>*OPRACOWANIE WŁASNE NA PODSTAWIE                                     WSTĘPNYCH RAPORTOW Z WYNIKÓW ZA 2021 ROK                                    I ZBIORÓW WŁASNYCH</a:t>
            </a:r>
            <a:endParaRPr kumimoji="0" lang="pl-PL" sz="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</a:schemeClr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63" name="pole tekstowe 62">
            <a:extLst>
              <a:ext uri="{FF2B5EF4-FFF2-40B4-BE49-F238E27FC236}">
                <a16:creationId xmlns:a16="http://schemas.microsoft.com/office/drawing/2014/main" id="{AE6FE98D-2D3A-2F47-06C7-3354EF33B8DD}"/>
              </a:ext>
            </a:extLst>
          </p:cNvPr>
          <p:cNvSpPr txBox="1"/>
          <p:nvPr/>
        </p:nvSpPr>
        <p:spPr>
          <a:xfrm>
            <a:off x="296624" y="5365664"/>
            <a:ext cx="298417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000" b="0" i="0" dirty="0">
                <a:solidFill>
                  <a:schemeClr val="tx1">
                    <a:lumMod val="50000"/>
                  </a:schemeClr>
                </a:solidFill>
                <a:effectLst/>
                <a:latin typeface="Century Gothic" panose="020B0502020202020204" pitchFamily="34" charset="0"/>
              </a:rPr>
              <a:t>„</a:t>
            </a:r>
            <a:r>
              <a:rPr lang="pl-PL" sz="1000" b="0" i="0" dirty="0" err="1">
                <a:solidFill>
                  <a:schemeClr val="tx1">
                    <a:lumMod val="50000"/>
                  </a:schemeClr>
                </a:solidFill>
                <a:effectLst/>
                <a:latin typeface="Century Gothic" panose="020B0502020202020204" pitchFamily="34" charset="0"/>
              </a:rPr>
              <a:t>earnings</a:t>
            </a:r>
            <a:r>
              <a:rPr lang="pl-PL" sz="1000" b="0" i="0" dirty="0">
                <a:solidFill>
                  <a:schemeClr val="tx1">
                    <a:lumMod val="50000"/>
                  </a:schemeClr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pl-PL" sz="1000" b="0" i="0" dirty="0" err="1">
                <a:solidFill>
                  <a:schemeClr val="tx1">
                    <a:lumMod val="50000"/>
                  </a:schemeClr>
                </a:solidFill>
                <a:effectLst/>
                <a:latin typeface="Century Gothic" panose="020B0502020202020204" pitchFamily="34" charset="0"/>
              </a:rPr>
              <a:t>before</a:t>
            </a:r>
            <a:r>
              <a:rPr lang="pl-PL" sz="1000" b="0" i="0" dirty="0">
                <a:solidFill>
                  <a:schemeClr val="tx1">
                    <a:lumMod val="50000"/>
                  </a:schemeClr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pl-PL" sz="1000" b="0" i="0" dirty="0" err="1">
                <a:solidFill>
                  <a:schemeClr val="tx1">
                    <a:lumMod val="50000"/>
                  </a:schemeClr>
                </a:solidFill>
                <a:effectLst/>
                <a:latin typeface="Century Gothic" panose="020B0502020202020204" pitchFamily="34" charset="0"/>
              </a:rPr>
              <a:t>interest</a:t>
            </a:r>
            <a:r>
              <a:rPr lang="pl-PL" sz="1000" b="0" i="0" dirty="0">
                <a:solidFill>
                  <a:schemeClr val="tx1">
                    <a:lumMod val="50000"/>
                  </a:schemeClr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pl-PL" sz="1000" b="0" i="0" dirty="0" err="1">
                <a:solidFill>
                  <a:schemeClr val="tx1">
                    <a:lumMod val="50000"/>
                  </a:schemeClr>
                </a:solidFill>
                <a:effectLst/>
                <a:latin typeface="Century Gothic" panose="020B0502020202020204" pitchFamily="34" charset="0"/>
              </a:rPr>
              <a:t>taxes</a:t>
            </a:r>
            <a:r>
              <a:rPr lang="pl-PL" sz="1000" b="0" i="0" dirty="0">
                <a:solidFill>
                  <a:schemeClr val="tx1">
                    <a:lumMod val="50000"/>
                  </a:schemeClr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pl-PL" sz="1000" b="0" i="0" dirty="0" err="1">
                <a:solidFill>
                  <a:schemeClr val="tx1">
                    <a:lumMod val="50000"/>
                  </a:schemeClr>
                </a:solidFill>
                <a:effectLst/>
                <a:latin typeface="Century Gothic" panose="020B0502020202020204" pitchFamily="34" charset="0"/>
              </a:rPr>
              <a:t>depreciation</a:t>
            </a:r>
            <a:r>
              <a:rPr lang="pl-PL" sz="1000" b="0" i="0" dirty="0">
                <a:solidFill>
                  <a:schemeClr val="tx1">
                    <a:lumMod val="50000"/>
                  </a:schemeClr>
                </a:solidFill>
                <a:effectLst/>
                <a:latin typeface="Century Gothic" panose="020B0502020202020204" pitchFamily="34" charset="0"/>
              </a:rPr>
              <a:t> and </a:t>
            </a:r>
            <a:r>
              <a:rPr lang="pl-PL" sz="1000" b="0" i="0" dirty="0" err="1">
                <a:solidFill>
                  <a:schemeClr val="tx1">
                    <a:lumMod val="50000"/>
                  </a:schemeClr>
                </a:solidFill>
                <a:effectLst/>
                <a:latin typeface="Century Gothic" panose="020B0502020202020204" pitchFamily="34" charset="0"/>
              </a:rPr>
              <a:t>amortization</a:t>
            </a:r>
            <a:r>
              <a:rPr lang="pl-PL" sz="1000" b="0" i="0" dirty="0">
                <a:solidFill>
                  <a:schemeClr val="tx1">
                    <a:lumMod val="50000"/>
                  </a:schemeClr>
                </a:solidFill>
                <a:effectLst/>
                <a:latin typeface="Century Gothic" panose="020B0502020202020204" pitchFamily="34" charset="0"/>
              </a:rPr>
              <a:t>”                                                co oznacza zysk przed odsetkami, podatkami i amortyzacją</a:t>
            </a:r>
            <a:endParaRPr lang="pl-PL" sz="1000" dirty="0">
              <a:solidFill>
                <a:schemeClr val="tx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68" name="Grupa 67">
            <a:extLst>
              <a:ext uri="{FF2B5EF4-FFF2-40B4-BE49-F238E27FC236}">
                <a16:creationId xmlns:a16="http://schemas.microsoft.com/office/drawing/2014/main" id="{3C937AA1-8E33-A2B0-55E0-6E6E67D50CE0}"/>
              </a:ext>
            </a:extLst>
          </p:cNvPr>
          <p:cNvGrpSpPr/>
          <p:nvPr/>
        </p:nvGrpSpPr>
        <p:grpSpPr>
          <a:xfrm>
            <a:off x="3983942" y="2023728"/>
            <a:ext cx="7178639" cy="3153519"/>
            <a:chOff x="5064343" y="832694"/>
            <a:chExt cx="5994183" cy="3153519"/>
          </a:xfrm>
        </p:grpSpPr>
        <p:sp>
          <p:nvSpPr>
            <p:cNvPr id="93" name="Freeform 5">
              <a:extLst>
                <a:ext uri="{FF2B5EF4-FFF2-40B4-BE49-F238E27FC236}">
                  <a16:creationId xmlns:a16="http://schemas.microsoft.com/office/drawing/2014/main" id="{DBE0C0FC-9763-8B43-AA13-E5859AC9B81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07051" y="909638"/>
              <a:ext cx="5451475" cy="2565400"/>
            </a:xfrm>
            <a:custGeom>
              <a:avLst/>
              <a:gdLst>
                <a:gd name="T0" fmla="*/ 0 w 3434"/>
                <a:gd name="T1" fmla="*/ 1616 h 1616"/>
                <a:gd name="T2" fmla="*/ 3434 w 3434"/>
                <a:gd name="T3" fmla="*/ 1616 h 1616"/>
                <a:gd name="T4" fmla="*/ 0 w 3434"/>
                <a:gd name="T5" fmla="*/ 1292 h 1616"/>
                <a:gd name="T6" fmla="*/ 3434 w 3434"/>
                <a:gd name="T7" fmla="*/ 1292 h 1616"/>
                <a:gd name="T8" fmla="*/ 0 w 3434"/>
                <a:gd name="T9" fmla="*/ 968 h 1616"/>
                <a:gd name="T10" fmla="*/ 3434 w 3434"/>
                <a:gd name="T11" fmla="*/ 968 h 1616"/>
                <a:gd name="T12" fmla="*/ 0 w 3434"/>
                <a:gd name="T13" fmla="*/ 646 h 1616"/>
                <a:gd name="T14" fmla="*/ 3434 w 3434"/>
                <a:gd name="T15" fmla="*/ 646 h 1616"/>
                <a:gd name="T16" fmla="*/ 0 w 3434"/>
                <a:gd name="T17" fmla="*/ 322 h 1616"/>
                <a:gd name="T18" fmla="*/ 3434 w 3434"/>
                <a:gd name="T19" fmla="*/ 322 h 1616"/>
                <a:gd name="T20" fmla="*/ 0 w 3434"/>
                <a:gd name="T21" fmla="*/ 0 h 1616"/>
                <a:gd name="T22" fmla="*/ 3434 w 3434"/>
                <a:gd name="T23" fmla="*/ 0 h 1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34" h="1616">
                  <a:moveTo>
                    <a:pt x="0" y="1616"/>
                  </a:moveTo>
                  <a:lnTo>
                    <a:pt x="3434" y="1616"/>
                  </a:lnTo>
                  <a:moveTo>
                    <a:pt x="0" y="1292"/>
                  </a:moveTo>
                  <a:lnTo>
                    <a:pt x="3434" y="1292"/>
                  </a:lnTo>
                  <a:moveTo>
                    <a:pt x="0" y="968"/>
                  </a:moveTo>
                  <a:lnTo>
                    <a:pt x="3434" y="968"/>
                  </a:lnTo>
                  <a:moveTo>
                    <a:pt x="0" y="646"/>
                  </a:moveTo>
                  <a:lnTo>
                    <a:pt x="3434" y="646"/>
                  </a:lnTo>
                  <a:moveTo>
                    <a:pt x="0" y="322"/>
                  </a:moveTo>
                  <a:lnTo>
                    <a:pt x="3434" y="322"/>
                  </a:lnTo>
                  <a:moveTo>
                    <a:pt x="0" y="0"/>
                  </a:moveTo>
                  <a:lnTo>
                    <a:pt x="3434" y="0"/>
                  </a:lnTo>
                </a:path>
              </a:pathLst>
            </a:custGeom>
            <a:noFill/>
            <a:ln w="3175" cap="flat">
              <a:solidFill>
                <a:schemeClr val="bg1">
                  <a:lumMod val="65000"/>
                  <a:lumOff val="3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4" name="Line 11">
              <a:extLst>
                <a:ext uri="{FF2B5EF4-FFF2-40B4-BE49-F238E27FC236}">
                  <a16:creationId xmlns:a16="http://schemas.microsoft.com/office/drawing/2014/main" id="{95895885-45C2-B1FE-12DC-A8536A90D8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07051" y="3986213"/>
              <a:ext cx="5451475" cy="0"/>
            </a:xfrm>
            <a:prstGeom prst="line">
              <a:avLst/>
            </a:prstGeom>
            <a:noFill/>
            <a:ln w="3175" cap="flat">
              <a:solidFill>
                <a:schemeClr val="bg1">
                  <a:lumMod val="65000"/>
                  <a:lumOff val="3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5" name="Rectangle 51">
              <a:extLst>
                <a:ext uri="{FF2B5EF4-FFF2-40B4-BE49-F238E27FC236}">
                  <a16:creationId xmlns:a16="http://schemas.microsoft.com/office/drawing/2014/main" id="{25A7A53E-C7FA-2939-BAF2-17FF971688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4193" y="3398094"/>
              <a:ext cx="352661" cy="153888"/>
            </a:xfrm>
            <a:prstGeom prst="rect">
              <a:avLst/>
            </a:prstGeom>
            <a:noFill/>
            <a:ln w="31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2 000 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6" name="Rectangle 52">
              <a:extLst>
                <a:ext uri="{FF2B5EF4-FFF2-40B4-BE49-F238E27FC236}">
                  <a16:creationId xmlns:a16="http://schemas.microsoft.com/office/drawing/2014/main" id="{0BC507AA-9ED5-3DCE-77EC-A0D687BBF7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4193" y="2886919"/>
              <a:ext cx="352661" cy="153888"/>
            </a:xfrm>
            <a:prstGeom prst="rect">
              <a:avLst/>
            </a:prstGeom>
            <a:noFill/>
            <a:ln w="31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4 000 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7" name="Rectangle 53">
              <a:extLst>
                <a:ext uri="{FF2B5EF4-FFF2-40B4-BE49-F238E27FC236}">
                  <a16:creationId xmlns:a16="http://schemas.microsoft.com/office/drawing/2014/main" id="{FB5DB2A5-706D-82E7-E064-D496A29A69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4193" y="2370982"/>
              <a:ext cx="352661" cy="153888"/>
            </a:xfrm>
            <a:prstGeom prst="rect">
              <a:avLst/>
            </a:prstGeom>
            <a:noFill/>
            <a:ln w="31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6 000 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8" name="Rectangle 54">
              <a:extLst>
                <a:ext uri="{FF2B5EF4-FFF2-40B4-BE49-F238E27FC236}">
                  <a16:creationId xmlns:a16="http://schemas.microsoft.com/office/drawing/2014/main" id="{CCA36548-8B20-01A6-C5AD-B03D34E5A0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4193" y="1858219"/>
              <a:ext cx="352661" cy="153888"/>
            </a:xfrm>
            <a:prstGeom prst="rect">
              <a:avLst/>
            </a:prstGeom>
            <a:noFill/>
            <a:ln w="31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8 000 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9" name="Rectangle 55">
              <a:extLst>
                <a:ext uri="{FF2B5EF4-FFF2-40B4-BE49-F238E27FC236}">
                  <a16:creationId xmlns:a16="http://schemas.microsoft.com/office/drawing/2014/main" id="{7ADC80E3-FA18-7854-FC0B-F2060C9880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4343" y="1345457"/>
              <a:ext cx="423193" cy="153888"/>
            </a:xfrm>
            <a:prstGeom prst="rect">
              <a:avLst/>
            </a:prstGeom>
            <a:noFill/>
            <a:ln w="31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10 000 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0" name="Rectangle 56">
              <a:extLst>
                <a:ext uri="{FF2B5EF4-FFF2-40B4-BE49-F238E27FC236}">
                  <a16:creationId xmlns:a16="http://schemas.microsoft.com/office/drawing/2014/main" id="{5D488B3A-BE74-5A7E-52CA-3FCCCEF80D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4343" y="832694"/>
              <a:ext cx="423193" cy="153888"/>
            </a:xfrm>
            <a:prstGeom prst="rect">
              <a:avLst/>
            </a:prstGeom>
            <a:noFill/>
            <a:ln w="31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12 000 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69" name="Freeform 6">
            <a:extLst>
              <a:ext uri="{FF2B5EF4-FFF2-40B4-BE49-F238E27FC236}">
                <a16:creationId xmlns:a16="http://schemas.microsoft.com/office/drawing/2014/main" id="{A756018B-BE7E-BA6D-C517-E1EB81B6905C}"/>
              </a:ext>
            </a:extLst>
          </p:cNvPr>
          <p:cNvSpPr>
            <a:spLocks noEditPoints="1"/>
          </p:cNvSpPr>
          <p:nvPr/>
        </p:nvSpPr>
        <p:spPr bwMode="auto">
          <a:xfrm>
            <a:off x="4837316" y="2730909"/>
            <a:ext cx="5410791" cy="2446338"/>
          </a:xfrm>
          <a:custGeom>
            <a:avLst/>
            <a:gdLst>
              <a:gd name="T0" fmla="*/ 0 w 2846"/>
              <a:gd name="T1" fmla="*/ 305 h 1541"/>
              <a:gd name="T2" fmla="*/ 98 w 2846"/>
              <a:gd name="T3" fmla="*/ 305 h 1541"/>
              <a:gd name="T4" fmla="*/ 98 w 2846"/>
              <a:gd name="T5" fmla="*/ 1541 h 1541"/>
              <a:gd name="T6" fmla="*/ 0 w 2846"/>
              <a:gd name="T7" fmla="*/ 1541 h 1541"/>
              <a:gd name="T8" fmla="*/ 0 w 2846"/>
              <a:gd name="T9" fmla="*/ 305 h 1541"/>
              <a:gd name="T10" fmla="*/ 687 w 2846"/>
              <a:gd name="T11" fmla="*/ 511 h 1541"/>
              <a:gd name="T12" fmla="*/ 785 w 2846"/>
              <a:gd name="T13" fmla="*/ 511 h 1541"/>
              <a:gd name="T14" fmla="*/ 785 w 2846"/>
              <a:gd name="T15" fmla="*/ 1541 h 1541"/>
              <a:gd name="T16" fmla="*/ 687 w 2846"/>
              <a:gd name="T17" fmla="*/ 1541 h 1541"/>
              <a:gd name="T18" fmla="*/ 687 w 2846"/>
              <a:gd name="T19" fmla="*/ 511 h 1541"/>
              <a:gd name="T20" fmla="*/ 1374 w 2846"/>
              <a:gd name="T21" fmla="*/ 387 h 1541"/>
              <a:gd name="T22" fmla="*/ 1472 w 2846"/>
              <a:gd name="T23" fmla="*/ 387 h 1541"/>
              <a:gd name="T24" fmla="*/ 1472 w 2846"/>
              <a:gd name="T25" fmla="*/ 1541 h 1541"/>
              <a:gd name="T26" fmla="*/ 1374 w 2846"/>
              <a:gd name="T27" fmla="*/ 1541 h 1541"/>
              <a:gd name="T28" fmla="*/ 1374 w 2846"/>
              <a:gd name="T29" fmla="*/ 387 h 1541"/>
              <a:gd name="T30" fmla="*/ 2060 w 2846"/>
              <a:gd name="T31" fmla="*/ 577 h 1541"/>
              <a:gd name="T32" fmla="*/ 2159 w 2846"/>
              <a:gd name="T33" fmla="*/ 577 h 1541"/>
              <a:gd name="T34" fmla="*/ 2159 w 2846"/>
              <a:gd name="T35" fmla="*/ 1541 h 1541"/>
              <a:gd name="T36" fmla="*/ 2060 w 2846"/>
              <a:gd name="T37" fmla="*/ 1541 h 1541"/>
              <a:gd name="T38" fmla="*/ 2060 w 2846"/>
              <a:gd name="T39" fmla="*/ 577 h 1541"/>
              <a:gd name="T40" fmla="*/ 2747 w 2846"/>
              <a:gd name="T41" fmla="*/ 0 h 1541"/>
              <a:gd name="T42" fmla="*/ 2846 w 2846"/>
              <a:gd name="T43" fmla="*/ 0 h 1541"/>
              <a:gd name="T44" fmla="*/ 2846 w 2846"/>
              <a:gd name="T45" fmla="*/ 1541 h 1541"/>
              <a:gd name="T46" fmla="*/ 2747 w 2846"/>
              <a:gd name="T47" fmla="*/ 1541 h 1541"/>
              <a:gd name="T48" fmla="*/ 2747 w 2846"/>
              <a:gd name="T49" fmla="*/ 0 h 15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846" h="1541">
                <a:moveTo>
                  <a:pt x="0" y="305"/>
                </a:moveTo>
                <a:lnTo>
                  <a:pt x="98" y="305"/>
                </a:lnTo>
                <a:lnTo>
                  <a:pt x="98" y="1541"/>
                </a:lnTo>
                <a:lnTo>
                  <a:pt x="0" y="1541"/>
                </a:lnTo>
                <a:lnTo>
                  <a:pt x="0" y="305"/>
                </a:lnTo>
                <a:close/>
                <a:moveTo>
                  <a:pt x="687" y="511"/>
                </a:moveTo>
                <a:lnTo>
                  <a:pt x="785" y="511"/>
                </a:lnTo>
                <a:lnTo>
                  <a:pt x="785" y="1541"/>
                </a:lnTo>
                <a:lnTo>
                  <a:pt x="687" y="1541"/>
                </a:lnTo>
                <a:lnTo>
                  <a:pt x="687" y="511"/>
                </a:lnTo>
                <a:close/>
                <a:moveTo>
                  <a:pt x="1374" y="387"/>
                </a:moveTo>
                <a:lnTo>
                  <a:pt x="1472" y="387"/>
                </a:lnTo>
                <a:lnTo>
                  <a:pt x="1472" y="1541"/>
                </a:lnTo>
                <a:lnTo>
                  <a:pt x="1374" y="1541"/>
                </a:lnTo>
                <a:lnTo>
                  <a:pt x="1374" y="387"/>
                </a:lnTo>
                <a:close/>
                <a:moveTo>
                  <a:pt x="2060" y="577"/>
                </a:moveTo>
                <a:lnTo>
                  <a:pt x="2159" y="577"/>
                </a:lnTo>
                <a:lnTo>
                  <a:pt x="2159" y="1541"/>
                </a:lnTo>
                <a:lnTo>
                  <a:pt x="2060" y="1541"/>
                </a:lnTo>
                <a:lnTo>
                  <a:pt x="2060" y="577"/>
                </a:lnTo>
                <a:close/>
                <a:moveTo>
                  <a:pt x="2747" y="0"/>
                </a:moveTo>
                <a:lnTo>
                  <a:pt x="2846" y="0"/>
                </a:lnTo>
                <a:lnTo>
                  <a:pt x="2846" y="1541"/>
                </a:lnTo>
                <a:lnTo>
                  <a:pt x="2747" y="1541"/>
                </a:lnTo>
                <a:lnTo>
                  <a:pt x="2747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70" name="Freeform 7">
            <a:extLst>
              <a:ext uri="{FF2B5EF4-FFF2-40B4-BE49-F238E27FC236}">
                <a16:creationId xmlns:a16="http://schemas.microsoft.com/office/drawing/2014/main" id="{83E8E623-AF2B-8DE8-1D5F-90AA8D4EF662}"/>
              </a:ext>
            </a:extLst>
          </p:cNvPr>
          <p:cNvSpPr>
            <a:spLocks noEditPoints="1"/>
          </p:cNvSpPr>
          <p:nvPr/>
        </p:nvSpPr>
        <p:spPr bwMode="auto">
          <a:xfrm>
            <a:off x="5074966" y="4092984"/>
            <a:ext cx="5408890" cy="1084263"/>
          </a:xfrm>
          <a:custGeom>
            <a:avLst/>
            <a:gdLst>
              <a:gd name="T0" fmla="*/ 0 w 2845"/>
              <a:gd name="T1" fmla="*/ 98 h 683"/>
              <a:gd name="T2" fmla="*/ 98 w 2845"/>
              <a:gd name="T3" fmla="*/ 98 h 683"/>
              <a:gd name="T4" fmla="*/ 98 w 2845"/>
              <a:gd name="T5" fmla="*/ 683 h 683"/>
              <a:gd name="T6" fmla="*/ 0 w 2845"/>
              <a:gd name="T7" fmla="*/ 683 h 683"/>
              <a:gd name="T8" fmla="*/ 0 w 2845"/>
              <a:gd name="T9" fmla="*/ 98 h 683"/>
              <a:gd name="T10" fmla="*/ 687 w 2845"/>
              <a:gd name="T11" fmla="*/ 119 h 683"/>
              <a:gd name="T12" fmla="*/ 785 w 2845"/>
              <a:gd name="T13" fmla="*/ 119 h 683"/>
              <a:gd name="T14" fmla="*/ 785 w 2845"/>
              <a:gd name="T15" fmla="*/ 683 h 683"/>
              <a:gd name="T16" fmla="*/ 687 w 2845"/>
              <a:gd name="T17" fmla="*/ 683 h 683"/>
              <a:gd name="T18" fmla="*/ 687 w 2845"/>
              <a:gd name="T19" fmla="*/ 119 h 683"/>
              <a:gd name="T20" fmla="*/ 1373 w 2845"/>
              <a:gd name="T21" fmla="*/ 101 h 683"/>
              <a:gd name="T22" fmla="*/ 1471 w 2845"/>
              <a:gd name="T23" fmla="*/ 101 h 683"/>
              <a:gd name="T24" fmla="*/ 1471 w 2845"/>
              <a:gd name="T25" fmla="*/ 683 h 683"/>
              <a:gd name="T26" fmla="*/ 1373 w 2845"/>
              <a:gd name="T27" fmla="*/ 683 h 683"/>
              <a:gd name="T28" fmla="*/ 1373 w 2845"/>
              <a:gd name="T29" fmla="*/ 101 h 683"/>
              <a:gd name="T30" fmla="*/ 2060 w 2845"/>
              <a:gd name="T31" fmla="*/ 0 h 683"/>
              <a:gd name="T32" fmla="*/ 2158 w 2845"/>
              <a:gd name="T33" fmla="*/ 0 h 683"/>
              <a:gd name="T34" fmla="*/ 2158 w 2845"/>
              <a:gd name="T35" fmla="*/ 683 h 683"/>
              <a:gd name="T36" fmla="*/ 2060 w 2845"/>
              <a:gd name="T37" fmla="*/ 683 h 683"/>
              <a:gd name="T38" fmla="*/ 2060 w 2845"/>
              <a:gd name="T39" fmla="*/ 0 h 683"/>
              <a:gd name="T40" fmla="*/ 2747 w 2845"/>
              <a:gd name="T41" fmla="*/ 12 h 683"/>
              <a:gd name="T42" fmla="*/ 2845 w 2845"/>
              <a:gd name="T43" fmla="*/ 12 h 683"/>
              <a:gd name="T44" fmla="*/ 2845 w 2845"/>
              <a:gd name="T45" fmla="*/ 683 h 683"/>
              <a:gd name="T46" fmla="*/ 2747 w 2845"/>
              <a:gd name="T47" fmla="*/ 683 h 683"/>
              <a:gd name="T48" fmla="*/ 2747 w 2845"/>
              <a:gd name="T49" fmla="*/ 12 h 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845" h="683">
                <a:moveTo>
                  <a:pt x="0" y="98"/>
                </a:moveTo>
                <a:lnTo>
                  <a:pt x="98" y="98"/>
                </a:lnTo>
                <a:lnTo>
                  <a:pt x="98" y="683"/>
                </a:lnTo>
                <a:lnTo>
                  <a:pt x="0" y="683"/>
                </a:lnTo>
                <a:lnTo>
                  <a:pt x="0" y="98"/>
                </a:lnTo>
                <a:close/>
                <a:moveTo>
                  <a:pt x="687" y="119"/>
                </a:moveTo>
                <a:lnTo>
                  <a:pt x="785" y="119"/>
                </a:lnTo>
                <a:lnTo>
                  <a:pt x="785" y="683"/>
                </a:lnTo>
                <a:lnTo>
                  <a:pt x="687" y="683"/>
                </a:lnTo>
                <a:lnTo>
                  <a:pt x="687" y="119"/>
                </a:lnTo>
                <a:close/>
                <a:moveTo>
                  <a:pt x="1373" y="101"/>
                </a:moveTo>
                <a:lnTo>
                  <a:pt x="1471" y="101"/>
                </a:lnTo>
                <a:lnTo>
                  <a:pt x="1471" y="683"/>
                </a:lnTo>
                <a:lnTo>
                  <a:pt x="1373" y="683"/>
                </a:lnTo>
                <a:lnTo>
                  <a:pt x="1373" y="101"/>
                </a:lnTo>
                <a:close/>
                <a:moveTo>
                  <a:pt x="2060" y="0"/>
                </a:moveTo>
                <a:lnTo>
                  <a:pt x="2158" y="0"/>
                </a:lnTo>
                <a:lnTo>
                  <a:pt x="2158" y="683"/>
                </a:lnTo>
                <a:lnTo>
                  <a:pt x="2060" y="683"/>
                </a:lnTo>
                <a:lnTo>
                  <a:pt x="2060" y="0"/>
                </a:lnTo>
                <a:close/>
                <a:moveTo>
                  <a:pt x="2747" y="12"/>
                </a:moveTo>
                <a:lnTo>
                  <a:pt x="2845" y="12"/>
                </a:lnTo>
                <a:lnTo>
                  <a:pt x="2845" y="683"/>
                </a:lnTo>
                <a:lnTo>
                  <a:pt x="2747" y="683"/>
                </a:lnTo>
                <a:lnTo>
                  <a:pt x="2747" y="12"/>
                </a:lnTo>
                <a:close/>
              </a:path>
            </a:pathLst>
          </a:custGeom>
          <a:solidFill>
            <a:srgbClr val="FF33C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71" name="Freeform 8">
            <a:extLst>
              <a:ext uri="{FF2B5EF4-FFF2-40B4-BE49-F238E27FC236}">
                <a16:creationId xmlns:a16="http://schemas.microsoft.com/office/drawing/2014/main" id="{628194DE-FE50-D8A9-C24A-8FD581BAEC2F}"/>
              </a:ext>
            </a:extLst>
          </p:cNvPr>
          <p:cNvSpPr>
            <a:spLocks noEditPoints="1"/>
          </p:cNvSpPr>
          <p:nvPr/>
        </p:nvSpPr>
        <p:spPr bwMode="auto">
          <a:xfrm>
            <a:off x="5312614" y="4550184"/>
            <a:ext cx="5406988" cy="627063"/>
          </a:xfrm>
          <a:custGeom>
            <a:avLst/>
            <a:gdLst>
              <a:gd name="T0" fmla="*/ 0 w 2844"/>
              <a:gd name="T1" fmla="*/ 47 h 395"/>
              <a:gd name="T2" fmla="*/ 98 w 2844"/>
              <a:gd name="T3" fmla="*/ 47 h 395"/>
              <a:gd name="T4" fmla="*/ 98 w 2844"/>
              <a:gd name="T5" fmla="*/ 395 h 395"/>
              <a:gd name="T6" fmla="*/ 0 w 2844"/>
              <a:gd name="T7" fmla="*/ 395 h 395"/>
              <a:gd name="T8" fmla="*/ 0 w 2844"/>
              <a:gd name="T9" fmla="*/ 47 h 395"/>
              <a:gd name="T10" fmla="*/ 687 w 2844"/>
              <a:gd name="T11" fmla="*/ 92 h 395"/>
              <a:gd name="T12" fmla="*/ 785 w 2844"/>
              <a:gd name="T13" fmla="*/ 92 h 395"/>
              <a:gd name="T14" fmla="*/ 785 w 2844"/>
              <a:gd name="T15" fmla="*/ 395 h 395"/>
              <a:gd name="T16" fmla="*/ 687 w 2844"/>
              <a:gd name="T17" fmla="*/ 395 h 395"/>
              <a:gd name="T18" fmla="*/ 687 w 2844"/>
              <a:gd name="T19" fmla="*/ 92 h 395"/>
              <a:gd name="T20" fmla="*/ 1373 w 2844"/>
              <a:gd name="T21" fmla="*/ 66 h 395"/>
              <a:gd name="T22" fmla="*/ 1471 w 2844"/>
              <a:gd name="T23" fmla="*/ 66 h 395"/>
              <a:gd name="T24" fmla="*/ 1471 w 2844"/>
              <a:gd name="T25" fmla="*/ 395 h 395"/>
              <a:gd name="T26" fmla="*/ 1373 w 2844"/>
              <a:gd name="T27" fmla="*/ 395 h 395"/>
              <a:gd name="T28" fmla="*/ 1373 w 2844"/>
              <a:gd name="T29" fmla="*/ 66 h 395"/>
              <a:gd name="T30" fmla="*/ 2060 w 2844"/>
              <a:gd name="T31" fmla="*/ 66 h 395"/>
              <a:gd name="T32" fmla="*/ 2158 w 2844"/>
              <a:gd name="T33" fmla="*/ 66 h 395"/>
              <a:gd name="T34" fmla="*/ 2158 w 2844"/>
              <a:gd name="T35" fmla="*/ 395 h 395"/>
              <a:gd name="T36" fmla="*/ 2060 w 2844"/>
              <a:gd name="T37" fmla="*/ 395 h 395"/>
              <a:gd name="T38" fmla="*/ 2060 w 2844"/>
              <a:gd name="T39" fmla="*/ 66 h 395"/>
              <a:gd name="T40" fmla="*/ 2746 w 2844"/>
              <a:gd name="T41" fmla="*/ 0 h 395"/>
              <a:gd name="T42" fmla="*/ 2844 w 2844"/>
              <a:gd name="T43" fmla="*/ 0 h 395"/>
              <a:gd name="T44" fmla="*/ 2844 w 2844"/>
              <a:gd name="T45" fmla="*/ 395 h 395"/>
              <a:gd name="T46" fmla="*/ 2746 w 2844"/>
              <a:gd name="T47" fmla="*/ 395 h 395"/>
              <a:gd name="T48" fmla="*/ 2746 w 2844"/>
              <a:gd name="T49" fmla="*/ 0 h 3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844" h="395">
                <a:moveTo>
                  <a:pt x="0" y="47"/>
                </a:moveTo>
                <a:lnTo>
                  <a:pt x="98" y="47"/>
                </a:lnTo>
                <a:lnTo>
                  <a:pt x="98" y="395"/>
                </a:lnTo>
                <a:lnTo>
                  <a:pt x="0" y="395"/>
                </a:lnTo>
                <a:lnTo>
                  <a:pt x="0" y="47"/>
                </a:lnTo>
                <a:close/>
                <a:moveTo>
                  <a:pt x="687" y="92"/>
                </a:moveTo>
                <a:lnTo>
                  <a:pt x="785" y="92"/>
                </a:lnTo>
                <a:lnTo>
                  <a:pt x="785" y="395"/>
                </a:lnTo>
                <a:lnTo>
                  <a:pt x="687" y="395"/>
                </a:lnTo>
                <a:lnTo>
                  <a:pt x="687" y="92"/>
                </a:lnTo>
                <a:close/>
                <a:moveTo>
                  <a:pt x="1373" y="66"/>
                </a:moveTo>
                <a:lnTo>
                  <a:pt x="1471" y="66"/>
                </a:lnTo>
                <a:lnTo>
                  <a:pt x="1471" y="395"/>
                </a:lnTo>
                <a:lnTo>
                  <a:pt x="1373" y="395"/>
                </a:lnTo>
                <a:lnTo>
                  <a:pt x="1373" y="66"/>
                </a:lnTo>
                <a:close/>
                <a:moveTo>
                  <a:pt x="2060" y="66"/>
                </a:moveTo>
                <a:lnTo>
                  <a:pt x="2158" y="66"/>
                </a:lnTo>
                <a:lnTo>
                  <a:pt x="2158" y="395"/>
                </a:lnTo>
                <a:lnTo>
                  <a:pt x="2060" y="395"/>
                </a:lnTo>
                <a:lnTo>
                  <a:pt x="2060" y="66"/>
                </a:lnTo>
                <a:close/>
                <a:moveTo>
                  <a:pt x="2746" y="0"/>
                </a:moveTo>
                <a:lnTo>
                  <a:pt x="2844" y="0"/>
                </a:lnTo>
                <a:lnTo>
                  <a:pt x="2844" y="395"/>
                </a:lnTo>
                <a:lnTo>
                  <a:pt x="2746" y="395"/>
                </a:lnTo>
                <a:lnTo>
                  <a:pt x="2746" y="0"/>
                </a:lnTo>
                <a:close/>
              </a:path>
            </a:pathLst>
          </a:custGeom>
          <a:solidFill>
            <a:srgbClr val="66FF3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72" name="Freeform 9">
            <a:extLst>
              <a:ext uri="{FF2B5EF4-FFF2-40B4-BE49-F238E27FC236}">
                <a16:creationId xmlns:a16="http://schemas.microsoft.com/office/drawing/2014/main" id="{D242DCA5-53E9-32E1-0735-CB90553309DB}"/>
              </a:ext>
            </a:extLst>
          </p:cNvPr>
          <p:cNvSpPr>
            <a:spLocks noEditPoints="1"/>
          </p:cNvSpPr>
          <p:nvPr/>
        </p:nvSpPr>
        <p:spPr bwMode="auto">
          <a:xfrm>
            <a:off x="5548362" y="4243797"/>
            <a:ext cx="5408890" cy="933450"/>
          </a:xfrm>
          <a:custGeom>
            <a:avLst/>
            <a:gdLst>
              <a:gd name="T0" fmla="*/ 0 w 2845"/>
              <a:gd name="T1" fmla="*/ 154 h 588"/>
              <a:gd name="T2" fmla="*/ 98 w 2845"/>
              <a:gd name="T3" fmla="*/ 154 h 588"/>
              <a:gd name="T4" fmla="*/ 98 w 2845"/>
              <a:gd name="T5" fmla="*/ 588 h 588"/>
              <a:gd name="T6" fmla="*/ 0 w 2845"/>
              <a:gd name="T7" fmla="*/ 588 h 588"/>
              <a:gd name="T8" fmla="*/ 0 w 2845"/>
              <a:gd name="T9" fmla="*/ 154 h 588"/>
              <a:gd name="T10" fmla="*/ 687 w 2845"/>
              <a:gd name="T11" fmla="*/ 169 h 588"/>
              <a:gd name="T12" fmla="*/ 785 w 2845"/>
              <a:gd name="T13" fmla="*/ 169 h 588"/>
              <a:gd name="T14" fmla="*/ 785 w 2845"/>
              <a:gd name="T15" fmla="*/ 588 h 588"/>
              <a:gd name="T16" fmla="*/ 687 w 2845"/>
              <a:gd name="T17" fmla="*/ 588 h 588"/>
              <a:gd name="T18" fmla="*/ 687 w 2845"/>
              <a:gd name="T19" fmla="*/ 169 h 588"/>
              <a:gd name="T20" fmla="*/ 1373 w 2845"/>
              <a:gd name="T21" fmla="*/ 49 h 588"/>
              <a:gd name="T22" fmla="*/ 1472 w 2845"/>
              <a:gd name="T23" fmla="*/ 49 h 588"/>
              <a:gd name="T24" fmla="*/ 1472 w 2845"/>
              <a:gd name="T25" fmla="*/ 588 h 588"/>
              <a:gd name="T26" fmla="*/ 1373 w 2845"/>
              <a:gd name="T27" fmla="*/ 588 h 588"/>
              <a:gd name="T28" fmla="*/ 1373 w 2845"/>
              <a:gd name="T29" fmla="*/ 49 h 588"/>
              <a:gd name="T30" fmla="*/ 2061 w 2845"/>
              <a:gd name="T31" fmla="*/ 54 h 588"/>
              <a:gd name="T32" fmla="*/ 2159 w 2845"/>
              <a:gd name="T33" fmla="*/ 54 h 588"/>
              <a:gd name="T34" fmla="*/ 2159 w 2845"/>
              <a:gd name="T35" fmla="*/ 588 h 588"/>
              <a:gd name="T36" fmla="*/ 2061 w 2845"/>
              <a:gd name="T37" fmla="*/ 588 h 588"/>
              <a:gd name="T38" fmla="*/ 2061 w 2845"/>
              <a:gd name="T39" fmla="*/ 54 h 588"/>
              <a:gd name="T40" fmla="*/ 2747 w 2845"/>
              <a:gd name="T41" fmla="*/ 0 h 588"/>
              <a:gd name="T42" fmla="*/ 2845 w 2845"/>
              <a:gd name="T43" fmla="*/ 0 h 588"/>
              <a:gd name="T44" fmla="*/ 2845 w 2845"/>
              <a:gd name="T45" fmla="*/ 588 h 588"/>
              <a:gd name="T46" fmla="*/ 2747 w 2845"/>
              <a:gd name="T47" fmla="*/ 588 h 588"/>
              <a:gd name="T48" fmla="*/ 2747 w 2845"/>
              <a:gd name="T49" fmla="*/ 0 h 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845" h="588">
                <a:moveTo>
                  <a:pt x="0" y="154"/>
                </a:moveTo>
                <a:lnTo>
                  <a:pt x="98" y="154"/>
                </a:lnTo>
                <a:lnTo>
                  <a:pt x="98" y="588"/>
                </a:lnTo>
                <a:lnTo>
                  <a:pt x="0" y="588"/>
                </a:lnTo>
                <a:lnTo>
                  <a:pt x="0" y="154"/>
                </a:lnTo>
                <a:close/>
                <a:moveTo>
                  <a:pt x="687" y="169"/>
                </a:moveTo>
                <a:lnTo>
                  <a:pt x="785" y="169"/>
                </a:lnTo>
                <a:lnTo>
                  <a:pt x="785" y="588"/>
                </a:lnTo>
                <a:lnTo>
                  <a:pt x="687" y="588"/>
                </a:lnTo>
                <a:lnTo>
                  <a:pt x="687" y="169"/>
                </a:lnTo>
                <a:close/>
                <a:moveTo>
                  <a:pt x="1373" y="49"/>
                </a:moveTo>
                <a:lnTo>
                  <a:pt x="1472" y="49"/>
                </a:lnTo>
                <a:lnTo>
                  <a:pt x="1472" y="588"/>
                </a:lnTo>
                <a:lnTo>
                  <a:pt x="1373" y="588"/>
                </a:lnTo>
                <a:lnTo>
                  <a:pt x="1373" y="49"/>
                </a:lnTo>
                <a:close/>
                <a:moveTo>
                  <a:pt x="2061" y="54"/>
                </a:moveTo>
                <a:lnTo>
                  <a:pt x="2159" y="54"/>
                </a:lnTo>
                <a:lnTo>
                  <a:pt x="2159" y="588"/>
                </a:lnTo>
                <a:lnTo>
                  <a:pt x="2061" y="588"/>
                </a:lnTo>
                <a:lnTo>
                  <a:pt x="2061" y="54"/>
                </a:lnTo>
                <a:close/>
                <a:moveTo>
                  <a:pt x="2747" y="0"/>
                </a:moveTo>
                <a:lnTo>
                  <a:pt x="2845" y="0"/>
                </a:lnTo>
                <a:lnTo>
                  <a:pt x="2845" y="588"/>
                </a:lnTo>
                <a:lnTo>
                  <a:pt x="2747" y="588"/>
                </a:lnTo>
                <a:lnTo>
                  <a:pt x="2747" y="0"/>
                </a:lnTo>
                <a:close/>
              </a:path>
            </a:pathLst>
          </a:custGeom>
          <a:solidFill>
            <a:srgbClr val="0000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DBA9F754-AA63-F341-B83D-23499736D85C}"/>
              </a:ext>
            </a:extLst>
          </p:cNvPr>
          <p:cNvGrpSpPr/>
          <p:nvPr/>
        </p:nvGrpSpPr>
        <p:grpSpPr>
          <a:xfrm>
            <a:off x="5087503" y="5383622"/>
            <a:ext cx="5692482" cy="736500"/>
            <a:chOff x="4949487" y="5383622"/>
            <a:chExt cx="5644920" cy="736500"/>
          </a:xfrm>
        </p:grpSpPr>
        <p:sp>
          <p:nvSpPr>
            <p:cNvPr id="73" name="Rectangle 21">
              <a:extLst>
                <a:ext uri="{FF2B5EF4-FFF2-40B4-BE49-F238E27FC236}">
                  <a16:creationId xmlns:a16="http://schemas.microsoft.com/office/drawing/2014/main" id="{89E53172-D65C-A760-FA8B-BF4A213C66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9487" y="5383622"/>
              <a:ext cx="422347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7 650 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4" name="Rectangle 22">
              <a:extLst>
                <a:ext uri="{FF2B5EF4-FFF2-40B4-BE49-F238E27FC236}">
                  <a16:creationId xmlns:a16="http://schemas.microsoft.com/office/drawing/2014/main" id="{A103F161-8F46-0434-6ACF-DD43C1BCA1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55605" y="5383622"/>
              <a:ext cx="422347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6 375 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5" name="Rectangle 23">
              <a:extLst>
                <a:ext uri="{FF2B5EF4-FFF2-40B4-BE49-F238E27FC236}">
                  <a16:creationId xmlns:a16="http://schemas.microsoft.com/office/drawing/2014/main" id="{919DF2E7-2181-3EEC-AF15-655796CFA1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61724" y="5383622"/>
              <a:ext cx="422347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7 141 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6" name="Rectangle 24">
              <a:extLst>
                <a:ext uri="{FF2B5EF4-FFF2-40B4-BE49-F238E27FC236}">
                  <a16:creationId xmlns:a16="http://schemas.microsoft.com/office/drawing/2014/main" id="{A1E05682-F86D-DBB0-E812-3939E166C1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5942" y="5383622"/>
              <a:ext cx="422347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5 966 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7" name="Rectangle 25">
              <a:extLst>
                <a:ext uri="{FF2B5EF4-FFF2-40B4-BE49-F238E27FC236}">
                  <a16:creationId xmlns:a16="http://schemas.microsoft.com/office/drawing/2014/main" id="{67BB0F63-BEA4-E5CF-31A3-B7BEA790A5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72060" y="5383622"/>
              <a:ext cx="422347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9 535 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8" name="Rectangle 29">
              <a:extLst>
                <a:ext uri="{FF2B5EF4-FFF2-40B4-BE49-F238E27FC236}">
                  <a16:creationId xmlns:a16="http://schemas.microsoft.com/office/drawing/2014/main" id="{B00C7F36-BB89-1B2B-AC09-E75F449B33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9487" y="5580472"/>
              <a:ext cx="422347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3 618 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9" name="Rectangle 30">
              <a:extLst>
                <a:ext uri="{FF2B5EF4-FFF2-40B4-BE49-F238E27FC236}">
                  <a16:creationId xmlns:a16="http://schemas.microsoft.com/office/drawing/2014/main" id="{43F127CA-0EDC-89AD-4A80-E1A24166E7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55605" y="5580472"/>
              <a:ext cx="422347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3 492 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0" name="Rectangle 31">
              <a:extLst>
                <a:ext uri="{FF2B5EF4-FFF2-40B4-BE49-F238E27FC236}">
                  <a16:creationId xmlns:a16="http://schemas.microsoft.com/office/drawing/2014/main" id="{B283D85B-C92D-09F6-0180-53DA861EE5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61724" y="5580472"/>
              <a:ext cx="380113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3 </a:t>
              </a:r>
              <a:r>
                <a:rPr lang="pl-PL" altLang="pl-PL" sz="1000" dirty="0">
                  <a:solidFill>
                    <a:srgbClr val="FFFFFF"/>
                  </a:solidFill>
                  <a:latin typeface="Century Gothic" panose="020B0502020202020204" pitchFamily="34" charset="0"/>
                </a:rPr>
                <a:t>600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1" name="Rectangle 32">
              <a:extLst>
                <a:ext uri="{FF2B5EF4-FFF2-40B4-BE49-F238E27FC236}">
                  <a16:creationId xmlns:a16="http://schemas.microsoft.com/office/drawing/2014/main" id="{94345C9C-2208-4EBF-00C2-F8C20E45B9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5942" y="5580472"/>
              <a:ext cx="422347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4 226 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2" name="Rectangle 33">
              <a:extLst>
                <a:ext uri="{FF2B5EF4-FFF2-40B4-BE49-F238E27FC236}">
                  <a16:creationId xmlns:a16="http://schemas.microsoft.com/office/drawing/2014/main" id="{298FE205-2070-52FD-A48C-171EB50D4E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72060" y="5580472"/>
              <a:ext cx="422347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4 152 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3" name="Rectangle 37">
              <a:extLst>
                <a:ext uri="{FF2B5EF4-FFF2-40B4-BE49-F238E27FC236}">
                  <a16:creationId xmlns:a16="http://schemas.microsoft.com/office/drawing/2014/main" id="{7F952E78-A1F4-C12F-FAD1-3DB3C8D636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9487" y="5772559"/>
              <a:ext cx="422347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2 160 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4" name="Rectangle 38">
              <a:extLst>
                <a:ext uri="{FF2B5EF4-FFF2-40B4-BE49-F238E27FC236}">
                  <a16:creationId xmlns:a16="http://schemas.microsoft.com/office/drawing/2014/main" id="{22DBC6B6-7F18-8E08-AEE6-FA2168B5EC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55605" y="5772559"/>
              <a:ext cx="422347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1 877 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5" name="Rectangle 39">
              <a:extLst>
                <a:ext uri="{FF2B5EF4-FFF2-40B4-BE49-F238E27FC236}">
                  <a16:creationId xmlns:a16="http://schemas.microsoft.com/office/drawing/2014/main" id="{41EC4EA2-A9E1-6025-0707-90753894C3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61724" y="5772559"/>
              <a:ext cx="422347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2 039 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6" name="Rectangle 40">
              <a:extLst>
                <a:ext uri="{FF2B5EF4-FFF2-40B4-BE49-F238E27FC236}">
                  <a16:creationId xmlns:a16="http://schemas.microsoft.com/office/drawing/2014/main" id="{6BC78248-7C29-BECC-DDFA-C19AD9B543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5942" y="5772559"/>
              <a:ext cx="422347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2 038 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7" name="Rectangle 41">
              <a:extLst>
                <a:ext uri="{FF2B5EF4-FFF2-40B4-BE49-F238E27FC236}">
                  <a16:creationId xmlns:a16="http://schemas.microsoft.com/office/drawing/2014/main" id="{45541854-BE1F-68E8-73EB-944143F379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72060" y="5772559"/>
              <a:ext cx="422347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2 449 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8" name="Rectangle 45">
              <a:extLst>
                <a:ext uri="{FF2B5EF4-FFF2-40B4-BE49-F238E27FC236}">
                  <a16:creationId xmlns:a16="http://schemas.microsoft.com/office/drawing/2014/main" id="{5361D1AA-2558-34B6-26F2-5E766F2B15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9487" y="5966234"/>
              <a:ext cx="422347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2 684 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9" name="Rectangle 46">
              <a:extLst>
                <a:ext uri="{FF2B5EF4-FFF2-40B4-BE49-F238E27FC236}">
                  <a16:creationId xmlns:a16="http://schemas.microsoft.com/office/drawing/2014/main" id="{02F53CE1-FFFD-25DC-AD1D-E73A63B97D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55605" y="5966234"/>
              <a:ext cx="422347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2 598 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0" name="Rectangle 47">
              <a:extLst>
                <a:ext uri="{FF2B5EF4-FFF2-40B4-BE49-F238E27FC236}">
                  <a16:creationId xmlns:a16="http://schemas.microsoft.com/office/drawing/2014/main" id="{11A90047-B416-59D7-2792-9342CB2C95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61724" y="5966234"/>
              <a:ext cx="422347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3 338 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1" name="Rectangle 48">
              <a:extLst>
                <a:ext uri="{FF2B5EF4-FFF2-40B4-BE49-F238E27FC236}">
                  <a16:creationId xmlns:a16="http://schemas.microsoft.com/office/drawing/2014/main" id="{BF9CF230-9B14-1653-2773-CDAF282B0F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5942" y="5966234"/>
              <a:ext cx="422347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3 301 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2" name="Rectangle 49">
              <a:extLst>
                <a:ext uri="{FF2B5EF4-FFF2-40B4-BE49-F238E27FC236}">
                  <a16:creationId xmlns:a16="http://schemas.microsoft.com/office/drawing/2014/main" id="{262D24B1-542E-B4B6-6211-FA23C8ED1E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72060" y="5966234"/>
              <a:ext cx="422347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3 637 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01" name="Prostokąt 100">
            <a:extLst>
              <a:ext uri="{FF2B5EF4-FFF2-40B4-BE49-F238E27FC236}">
                <a16:creationId xmlns:a16="http://schemas.microsoft.com/office/drawing/2014/main" id="{72488583-C68C-7D5D-8223-CC866B76CB39}"/>
              </a:ext>
            </a:extLst>
          </p:cNvPr>
          <p:cNvSpPr/>
          <p:nvPr/>
        </p:nvSpPr>
        <p:spPr>
          <a:xfrm>
            <a:off x="138069" y="2487474"/>
            <a:ext cx="33830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… dynamika zmian w relacji 2021/2017 :  </a:t>
            </a:r>
            <a:endParaRPr kumimoji="0" lang="pl-PL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02" name="pole tekstowe 101">
            <a:extLst>
              <a:ext uri="{FF2B5EF4-FFF2-40B4-BE49-F238E27FC236}">
                <a16:creationId xmlns:a16="http://schemas.microsoft.com/office/drawing/2014/main" id="{53AA422A-1456-CB48-E445-167AF17D5434}"/>
              </a:ext>
            </a:extLst>
          </p:cNvPr>
          <p:cNvSpPr txBox="1"/>
          <p:nvPr/>
        </p:nvSpPr>
        <p:spPr>
          <a:xfrm>
            <a:off x="464717" y="3152412"/>
            <a:ext cx="32230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800" dirty="0">
                <a:latin typeface="Century Gothic" panose="020B0502020202020204" pitchFamily="34" charset="0"/>
              </a:rPr>
              <a:t>- PGE S A. GK         124,64%  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endParaRPr lang="pl-PL" dirty="0"/>
          </a:p>
        </p:txBody>
      </p:sp>
      <p:sp>
        <p:nvSpPr>
          <p:cNvPr id="103" name="pole tekstowe 102">
            <a:extLst>
              <a:ext uri="{FF2B5EF4-FFF2-40B4-BE49-F238E27FC236}">
                <a16:creationId xmlns:a16="http://schemas.microsoft.com/office/drawing/2014/main" id="{A37E8202-3DE0-FBCC-2385-32A12E7EEC0F}"/>
              </a:ext>
            </a:extLst>
          </p:cNvPr>
          <p:cNvSpPr txBox="1"/>
          <p:nvPr/>
        </p:nvSpPr>
        <p:spPr>
          <a:xfrm>
            <a:off x="500573" y="3487556"/>
            <a:ext cx="32044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800" dirty="0">
                <a:latin typeface="Century Gothic" panose="020B0502020202020204" pitchFamily="34" charset="0"/>
              </a:rPr>
              <a:t>- TAURON PE S.A.    114,76%  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endParaRPr lang="pl-PL" dirty="0"/>
          </a:p>
        </p:txBody>
      </p:sp>
      <p:sp>
        <p:nvSpPr>
          <p:cNvPr id="104" name="pole tekstowe 103">
            <a:extLst>
              <a:ext uri="{FF2B5EF4-FFF2-40B4-BE49-F238E27FC236}">
                <a16:creationId xmlns:a16="http://schemas.microsoft.com/office/drawing/2014/main" id="{0D7E8687-4A66-A15E-1FF2-D9B52F86FAC5}"/>
              </a:ext>
            </a:extLst>
          </p:cNvPr>
          <p:cNvSpPr txBox="1"/>
          <p:nvPr/>
        </p:nvSpPr>
        <p:spPr>
          <a:xfrm>
            <a:off x="457169" y="3821123"/>
            <a:ext cx="32219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800" dirty="0">
                <a:latin typeface="Century Gothic" panose="020B0502020202020204" pitchFamily="34" charset="0"/>
              </a:rPr>
              <a:t>- ENERGA S.A. GK   113,3%  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endParaRPr lang="pl-PL" dirty="0"/>
          </a:p>
        </p:txBody>
      </p:sp>
      <p:sp>
        <p:nvSpPr>
          <p:cNvPr id="105" name="pole tekstowe 104">
            <a:extLst>
              <a:ext uri="{FF2B5EF4-FFF2-40B4-BE49-F238E27FC236}">
                <a16:creationId xmlns:a16="http://schemas.microsoft.com/office/drawing/2014/main" id="{338AB1BD-A077-3D52-EFE8-0DA21BD2B74C}"/>
              </a:ext>
            </a:extLst>
          </p:cNvPr>
          <p:cNvSpPr txBox="1"/>
          <p:nvPr/>
        </p:nvSpPr>
        <p:spPr>
          <a:xfrm>
            <a:off x="439877" y="4147225"/>
            <a:ext cx="33083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800" dirty="0">
                <a:latin typeface="Century Gothic" panose="020B0502020202020204" pitchFamily="34" charset="0"/>
              </a:rPr>
              <a:t>- ENEA S.A.              135,51%  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410682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a 3">
            <a:extLst>
              <a:ext uri="{FF2B5EF4-FFF2-40B4-BE49-F238E27FC236}">
                <a16:creationId xmlns:a16="http://schemas.microsoft.com/office/drawing/2014/main" id="{F79651B0-FA17-CFC4-880A-5D27CE33D9EF}"/>
              </a:ext>
            </a:extLst>
          </p:cNvPr>
          <p:cNvGrpSpPr/>
          <p:nvPr/>
        </p:nvGrpSpPr>
        <p:grpSpPr>
          <a:xfrm>
            <a:off x="5111027" y="5204527"/>
            <a:ext cx="5628137" cy="119298"/>
            <a:chOff x="7895860" y="4960992"/>
            <a:chExt cx="2581850" cy="57629"/>
          </a:xfrm>
        </p:grpSpPr>
        <p:sp>
          <p:nvSpPr>
            <p:cNvPr id="7" name="Rectangle 14">
              <a:extLst>
                <a:ext uri="{FF2B5EF4-FFF2-40B4-BE49-F238E27FC236}">
                  <a16:creationId xmlns:a16="http://schemas.microsoft.com/office/drawing/2014/main" id="{3A106F8E-3EC1-8D60-83AD-62928DE1E6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5860" y="4960992"/>
              <a:ext cx="150230" cy="576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2017</a:t>
              </a:r>
            </a:p>
          </p:txBody>
        </p:sp>
        <p:sp>
          <p:nvSpPr>
            <p:cNvPr id="8" name="Rectangle 15">
              <a:extLst>
                <a:ext uri="{FF2B5EF4-FFF2-40B4-BE49-F238E27FC236}">
                  <a16:creationId xmlns:a16="http://schemas.microsoft.com/office/drawing/2014/main" id="{057C50E8-D99C-11A1-C757-3622B4D4C8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02821" y="4960992"/>
              <a:ext cx="150230" cy="576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2018</a:t>
              </a:r>
            </a:p>
          </p:txBody>
        </p:sp>
        <p:sp>
          <p:nvSpPr>
            <p:cNvPr id="9" name="Rectangle 16">
              <a:extLst>
                <a:ext uri="{FF2B5EF4-FFF2-40B4-BE49-F238E27FC236}">
                  <a16:creationId xmlns:a16="http://schemas.microsoft.com/office/drawing/2014/main" id="{6C303181-393A-EA91-453F-887347E7F1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11671" y="4960992"/>
              <a:ext cx="150230" cy="576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2019</a:t>
              </a:r>
            </a:p>
          </p:txBody>
        </p:sp>
        <p:sp>
          <p:nvSpPr>
            <p:cNvPr id="10" name="Rectangle 17">
              <a:extLst>
                <a:ext uri="{FF2B5EF4-FFF2-40B4-BE49-F238E27FC236}">
                  <a16:creationId xmlns:a16="http://schemas.microsoft.com/office/drawing/2014/main" id="{611438F4-0BC1-46E6-7E2D-7FBCD46EB1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18629" y="4960992"/>
              <a:ext cx="150230" cy="576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2020</a:t>
              </a:r>
            </a:p>
          </p:txBody>
        </p:sp>
        <p:sp>
          <p:nvSpPr>
            <p:cNvPr id="11" name="Rectangle 18">
              <a:extLst>
                <a:ext uri="{FF2B5EF4-FFF2-40B4-BE49-F238E27FC236}">
                  <a16:creationId xmlns:a16="http://schemas.microsoft.com/office/drawing/2014/main" id="{4A6DEFBD-AF24-EBFD-E140-EE90001637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27480" y="4960992"/>
              <a:ext cx="150230" cy="576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2021</a:t>
              </a:r>
            </a:p>
          </p:txBody>
        </p:sp>
      </p:grpSp>
      <p:sp>
        <p:nvSpPr>
          <p:cNvPr id="26" name="Rectangle 19">
            <a:extLst>
              <a:ext uri="{FF2B5EF4-FFF2-40B4-BE49-F238E27FC236}">
                <a16:creationId xmlns:a16="http://schemas.microsoft.com/office/drawing/2014/main" id="{081CC0FD-4B2E-3364-C61B-FFB709603E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8006" y="5447331"/>
            <a:ext cx="184485" cy="10502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1000">
              <a:latin typeface="Century Gothic" panose="020B0502020202020204" pitchFamily="34" charset="0"/>
            </a:endParaRPr>
          </a:p>
        </p:txBody>
      </p:sp>
      <p:sp>
        <p:nvSpPr>
          <p:cNvPr id="27" name="Rectangle 20">
            <a:extLst>
              <a:ext uri="{FF2B5EF4-FFF2-40B4-BE49-F238E27FC236}">
                <a16:creationId xmlns:a16="http://schemas.microsoft.com/office/drawing/2014/main" id="{8386CAE2-E94A-8A2E-441E-9DE65CE012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8018" y="5416959"/>
            <a:ext cx="81765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PGE S.A. GK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C708261-777E-5D61-C37B-A7116B2D45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8006" y="5629895"/>
            <a:ext cx="184485" cy="102400"/>
          </a:xfrm>
          <a:prstGeom prst="rect">
            <a:avLst/>
          </a:prstGeom>
          <a:solidFill>
            <a:srgbClr val="FF33C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1000">
              <a:latin typeface="Century Gothic" panose="020B05020202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0647607-1602-E6DC-BC62-13B3E5C5AD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8018" y="5601109"/>
            <a:ext cx="105731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TAURON PE S.A.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0" name="Rectangle 35">
            <a:extLst>
              <a:ext uri="{FF2B5EF4-FFF2-40B4-BE49-F238E27FC236}">
                <a16:creationId xmlns:a16="http://schemas.microsoft.com/office/drawing/2014/main" id="{33F35B6E-2F09-C3E4-8C03-D13CF9AF09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8006" y="5812457"/>
            <a:ext cx="184485" cy="102400"/>
          </a:xfrm>
          <a:prstGeom prst="rect">
            <a:avLst/>
          </a:prstGeom>
          <a:solidFill>
            <a:srgbClr val="66FF3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1000">
              <a:latin typeface="Century Gothic" panose="020B0502020202020204" pitchFamily="34" charset="0"/>
            </a:endParaRPr>
          </a:p>
        </p:txBody>
      </p:sp>
      <p:sp>
        <p:nvSpPr>
          <p:cNvPr id="31" name="Rectangle 36">
            <a:extLst>
              <a:ext uri="{FF2B5EF4-FFF2-40B4-BE49-F238E27FC236}">
                <a16:creationId xmlns:a16="http://schemas.microsoft.com/office/drawing/2014/main" id="{B0A7507E-29F3-AB11-5C20-0489C7C17F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8018" y="5783672"/>
            <a:ext cx="1005083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ENERGA S.A. GK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2" name="Rectangle 43">
            <a:extLst>
              <a:ext uri="{FF2B5EF4-FFF2-40B4-BE49-F238E27FC236}">
                <a16:creationId xmlns:a16="http://schemas.microsoft.com/office/drawing/2014/main" id="{8824ECF7-1CA4-DC08-FAD6-86687A75F9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8006" y="5995020"/>
            <a:ext cx="184485" cy="1024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1000">
              <a:latin typeface="Century Gothic" panose="020B0502020202020204" pitchFamily="34" charset="0"/>
            </a:endParaRPr>
          </a:p>
        </p:txBody>
      </p:sp>
      <p:sp>
        <p:nvSpPr>
          <p:cNvPr id="33" name="Rectangle 44">
            <a:extLst>
              <a:ext uri="{FF2B5EF4-FFF2-40B4-BE49-F238E27FC236}">
                <a16:creationId xmlns:a16="http://schemas.microsoft.com/office/drawing/2014/main" id="{34DACF5A-EEDE-4BCC-AF50-2F9484CFC5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8018" y="5966234"/>
            <a:ext cx="65024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ENEA S.A.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4" name="Prostokąt 63">
            <a:extLst>
              <a:ext uri="{FF2B5EF4-FFF2-40B4-BE49-F238E27FC236}">
                <a16:creationId xmlns:a16="http://schemas.microsoft.com/office/drawing/2014/main" id="{507E878C-12C3-21A8-D71B-2FB5EBCD7364}"/>
              </a:ext>
            </a:extLst>
          </p:cNvPr>
          <p:cNvSpPr/>
          <p:nvPr/>
        </p:nvSpPr>
        <p:spPr>
          <a:xfrm>
            <a:off x="983861" y="883023"/>
            <a:ext cx="7801705" cy="564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pl-PL" sz="1867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pl-PL" sz="1400" dirty="0"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 NAKŁADY INWESTYCYJNE GRUP KAPITAŁOWYCH ENERGETYKI W POLSCE [mln zł] </a:t>
            </a:r>
            <a:endParaRPr lang="pl-PL" sz="1400" dirty="0">
              <a:latin typeface="Century Gothic" panose="020B0502020202020204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W LATACH 2017 - 2021</a:t>
            </a:r>
          </a:p>
        </p:txBody>
      </p:sp>
      <p:sp>
        <p:nvSpPr>
          <p:cNvPr id="65" name="pole tekstowe 64">
            <a:extLst>
              <a:ext uri="{FF2B5EF4-FFF2-40B4-BE49-F238E27FC236}">
                <a16:creationId xmlns:a16="http://schemas.microsoft.com/office/drawing/2014/main" id="{3B2F69F1-ECAC-60B8-5334-EBA80396DB94}"/>
              </a:ext>
            </a:extLst>
          </p:cNvPr>
          <p:cNvSpPr txBox="1"/>
          <p:nvPr/>
        </p:nvSpPr>
        <p:spPr>
          <a:xfrm>
            <a:off x="479788" y="6025333"/>
            <a:ext cx="24823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l-PL" sz="600" dirty="0">
                <a:solidFill>
                  <a:schemeClr val="tx1">
                    <a:lumMod val="65000"/>
                  </a:schemeClr>
                </a:solidFill>
                <a:latin typeface="Century Gothic" panose="020B0502020202020204" pitchFamily="34" charset="0"/>
              </a:rPr>
              <a:t>*OPRACOWANIE WŁASNE NA PODSTAWIE                                     WSTĘPNYCH RAPORTOW Z WYNIKÓW ZA 2021 ROK                                    I ZBIORÓW WŁASNYCH</a:t>
            </a:r>
            <a:endParaRPr kumimoji="0" lang="pl-PL" sz="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</a:schemeClr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grpSp>
        <p:nvGrpSpPr>
          <p:cNvPr id="67" name="Grupa 66">
            <a:extLst>
              <a:ext uri="{FF2B5EF4-FFF2-40B4-BE49-F238E27FC236}">
                <a16:creationId xmlns:a16="http://schemas.microsoft.com/office/drawing/2014/main" id="{AD799FCE-D4E6-33B4-365E-EC0787ADC929}"/>
              </a:ext>
            </a:extLst>
          </p:cNvPr>
          <p:cNvGrpSpPr/>
          <p:nvPr/>
        </p:nvGrpSpPr>
        <p:grpSpPr>
          <a:xfrm>
            <a:off x="4847896" y="2204456"/>
            <a:ext cx="6280178" cy="2925804"/>
            <a:chOff x="4964113" y="1479551"/>
            <a:chExt cx="5724525" cy="2959100"/>
          </a:xfrm>
        </p:grpSpPr>
        <p:sp>
          <p:nvSpPr>
            <p:cNvPr id="101" name="Freeform 5">
              <a:extLst>
                <a:ext uri="{FF2B5EF4-FFF2-40B4-BE49-F238E27FC236}">
                  <a16:creationId xmlns:a16="http://schemas.microsoft.com/office/drawing/2014/main" id="{2ACDB66B-A7FF-6413-D26B-E9867ADA9C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64113" y="1479551"/>
              <a:ext cx="5724525" cy="2590800"/>
            </a:xfrm>
            <a:custGeom>
              <a:avLst/>
              <a:gdLst>
                <a:gd name="T0" fmla="*/ 0 w 3606"/>
                <a:gd name="T1" fmla="*/ 1632 h 1632"/>
                <a:gd name="T2" fmla="*/ 3606 w 3606"/>
                <a:gd name="T3" fmla="*/ 1632 h 1632"/>
                <a:gd name="T4" fmla="*/ 0 w 3606"/>
                <a:gd name="T5" fmla="*/ 1398 h 1632"/>
                <a:gd name="T6" fmla="*/ 3606 w 3606"/>
                <a:gd name="T7" fmla="*/ 1398 h 1632"/>
                <a:gd name="T8" fmla="*/ 0 w 3606"/>
                <a:gd name="T9" fmla="*/ 1165 h 1632"/>
                <a:gd name="T10" fmla="*/ 3606 w 3606"/>
                <a:gd name="T11" fmla="*/ 1165 h 1632"/>
                <a:gd name="T12" fmla="*/ 0 w 3606"/>
                <a:gd name="T13" fmla="*/ 933 h 1632"/>
                <a:gd name="T14" fmla="*/ 3606 w 3606"/>
                <a:gd name="T15" fmla="*/ 933 h 1632"/>
                <a:gd name="T16" fmla="*/ 0 w 3606"/>
                <a:gd name="T17" fmla="*/ 699 h 1632"/>
                <a:gd name="T18" fmla="*/ 3606 w 3606"/>
                <a:gd name="T19" fmla="*/ 699 h 1632"/>
                <a:gd name="T20" fmla="*/ 0 w 3606"/>
                <a:gd name="T21" fmla="*/ 466 h 1632"/>
                <a:gd name="T22" fmla="*/ 3606 w 3606"/>
                <a:gd name="T23" fmla="*/ 466 h 1632"/>
                <a:gd name="T24" fmla="*/ 0 w 3606"/>
                <a:gd name="T25" fmla="*/ 234 h 1632"/>
                <a:gd name="T26" fmla="*/ 3606 w 3606"/>
                <a:gd name="T27" fmla="*/ 234 h 1632"/>
                <a:gd name="T28" fmla="*/ 0 w 3606"/>
                <a:gd name="T29" fmla="*/ 0 h 1632"/>
                <a:gd name="T30" fmla="*/ 3606 w 3606"/>
                <a:gd name="T31" fmla="*/ 0 h 1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606" h="1632">
                  <a:moveTo>
                    <a:pt x="0" y="1632"/>
                  </a:moveTo>
                  <a:lnTo>
                    <a:pt x="3606" y="1632"/>
                  </a:lnTo>
                  <a:moveTo>
                    <a:pt x="0" y="1398"/>
                  </a:moveTo>
                  <a:lnTo>
                    <a:pt x="3606" y="1398"/>
                  </a:lnTo>
                  <a:moveTo>
                    <a:pt x="0" y="1165"/>
                  </a:moveTo>
                  <a:lnTo>
                    <a:pt x="3606" y="1165"/>
                  </a:lnTo>
                  <a:moveTo>
                    <a:pt x="0" y="933"/>
                  </a:moveTo>
                  <a:lnTo>
                    <a:pt x="3606" y="933"/>
                  </a:lnTo>
                  <a:moveTo>
                    <a:pt x="0" y="699"/>
                  </a:moveTo>
                  <a:lnTo>
                    <a:pt x="3606" y="699"/>
                  </a:lnTo>
                  <a:moveTo>
                    <a:pt x="0" y="466"/>
                  </a:moveTo>
                  <a:lnTo>
                    <a:pt x="3606" y="466"/>
                  </a:lnTo>
                  <a:moveTo>
                    <a:pt x="0" y="234"/>
                  </a:moveTo>
                  <a:lnTo>
                    <a:pt x="3606" y="234"/>
                  </a:lnTo>
                  <a:moveTo>
                    <a:pt x="0" y="0"/>
                  </a:moveTo>
                  <a:lnTo>
                    <a:pt x="3606" y="0"/>
                  </a:lnTo>
                </a:path>
              </a:pathLst>
            </a:custGeom>
            <a:noFill/>
            <a:ln w="3175" cap="flat">
              <a:solidFill>
                <a:schemeClr val="bg1">
                  <a:lumMod val="65000"/>
                  <a:lumOff val="3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2" name="Line 10">
              <a:extLst>
                <a:ext uri="{FF2B5EF4-FFF2-40B4-BE49-F238E27FC236}">
                  <a16:creationId xmlns:a16="http://schemas.microsoft.com/office/drawing/2014/main" id="{905B31EB-744E-AEFD-428F-1B80626E75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64113" y="4438651"/>
              <a:ext cx="5724525" cy="0"/>
            </a:xfrm>
            <a:prstGeom prst="line">
              <a:avLst/>
            </a:prstGeom>
            <a:noFill/>
            <a:ln w="3175" cap="flat">
              <a:solidFill>
                <a:schemeClr val="bg1">
                  <a:lumMod val="65000"/>
                  <a:lumOff val="3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</p:grpSp>
      <p:sp>
        <p:nvSpPr>
          <p:cNvPr id="68" name="Freeform 6">
            <a:extLst>
              <a:ext uri="{FF2B5EF4-FFF2-40B4-BE49-F238E27FC236}">
                <a16:creationId xmlns:a16="http://schemas.microsoft.com/office/drawing/2014/main" id="{823F5C42-1C97-F428-CBC4-760E966AFB81}"/>
              </a:ext>
            </a:extLst>
          </p:cNvPr>
          <p:cNvSpPr>
            <a:spLocks noEditPoints="1"/>
          </p:cNvSpPr>
          <p:nvPr/>
        </p:nvSpPr>
        <p:spPr bwMode="auto">
          <a:xfrm>
            <a:off x="5046437" y="2568612"/>
            <a:ext cx="5200391" cy="2561648"/>
          </a:xfrm>
          <a:custGeom>
            <a:avLst/>
            <a:gdLst>
              <a:gd name="T0" fmla="*/ 0 w 2986"/>
              <a:gd name="T1" fmla="*/ 59 h 1632"/>
              <a:gd name="T2" fmla="*/ 102 w 2986"/>
              <a:gd name="T3" fmla="*/ 59 h 1632"/>
              <a:gd name="T4" fmla="*/ 102 w 2986"/>
              <a:gd name="T5" fmla="*/ 1632 h 1632"/>
              <a:gd name="T6" fmla="*/ 0 w 2986"/>
              <a:gd name="T7" fmla="*/ 1632 h 1632"/>
              <a:gd name="T8" fmla="*/ 0 w 2986"/>
              <a:gd name="T9" fmla="*/ 59 h 1632"/>
              <a:gd name="T10" fmla="*/ 720 w 2986"/>
              <a:gd name="T11" fmla="*/ 35 h 1632"/>
              <a:gd name="T12" fmla="*/ 824 w 2986"/>
              <a:gd name="T13" fmla="*/ 35 h 1632"/>
              <a:gd name="T14" fmla="*/ 824 w 2986"/>
              <a:gd name="T15" fmla="*/ 1632 h 1632"/>
              <a:gd name="T16" fmla="*/ 720 w 2986"/>
              <a:gd name="T17" fmla="*/ 1632 h 1632"/>
              <a:gd name="T18" fmla="*/ 720 w 2986"/>
              <a:gd name="T19" fmla="*/ 35 h 1632"/>
              <a:gd name="T20" fmla="*/ 1442 w 2986"/>
              <a:gd name="T21" fmla="*/ 0 h 1632"/>
              <a:gd name="T22" fmla="*/ 1544 w 2986"/>
              <a:gd name="T23" fmla="*/ 0 h 1632"/>
              <a:gd name="T24" fmla="*/ 1544 w 2986"/>
              <a:gd name="T25" fmla="*/ 1632 h 1632"/>
              <a:gd name="T26" fmla="*/ 1442 w 2986"/>
              <a:gd name="T27" fmla="*/ 1632 h 1632"/>
              <a:gd name="T28" fmla="*/ 1442 w 2986"/>
              <a:gd name="T29" fmla="*/ 0 h 1632"/>
              <a:gd name="T30" fmla="*/ 2162 w 2986"/>
              <a:gd name="T31" fmla="*/ 352 h 1632"/>
              <a:gd name="T32" fmla="*/ 2266 w 2986"/>
              <a:gd name="T33" fmla="*/ 352 h 1632"/>
              <a:gd name="T34" fmla="*/ 2266 w 2986"/>
              <a:gd name="T35" fmla="*/ 1632 h 1632"/>
              <a:gd name="T36" fmla="*/ 2162 w 2986"/>
              <a:gd name="T37" fmla="*/ 1632 h 1632"/>
              <a:gd name="T38" fmla="*/ 2162 w 2986"/>
              <a:gd name="T39" fmla="*/ 352 h 1632"/>
              <a:gd name="T40" fmla="*/ 2884 w 2986"/>
              <a:gd name="T41" fmla="*/ 546 h 1632"/>
              <a:gd name="T42" fmla="*/ 2986 w 2986"/>
              <a:gd name="T43" fmla="*/ 546 h 1632"/>
              <a:gd name="T44" fmla="*/ 2986 w 2986"/>
              <a:gd name="T45" fmla="*/ 1632 h 1632"/>
              <a:gd name="T46" fmla="*/ 2884 w 2986"/>
              <a:gd name="T47" fmla="*/ 1632 h 1632"/>
              <a:gd name="T48" fmla="*/ 2884 w 2986"/>
              <a:gd name="T49" fmla="*/ 546 h 16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986" h="1632">
                <a:moveTo>
                  <a:pt x="0" y="59"/>
                </a:moveTo>
                <a:lnTo>
                  <a:pt x="102" y="59"/>
                </a:lnTo>
                <a:lnTo>
                  <a:pt x="102" y="1632"/>
                </a:lnTo>
                <a:lnTo>
                  <a:pt x="0" y="1632"/>
                </a:lnTo>
                <a:lnTo>
                  <a:pt x="0" y="59"/>
                </a:lnTo>
                <a:close/>
                <a:moveTo>
                  <a:pt x="720" y="35"/>
                </a:moveTo>
                <a:lnTo>
                  <a:pt x="824" y="35"/>
                </a:lnTo>
                <a:lnTo>
                  <a:pt x="824" y="1632"/>
                </a:lnTo>
                <a:lnTo>
                  <a:pt x="720" y="1632"/>
                </a:lnTo>
                <a:lnTo>
                  <a:pt x="720" y="35"/>
                </a:lnTo>
                <a:close/>
                <a:moveTo>
                  <a:pt x="1442" y="0"/>
                </a:moveTo>
                <a:lnTo>
                  <a:pt x="1544" y="0"/>
                </a:lnTo>
                <a:lnTo>
                  <a:pt x="1544" y="1632"/>
                </a:lnTo>
                <a:lnTo>
                  <a:pt x="1442" y="1632"/>
                </a:lnTo>
                <a:lnTo>
                  <a:pt x="1442" y="0"/>
                </a:lnTo>
                <a:close/>
                <a:moveTo>
                  <a:pt x="2162" y="352"/>
                </a:moveTo>
                <a:lnTo>
                  <a:pt x="2266" y="352"/>
                </a:lnTo>
                <a:lnTo>
                  <a:pt x="2266" y="1632"/>
                </a:lnTo>
                <a:lnTo>
                  <a:pt x="2162" y="1632"/>
                </a:lnTo>
                <a:lnTo>
                  <a:pt x="2162" y="352"/>
                </a:lnTo>
                <a:close/>
                <a:moveTo>
                  <a:pt x="2884" y="546"/>
                </a:moveTo>
                <a:lnTo>
                  <a:pt x="2986" y="546"/>
                </a:lnTo>
                <a:lnTo>
                  <a:pt x="2986" y="1632"/>
                </a:lnTo>
                <a:lnTo>
                  <a:pt x="2884" y="1632"/>
                </a:lnTo>
                <a:lnTo>
                  <a:pt x="2884" y="546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69" name="Freeform 7">
            <a:extLst>
              <a:ext uri="{FF2B5EF4-FFF2-40B4-BE49-F238E27FC236}">
                <a16:creationId xmlns:a16="http://schemas.microsoft.com/office/drawing/2014/main" id="{7B7A0455-922E-A95E-CE2D-31B2CCBC709E}"/>
              </a:ext>
            </a:extLst>
          </p:cNvPr>
          <p:cNvSpPr>
            <a:spLocks noEditPoints="1"/>
          </p:cNvSpPr>
          <p:nvPr/>
        </p:nvSpPr>
        <p:spPr bwMode="auto">
          <a:xfrm>
            <a:off x="5272844" y="3620269"/>
            <a:ext cx="5202134" cy="1509991"/>
          </a:xfrm>
          <a:custGeom>
            <a:avLst/>
            <a:gdLst>
              <a:gd name="T0" fmla="*/ 0 w 2987"/>
              <a:gd name="T1" fmla="*/ 153 h 962"/>
              <a:gd name="T2" fmla="*/ 103 w 2987"/>
              <a:gd name="T3" fmla="*/ 153 h 962"/>
              <a:gd name="T4" fmla="*/ 103 w 2987"/>
              <a:gd name="T5" fmla="*/ 962 h 962"/>
              <a:gd name="T6" fmla="*/ 0 w 2987"/>
              <a:gd name="T7" fmla="*/ 962 h 962"/>
              <a:gd name="T8" fmla="*/ 0 w 2987"/>
              <a:gd name="T9" fmla="*/ 153 h 962"/>
              <a:gd name="T10" fmla="*/ 721 w 2987"/>
              <a:gd name="T11" fmla="*/ 106 h 962"/>
              <a:gd name="T12" fmla="*/ 824 w 2987"/>
              <a:gd name="T13" fmla="*/ 106 h 962"/>
              <a:gd name="T14" fmla="*/ 824 w 2987"/>
              <a:gd name="T15" fmla="*/ 962 h 962"/>
              <a:gd name="T16" fmla="*/ 721 w 2987"/>
              <a:gd name="T17" fmla="*/ 962 h 962"/>
              <a:gd name="T18" fmla="*/ 721 w 2987"/>
              <a:gd name="T19" fmla="*/ 106 h 962"/>
              <a:gd name="T20" fmla="*/ 1442 w 2987"/>
              <a:gd name="T21" fmla="*/ 0 h 962"/>
              <a:gd name="T22" fmla="*/ 1545 w 2987"/>
              <a:gd name="T23" fmla="*/ 0 h 962"/>
              <a:gd name="T24" fmla="*/ 1545 w 2987"/>
              <a:gd name="T25" fmla="*/ 962 h 962"/>
              <a:gd name="T26" fmla="*/ 1442 w 2987"/>
              <a:gd name="T27" fmla="*/ 962 h 962"/>
              <a:gd name="T28" fmla="*/ 1442 w 2987"/>
              <a:gd name="T29" fmla="*/ 0 h 962"/>
              <a:gd name="T30" fmla="*/ 2163 w 2987"/>
              <a:gd name="T31" fmla="*/ 22 h 962"/>
              <a:gd name="T32" fmla="*/ 2266 w 2987"/>
              <a:gd name="T33" fmla="*/ 22 h 962"/>
              <a:gd name="T34" fmla="*/ 2266 w 2987"/>
              <a:gd name="T35" fmla="*/ 962 h 962"/>
              <a:gd name="T36" fmla="*/ 2163 w 2987"/>
              <a:gd name="T37" fmla="*/ 962 h 962"/>
              <a:gd name="T38" fmla="*/ 2163 w 2987"/>
              <a:gd name="T39" fmla="*/ 22 h 962"/>
              <a:gd name="T40" fmla="*/ 2884 w 2987"/>
              <a:gd name="T41" fmla="*/ 279 h 962"/>
              <a:gd name="T42" fmla="*/ 2987 w 2987"/>
              <a:gd name="T43" fmla="*/ 279 h 962"/>
              <a:gd name="T44" fmla="*/ 2987 w 2987"/>
              <a:gd name="T45" fmla="*/ 962 h 962"/>
              <a:gd name="T46" fmla="*/ 2884 w 2987"/>
              <a:gd name="T47" fmla="*/ 962 h 962"/>
              <a:gd name="T48" fmla="*/ 2884 w 2987"/>
              <a:gd name="T49" fmla="*/ 279 h 9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987" h="962">
                <a:moveTo>
                  <a:pt x="0" y="153"/>
                </a:moveTo>
                <a:lnTo>
                  <a:pt x="103" y="153"/>
                </a:lnTo>
                <a:lnTo>
                  <a:pt x="103" y="962"/>
                </a:lnTo>
                <a:lnTo>
                  <a:pt x="0" y="962"/>
                </a:lnTo>
                <a:lnTo>
                  <a:pt x="0" y="153"/>
                </a:lnTo>
                <a:close/>
                <a:moveTo>
                  <a:pt x="721" y="106"/>
                </a:moveTo>
                <a:lnTo>
                  <a:pt x="824" y="106"/>
                </a:lnTo>
                <a:lnTo>
                  <a:pt x="824" y="962"/>
                </a:lnTo>
                <a:lnTo>
                  <a:pt x="721" y="962"/>
                </a:lnTo>
                <a:lnTo>
                  <a:pt x="721" y="106"/>
                </a:lnTo>
                <a:close/>
                <a:moveTo>
                  <a:pt x="1442" y="0"/>
                </a:moveTo>
                <a:lnTo>
                  <a:pt x="1545" y="0"/>
                </a:lnTo>
                <a:lnTo>
                  <a:pt x="1545" y="962"/>
                </a:lnTo>
                <a:lnTo>
                  <a:pt x="1442" y="962"/>
                </a:lnTo>
                <a:lnTo>
                  <a:pt x="1442" y="0"/>
                </a:lnTo>
                <a:close/>
                <a:moveTo>
                  <a:pt x="2163" y="22"/>
                </a:moveTo>
                <a:lnTo>
                  <a:pt x="2266" y="22"/>
                </a:lnTo>
                <a:lnTo>
                  <a:pt x="2266" y="962"/>
                </a:lnTo>
                <a:lnTo>
                  <a:pt x="2163" y="962"/>
                </a:lnTo>
                <a:lnTo>
                  <a:pt x="2163" y="22"/>
                </a:lnTo>
                <a:close/>
                <a:moveTo>
                  <a:pt x="2884" y="279"/>
                </a:moveTo>
                <a:lnTo>
                  <a:pt x="2987" y="279"/>
                </a:lnTo>
                <a:lnTo>
                  <a:pt x="2987" y="962"/>
                </a:lnTo>
                <a:lnTo>
                  <a:pt x="2884" y="962"/>
                </a:lnTo>
                <a:lnTo>
                  <a:pt x="2884" y="279"/>
                </a:lnTo>
                <a:close/>
              </a:path>
            </a:pathLst>
          </a:custGeom>
          <a:solidFill>
            <a:srgbClr val="FF33C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70" name="Freeform 8">
            <a:extLst>
              <a:ext uri="{FF2B5EF4-FFF2-40B4-BE49-F238E27FC236}">
                <a16:creationId xmlns:a16="http://schemas.microsoft.com/office/drawing/2014/main" id="{92AA1FD0-B0CF-131A-E43C-18C700831C65}"/>
              </a:ext>
            </a:extLst>
          </p:cNvPr>
          <p:cNvSpPr>
            <a:spLocks noEditPoints="1"/>
          </p:cNvSpPr>
          <p:nvPr/>
        </p:nvSpPr>
        <p:spPr bwMode="auto">
          <a:xfrm>
            <a:off x="5500992" y="4359568"/>
            <a:ext cx="5202134" cy="770692"/>
          </a:xfrm>
          <a:custGeom>
            <a:avLst/>
            <a:gdLst>
              <a:gd name="T0" fmla="*/ 0 w 2987"/>
              <a:gd name="T1" fmla="*/ 165 h 491"/>
              <a:gd name="T2" fmla="*/ 104 w 2987"/>
              <a:gd name="T3" fmla="*/ 165 h 491"/>
              <a:gd name="T4" fmla="*/ 104 w 2987"/>
              <a:gd name="T5" fmla="*/ 491 h 491"/>
              <a:gd name="T6" fmla="*/ 0 w 2987"/>
              <a:gd name="T7" fmla="*/ 491 h 491"/>
              <a:gd name="T8" fmla="*/ 0 w 2987"/>
              <a:gd name="T9" fmla="*/ 165 h 491"/>
              <a:gd name="T10" fmla="*/ 722 w 2987"/>
              <a:gd name="T11" fmla="*/ 102 h 491"/>
              <a:gd name="T12" fmla="*/ 824 w 2987"/>
              <a:gd name="T13" fmla="*/ 102 h 491"/>
              <a:gd name="T14" fmla="*/ 824 w 2987"/>
              <a:gd name="T15" fmla="*/ 491 h 491"/>
              <a:gd name="T16" fmla="*/ 722 w 2987"/>
              <a:gd name="T17" fmla="*/ 491 h 491"/>
              <a:gd name="T18" fmla="*/ 722 w 2987"/>
              <a:gd name="T19" fmla="*/ 102 h 491"/>
              <a:gd name="T20" fmla="*/ 1442 w 2987"/>
              <a:gd name="T21" fmla="*/ 124 h 491"/>
              <a:gd name="T22" fmla="*/ 1545 w 2987"/>
              <a:gd name="T23" fmla="*/ 124 h 491"/>
              <a:gd name="T24" fmla="*/ 1545 w 2987"/>
              <a:gd name="T25" fmla="*/ 491 h 491"/>
              <a:gd name="T26" fmla="*/ 1442 w 2987"/>
              <a:gd name="T27" fmla="*/ 491 h 491"/>
              <a:gd name="T28" fmla="*/ 1442 w 2987"/>
              <a:gd name="T29" fmla="*/ 124 h 491"/>
              <a:gd name="T30" fmla="*/ 2163 w 2987"/>
              <a:gd name="T31" fmla="*/ 90 h 491"/>
              <a:gd name="T32" fmla="*/ 2266 w 2987"/>
              <a:gd name="T33" fmla="*/ 90 h 491"/>
              <a:gd name="T34" fmla="*/ 2266 w 2987"/>
              <a:gd name="T35" fmla="*/ 491 h 491"/>
              <a:gd name="T36" fmla="*/ 2163 w 2987"/>
              <a:gd name="T37" fmla="*/ 491 h 491"/>
              <a:gd name="T38" fmla="*/ 2163 w 2987"/>
              <a:gd name="T39" fmla="*/ 90 h 491"/>
              <a:gd name="T40" fmla="*/ 2884 w 2987"/>
              <a:gd name="T41" fmla="*/ 0 h 491"/>
              <a:gd name="T42" fmla="*/ 2987 w 2987"/>
              <a:gd name="T43" fmla="*/ 0 h 491"/>
              <a:gd name="T44" fmla="*/ 2987 w 2987"/>
              <a:gd name="T45" fmla="*/ 491 h 491"/>
              <a:gd name="T46" fmla="*/ 2884 w 2987"/>
              <a:gd name="T47" fmla="*/ 491 h 491"/>
              <a:gd name="T48" fmla="*/ 2884 w 2987"/>
              <a:gd name="T49" fmla="*/ 0 h 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987" h="491">
                <a:moveTo>
                  <a:pt x="0" y="165"/>
                </a:moveTo>
                <a:lnTo>
                  <a:pt x="104" y="165"/>
                </a:lnTo>
                <a:lnTo>
                  <a:pt x="104" y="491"/>
                </a:lnTo>
                <a:lnTo>
                  <a:pt x="0" y="491"/>
                </a:lnTo>
                <a:lnTo>
                  <a:pt x="0" y="165"/>
                </a:lnTo>
                <a:close/>
                <a:moveTo>
                  <a:pt x="722" y="102"/>
                </a:moveTo>
                <a:lnTo>
                  <a:pt x="824" y="102"/>
                </a:lnTo>
                <a:lnTo>
                  <a:pt x="824" y="491"/>
                </a:lnTo>
                <a:lnTo>
                  <a:pt x="722" y="491"/>
                </a:lnTo>
                <a:lnTo>
                  <a:pt x="722" y="102"/>
                </a:lnTo>
                <a:close/>
                <a:moveTo>
                  <a:pt x="1442" y="124"/>
                </a:moveTo>
                <a:lnTo>
                  <a:pt x="1545" y="124"/>
                </a:lnTo>
                <a:lnTo>
                  <a:pt x="1545" y="491"/>
                </a:lnTo>
                <a:lnTo>
                  <a:pt x="1442" y="491"/>
                </a:lnTo>
                <a:lnTo>
                  <a:pt x="1442" y="124"/>
                </a:lnTo>
                <a:close/>
                <a:moveTo>
                  <a:pt x="2163" y="90"/>
                </a:moveTo>
                <a:lnTo>
                  <a:pt x="2266" y="90"/>
                </a:lnTo>
                <a:lnTo>
                  <a:pt x="2266" y="491"/>
                </a:lnTo>
                <a:lnTo>
                  <a:pt x="2163" y="491"/>
                </a:lnTo>
                <a:lnTo>
                  <a:pt x="2163" y="90"/>
                </a:lnTo>
                <a:close/>
                <a:moveTo>
                  <a:pt x="2884" y="0"/>
                </a:moveTo>
                <a:lnTo>
                  <a:pt x="2987" y="0"/>
                </a:lnTo>
                <a:lnTo>
                  <a:pt x="2987" y="491"/>
                </a:lnTo>
                <a:lnTo>
                  <a:pt x="2884" y="491"/>
                </a:lnTo>
                <a:lnTo>
                  <a:pt x="2884" y="0"/>
                </a:lnTo>
                <a:close/>
              </a:path>
            </a:pathLst>
          </a:custGeom>
          <a:solidFill>
            <a:srgbClr val="66FF3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71" name="Freeform 9">
            <a:extLst>
              <a:ext uri="{FF2B5EF4-FFF2-40B4-BE49-F238E27FC236}">
                <a16:creationId xmlns:a16="http://schemas.microsoft.com/office/drawing/2014/main" id="{DD384998-E4DA-F0B8-17CE-C01371BA158B}"/>
              </a:ext>
            </a:extLst>
          </p:cNvPr>
          <p:cNvSpPr>
            <a:spLocks noEditPoints="1"/>
          </p:cNvSpPr>
          <p:nvPr/>
        </p:nvSpPr>
        <p:spPr bwMode="auto">
          <a:xfrm>
            <a:off x="5729141" y="3598294"/>
            <a:ext cx="5202134" cy="1531966"/>
          </a:xfrm>
          <a:custGeom>
            <a:avLst/>
            <a:gdLst>
              <a:gd name="T0" fmla="*/ 0 w 2987"/>
              <a:gd name="T1" fmla="*/ 0 h 976"/>
              <a:gd name="T2" fmla="*/ 103 w 2987"/>
              <a:gd name="T3" fmla="*/ 0 h 976"/>
              <a:gd name="T4" fmla="*/ 103 w 2987"/>
              <a:gd name="T5" fmla="*/ 976 h 976"/>
              <a:gd name="T6" fmla="*/ 0 w 2987"/>
              <a:gd name="T7" fmla="*/ 976 h 976"/>
              <a:gd name="T8" fmla="*/ 0 w 2987"/>
              <a:gd name="T9" fmla="*/ 0 h 976"/>
              <a:gd name="T10" fmla="*/ 721 w 2987"/>
              <a:gd name="T11" fmla="*/ 439 h 976"/>
              <a:gd name="T12" fmla="*/ 824 w 2987"/>
              <a:gd name="T13" fmla="*/ 439 h 976"/>
              <a:gd name="T14" fmla="*/ 824 w 2987"/>
              <a:gd name="T15" fmla="*/ 976 h 976"/>
              <a:gd name="T16" fmla="*/ 721 w 2987"/>
              <a:gd name="T17" fmla="*/ 976 h 976"/>
              <a:gd name="T18" fmla="*/ 721 w 2987"/>
              <a:gd name="T19" fmla="*/ 439 h 976"/>
              <a:gd name="T20" fmla="*/ 1442 w 2987"/>
              <a:gd name="T21" fmla="*/ 468 h 976"/>
              <a:gd name="T22" fmla="*/ 1545 w 2987"/>
              <a:gd name="T23" fmla="*/ 468 h 976"/>
              <a:gd name="T24" fmla="*/ 1545 w 2987"/>
              <a:gd name="T25" fmla="*/ 976 h 976"/>
              <a:gd name="T26" fmla="*/ 1442 w 2987"/>
              <a:gd name="T27" fmla="*/ 976 h 976"/>
              <a:gd name="T28" fmla="*/ 1442 w 2987"/>
              <a:gd name="T29" fmla="*/ 468 h 976"/>
              <a:gd name="T30" fmla="*/ 2163 w 2987"/>
              <a:gd name="T31" fmla="*/ 407 h 976"/>
              <a:gd name="T32" fmla="*/ 2266 w 2987"/>
              <a:gd name="T33" fmla="*/ 407 h 976"/>
              <a:gd name="T34" fmla="*/ 2266 w 2987"/>
              <a:gd name="T35" fmla="*/ 976 h 976"/>
              <a:gd name="T36" fmla="*/ 2163 w 2987"/>
              <a:gd name="T37" fmla="*/ 976 h 976"/>
              <a:gd name="T38" fmla="*/ 2163 w 2987"/>
              <a:gd name="T39" fmla="*/ 407 h 976"/>
              <a:gd name="T40" fmla="*/ 2883 w 2987"/>
              <a:gd name="T41" fmla="*/ 407 h 976"/>
              <a:gd name="T42" fmla="*/ 2987 w 2987"/>
              <a:gd name="T43" fmla="*/ 407 h 976"/>
              <a:gd name="T44" fmla="*/ 2987 w 2987"/>
              <a:gd name="T45" fmla="*/ 976 h 976"/>
              <a:gd name="T46" fmla="*/ 2883 w 2987"/>
              <a:gd name="T47" fmla="*/ 976 h 976"/>
              <a:gd name="T48" fmla="*/ 2883 w 2987"/>
              <a:gd name="T49" fmla="*/ 407 h 9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987" h="976">
                <a:moveTo>
                  <a:pt x="0" y="0"/>
                </a:moveTo>
                <a:lnTo>
                  <a:pt x="103" y="0"/>
                </a:lnTo>
                <a:lnTo>
                  <a:pt x="103" y="976"/>
                </a:lnTo>
                <a:lnTo>
                  <a:pt x="0" y="976"/>
                </a:lnTo>
                <a:lnTo>
                  <a:pt x="0" y="0"/>
                </a:lnTo>
                <a:close/>
                <a:moveTo>
                  <a:pt x="721" y="439"/>
                </a:moveTo>
                <a:lnTo>
                  <a:pt x="824" y="439"/>
                </a:lnTo>
                <a:lnTo>
                  <a:pt x="824" y="976"/>
                </a:lnTo>
                <a:lnTo>
                  <a:pt x="721" y="976"/>
                </a:lnTo>
                <a:lnTo>
                  <a:pt x="721" y="439"/>
                </a:lnTo>
                <a:close/>
                <a:moveTo>
                  <a:pt x="1442" y="468"/>
                </a:moveTo>
                <a:lnTo>
                  <a:pt x="1545" y="468"/>
                </a:lnTo>
                <a:lnTo>
                  <a:pt x="1545" y="976"/>
                </a:lnTo>
                <a:lnTo>
                  <a:pt x="1442" y="976"/>
                </a:lnTo>
                <a:lnTo>
                  <a:pt x="1442" y="468"/>
                </a:lnTo>
                <a:close/>
                <a:moveTo>
                  <a:pt x="2163" y="407"/>
                </a:moveTo>
                <a:lnTo>
                  <a:pt x="2266" y="407"/>
                </a:lnTo>
                <a:lnTo>
                  <a:pt x="2266" y="976"/>
                </a:lnTo>
                <a:lnTo>
                  <a:pt x="2163" y="976"/>
                </a:lnTo>
                <a:lnTo>
                  <a:pt x="2163" y="407"/>
                </a:lnTo>
                <a:close/>
                <a:moveTo>
                  <a:pt x="2883" y="407"/>
                </a:moveTo>
                <a:lnTo>
                  <a:pt x="2987" y="407"/>
                </a:lnTo>
                <a:lnTo>
                  <a:pt x="2987" y="976"/>
                </a:lnTo>
                <a:lnTo>
                  <a:pt x="2883" y="976"/>
                </a:lnTo>
                <a:lnTo>
                  <a:pt x="2883" y="407"/>
                </a:lnTo>
                <a:close/>
              </a:path>
            </a:pathLst>
          </a:custGeom>
          <a:solidFill>
            <a:srgbClr val="0000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BE16AEE7-BB22-98AD-C3F4-CAB74D2FE250}"/>
              </a:ext>
            </a:extLst>
          </p:cNvPr>
          <p:cNvGrpSpPr/>
          <p:nvPr/>
        </p:nvGrpSpPr>
        <p:grpSpPr>
          <a:xfrm>
            <a:off x="5047257" y="5372748"/>
            <a:ext cx="5683281" cy="773251"/>
            <a:chOff x="5133517" y="5346870"/>
            <a:chExt cx="5409641" cy="773252"/>
          </a:xfrm>
        </p:grpSpPr>
        <p:sp>
          <p:nvSpPr>
            <p:cNvPr id="72" name="Rectangle 21">
              <a:extLst>
                <a:ext uri="{FF2B5EF4-FFF2-40B4-BE49-F238E27FC236}">
                  <a16:creationId xmlns:a16="http://schemas.microsoft.com/office/drawing/2014/main" id="{2D9F8117-1489-FA55-D1F1-39D6C83820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3517" y="5346870"/>
              <a:ext cx="429098" cy="167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1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6 751 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3" name="Rectangle 22">
              <a:extLst>
                <a:ext uri="{FF2B5EF4-FFF2-40B4-BE49-F238E27FC236}">
                  <a16:creationId xmlns:a16="http://schemas.microsoft.com/office/drawing/2014/main" id="{0D9F025E-99EE-C0BC-AE64-9D39A48D8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89204" y="5346870"/>
              <a:ext cx="429098" cy="167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1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6 856 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4" name="Rectangle 23">
              <a:extLst>
                <a:ext uri="{FF2B5EF4-FFF2-40B4-BE49-F238E27FC236}">
                  <a16:creationId xmlns:a16="http://schemas.microsoft.com/office/drawing/2014/main" id="{413B4EC5-E59C-CFBC-B467-5FA8641264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44892" y="5346870"/>
              <a:ext cx="429098" cy="167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1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7 009 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5" name="Rectangle 24">
              <a:extLst>
                <a:ext uri="{FF2B5EF4-FFF2-40B4-BE49-F238E27FC236}">
                  <a16:creationId xmlns:a16="http://schemas.microsoft.com/office/drawing/2014/main" id="{C5487D6B-5DFD-1D21-8AEC-01914D293A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00578" y="5346870"/>
              <a:ext cx="386892" cy="167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1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5 495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6" name="Rectangle 25">
              <a:extLst>
                <a:ext uri="{FF2B5EF4-FFF2-40B4-BE49-F238E27FC236}">
                  <a16:creationId xmlns:a16="http://schemas.microsoft.com/office/drawing/2014/main" id="{BE640A4B-26A9-5F3B-698A-85C09D25E8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56266" y="5346870"/>
              <a:ext cx="386892" cy="167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1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4 662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7" name="Rectangle 29">
              <a:extLst>
                <a:ext uri="{FF2B5EF4-FFF2-40B4-BE49-F238E27FC236}">
                  <a16:creationId xmlns:a16="http://schemas.microsoft.com/office/drawing/2014/main" id="{788140DC-4F01-2B0D-F838-DD5448B672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3517" y="5549353"/>
              <a:ext cx="429098" cy="167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1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3 474 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8" name="Rectangle 30">
              <a:extLst>
                <a:ext uri="{FF2B5EF4-FFF2-40B4-BE49-F238E27FC236}">
                  <a16:creationId xmlns:a16="http://schemas.microsoft.com/office/drawing/2014/main" id="{D2612DDD-FF36-DB5C-0DAC-AB1F1E07EE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89204" y="5549353"/>
              <a:ext cx="429098" cy="167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1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3 672 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9" name="Rectangle 31">
              <a:extLst>
                <a:ext uri="{FF2B5EF4-FFF2-40B4-BE49-F238E27FC236}">
                  <a16:creationId xmlns:a16="http://schemas.microsoft.com/office/drawing/2014/main" id="{0015DA27-037D-A21D-9BAC-CC79AB4A5A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44892" y="5549353"/>
              <a:ext cx="386892" cy="167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1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4 12</a:t>
              </a:r>
              <a:r>
                <a:rPr lang="pl-PL" altLang="pl-PL" sz="1100" dirty="0">
                  <a:solidFill>
                    <a:srgbClr val="FFFFFF"/>
                  </a:solidFill>
                  <a:latin typeface="Century Gothic" panose="020B0502020202020204" pitchFamily="34" charset="0"/>
                </a:rPr>
                <a:t>8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0" name="Rectangle 32">
              <a:extLst>
                <a:ext uri="{FF2B5EF4-FFF2-40B4-BE49-F238E27FC236}">
                  <a16:creationId xmlns:a16="http://schemas.microsoft.com/office/drawing/2014/main" id="{9FB91240-728F-251D-EE50-12507D4622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00578" y="5549353"/>
              <a:ext cx="386892" cy="167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1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4 039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1" name="Rectangle 33">
              <a:extLst>
                <a:ext uri="{FF2B5EF4-FFF2-40B4-BE49-F238E27FC236}">
                  <a16:creationId xmlns:a16="http://schemas.microsoft.com/office/drawing/2014/main" id="{FF9B0AB3-8000-8E00-D623-20C22E6BD8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56266" y="5549353"/>
              <a:ext cx="386892" cy="167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1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2 932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2" name="Rectangle 37">
              <a:extLst>
                <a:ext uri="{FF2B5EF4-FFF2-40B4-BE49-F238E27FC236}">
                  <a16:creationId xmlns:a16="http://schemas.microsoft.com/office/drawing/2014/main" id="{F66DA770-FD02-B6F9-04AD-9E7F74DED7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3517" y="5751836"/>
              <a:ext cx="429098" cy="167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1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1 402 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3" name="Rectangle 38">
              <a:extLst>
                <a:ext uri="{FF2B5EF4-FFF2-40B4-BE49-F238E27FC236}">
                  <a16:creationId xmlns:a16="http://schemas.microsoft.com/office/drawing/2014/main" id="{F7425BD4-DFC9-E11E-FA52-4182B6D212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89204" y="5751836"/>
              <a:ext cx="429098" cy="167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1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1 668 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4" name="Rectangle 39">
              <a:extLst>
                <a:ext uri="{FF2B5EF4-FFF2-40B4-BE49-F238E27FC236}">
                  <a16:creationId xmlns:a16="http://schemas.microsoft.com/office/drawing/2014/main" id="{18C9B449-81E1-6A5A-E62D-F4E02E5FC6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44892" y="5751836"/>
              <a:ext cx="429098" cy="167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1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1 574 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5" name="Rectangle 40">
              <a:extLst>
                <a:ext uri="{FF2B5EF4-FFF2-40B4-BE49-F238E27FC236}">
                  <a16:creationId xmlns:a16="http://schemas.microsoft.com/office/drawing/2014/main" id="{9B10338F-CDCB-0B47-1827-2B491435D6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00578" y="5751836"/>
              <a:ext cx="386892" cy="167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1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1 721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6" name="Rectangle 41">
              <a:extLst>
                <a:ext uri="{FF2B5EF4-FFF2-40B4-BE49-F238E27FC236}">
                  <a16:creationId xmlns:a16="http://schemas.microsoft.com/office/drawing/2014/main" id="{0C22141D-D0AF-9438-C022-8F7B60A020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56266" y="5751836"/>
              <a:ext cx="386892" cy="167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1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2 107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7" name="Rectangle 45">
              <a:extLst>
                <a:ext uri="{FF2B5EF4-FFF2-40B4-BE49-F238E27FC236}">
                  <a16:creationId xmlns:a16="http://schemas.microsoft.com/office/drawing/2014/main" id="{7F959B60-602C-4ACF-015A-D06D0C5330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3517" y="5952750"/>
              <a:ext cx="429098" cy="167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1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4 187 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8" name="Rectangle 46">
              <a:extLst>
                <a:ext uri="{FF2B5EF4-FFF2-40B4-BE49-F238E27FC236}">
                  <a16:creationId xmlns:a16="http://schemas.microsoft.com/office/drawing/2014/main" id="{A10188FE-AF62-7A7E-1DC4-6692BB5B18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89204" y="5952750"/>
              <a:ext cx="429098" cy="167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1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2 306 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9" name="Rectangle 47">
              <a:extLst>
                <a:ext uri="{FF2B5EF4-FFF2-40B4-BE49-F238E27FC236}">
                  <a16:creationId xmlns:a16="http://schemas.microsoft.com/office/drawing/2014/main" id="{9B3D9D4F-83B0-372F-4E4F-DDE29F603B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44892" y="5952750"/>
              <a:ext cx="386892" cy="167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1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2 181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0" name="Rectangle 48">
              <a:extLst>
                <a:ext uri="{FF2B5EF4-FFF2-40B4-BE49-F238E27FC236}">
                  <a16:creationId xmlns:a16="http://schemas.microsoft.com/office/drawing/2014/main" id="{8B80213F-465B-6E09-80BB-DCC3200644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00578" y="5952750"/>
              <a:ext cx="386892" cy="167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1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2 441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1" name="Rectangle 49">
              <a:extLst>
                <a:ext uri="{FF2B5EF4-FFF2-40B4-BE49-F238E27FC236}">
                  <a16:creationId xmlns:a16="http://schemas.microsoft.com/office/drawing/2014/main" id="{73F8EC6B-D9EC-5F11-6827-370F5A698F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56266" y="5952750"/>
              <a:ext cx="386892" cy="167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1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2 441</a:t>
              </a: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92" name="Rectangle 50">
            <a:extLst>
              <a:ext uri="{FF2B5EF4-FFF2-40B4-BE49-F238E27FC236}">
                <a16:creationId xmlns:a16="http://schemas.microsoft.com/office/drawing/2014/main" id="{27B339FD-D792-52A1-8518-BF9F2F2B9C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1489" y="5048639"/>
            <a:ext cx="168935" cy="194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0</a:t>
            </a:r>
            <a:endParaRPr kumimoji="0" lang="pl-PL" altLang="pl-P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3" name="Rectangle 51">
            <a:extLst>
              <a:ext uri="{FF2B5EF4-FFF2-40B4-BE49-F238E27FC236}">
                <a16:creationId xmlns:a16="http://schemas.microsoft.com/office/drawing/2014/main" id="{EA461ED6-064B-0B11-81AE-769B2ADC3A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6685" y="4682913"/>
            <a:ext cx="386892" cy="152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1 000 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4" name="Rectangle 52">
            <a:extLst>
              <a:ext uri="{FF2B5EF4-FFF2-40B4-BE49-F238E27FC236}">
                <a16:creationId xmlns:a16="http://schemas.microsoft.com/office/drawing/2014/main" id="{3D3C4E32-DDDE-FFC6-9FF0-97B10BCCB9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6685" y="4317188"/>
            <a:ext cx="386892" cy="152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2 000 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5" name="Rectangle 53">
            <a:extLst>
              <a:ext uri="{FF2B5EF4-FFF2-40B4-BE49-F238E27FC236}">
                <a16:creationId xmlns:a16="http://schemas.microsoft.com/office/drawing/2014/main" id="{0B4A91FA-1585-1DBB-B37F-05B0A04B0B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6685" y="3948323"/>
            <a:ext cx="429098" cy="167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3 000 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6" name="Rectangle 54">
            <a:extLst>
              <a:ext uri="{FF2B5EF4-FFF2-40B4-BE49-F238E27FC236}">
                <a16:creationId xmlns:a16="http://schemas.microsoft.com/office/drawing/2014/main" id="{783A012D-112D-F2D7-D1F1-8833EACD5D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6685" y="3582598"/>
            <a:ext cx="429098" cy="167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4 000 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7" name="Rectangle 55">
            <a:extLst>
              <a:ext uri="{FF2B5EF4-FFF2-40B4-BE49-F238E27FC236}">
                <a16:creationId xmlns:a16="http://schemas.microsoft.com/office/drawing/2014/main" id="{CFA6AD88-FE6E-F828-9EA6-C36F8D8E5A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6685" y="3216872"/>
            <a:ext cx="429098" cy="167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5 000 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8" name="Rectangle 56">
            <a:extLst>
              <a:ext uri="{FF2B5EF4-FFF2-40B4-BE49-F238E27FC236}">
                <a16:creationId xmlns:a16="http://schemas.microsoft.com/office/drawing/2014/main" id="{E16B651E-A5E0-148E-A1ED-415ECCD668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6685" y="2851147"/>
            <a:ext cx="429098" cy="167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6 000 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9" name="Rectangle 57">
            <a:extLst>
              <a:ext uri="{FF2B5EF4-FFF2-40B4-BE49-F238E27FC236}">
                <a16:creationId xmlns:a16="http://schemas.microsoft.com/office/drawing/2014/main" id="{2C06FE6E-B542-307A-D3F5-A402EB03FA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6685" y="2485421"/>
            <a:ext cx="429098" cy="167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7 000 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0" name="Rectangle 58">
            <a:extLst>
              <a:ext uri="{FF2B5EF4-FFF2-40B4-BE49-F238E27FC236}">
                <a16:creationId xmlns:a16="http://schemas.microsoft.com/office/drawing/2014/main" id="{C52F5387-4CA0-CDA3-ADC8-1687C9647E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6685" y="2119696"/>
            <a:ext cx="429098" cy="167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8 000 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3" name="Prostokąt 102">
            <a:extLst>
              <a:ext uri="{FF2B5EF4-FFF2-40B4-BE49-F238E27FC236}">
                <a16:creationId xmlns:a16="http://schemas.microsoft.com/office/drawing/2014/main" id="{A2974F65-9FA3-BBD5-6174-76E317F7AF3D}"/>
              </a:ext>
            </a:extLst>
          </p:cNvPr>
          <p:cNvSpPr/>
          <p:nvPr/>
        </p:nvSpPr>
        <p:spPr>
          <a:xfrm>
            <a:off x="137874" y="2558696"/>
            <a:ext cx="33830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… dynamika zmian w relacji 2021/2017 :  </a:t>
            </a:r>
            <a:endParaRPr kumimoji="0" lang="pl-PL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04" name="pole tekstowe 103">
            <a:extLst>
              <a:ext uri="{FF2B5EF4-FFF2-40B4-BE49-F238E27FC236}">
                <a16:creationId xmlns:a16="http://schemas.microsoft.com/office/drawing/2014/main" id="{7C320118-0B22-AEB8-0A02-6A780C15C0E5}"/>
              </a:ext>
            </a:extLst>
          </p:cNvPr>
          <p:cNvSpPr txBox="1"/>
          <p:nvPr/>
        </p:nvSpPr>
        <p:spPr>
          <a:xfrm>
            <a:off x="464522" y="3223634"/>
            <a:ext cx="32230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800" dirty="0">
                <a:latin typeface="Century Gothic" panose="020B0502020202020204" pitchFamily="34" charset="0"/>
              </a:rPr>
              <a:t>- PGE S A. GK         69,06%  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endParaRPr lang="pl-PL" dirty="0"/>
          </a:p>
        </p:txBody>
      </p:sp>
      <p:sp>
        <p:nvSpPr>
          <p:cNvPr id="105" name="pole tekstowe 104">
            <a:extLst>
              <a:ext uri="{FF2B5EF4-FFF2-40B4-BE49-F238E27FC236}">
                <a16:creationId xmlns:a16="http://schemas.microsoft.com/office/drawing/2014/main" id="{B7FBA7CA-CC15-AAFE-BF2F-E28755645710}"/>
              </a:ext>
            </a:extLst>
          </p:cNvPr>
          <p:cNvSpPr txBox="1"/>
          <p:nvPr/>
        </p:nvSpPr>
        <p:spPr>
          <a:xfrm>
            <a:off x="500378" y="3558778"/>
            <a:ext cx="32044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800" dirty="0">
                <a:latin typeface="Century Gothic" panose="020B0502020202020204" pitchFamily="34" charset="0"/>
              </a:rPr>
              <a:t>- TAURON PE S.A.    84,40%  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endParaRPr lang="pl-PL" dirty="0"/>
          </a:p>
        </p:txBody>
      </p:sp>
      <p:sp>
        <p:nvSpPr>
          <p:cNvPr id="106" name="pole tekstowe 105">
            <a:extLst>
              <a:ext uri="{FF2B5EF4-FFF2-40B4-BE49-F238E27FC236}">
                <a16:creationId xmlns:a16="http://schemas.microsoft.com/office/drawing/2014/main" id="{FD089C81-2F70-0481-F9AF-ECD86900B02F}"/>
              </a:ext>
            </a:extLst>
          </p:cNvPr>
          <p:cNvSpPr txBox="1"/>
          <p:nvPr/>
        </p:nvSpPr>
        <p:spPr>
          <a:xfrm>
            <a:off x="491478" y="3883719"/>
            <a:ext cx="32219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800" dirty="0">
                <a:latin typeface="Century Gothic" panose="020B0502020202020204" pitchFamily="34" charset="0"/>
              </a:rPr>
              <a:t>- ENERGA S.A. GK   50,32%  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endParaRPr lang="pl-PL" dirty="0"/>
          </a:p>
        </p:txBody>
      </p:sp>
      <p:sp>
        <p:nvSpPr>
          <p:cNvPr id="107" name="pole tekstowe 106">
            <a:extLst>
              <a:ext uri="{FF2B5EF4-FFF2-40B4-BE49-F238E27FC236}">
                <a16:creationId xmlns:a16="http://schemas.microsoft.com/office/drawing/2014/main" id="{18E68E1F-B0CC-BE43-7D5E-069098353A12}"/>
              </a:ext>
            </a:extLst>
          </p:cNvPr>
          <p:cNvSpPr txBox="1"/>
          <p:nvPr/>
        </p:nvSpPr>
        <p:spPr>
          <a:xfrm>
            <a:off x="439682" y="4218447"/>
            <a:ext cx="33083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800" dirty="0">
                <a:latin typeface="Century Gothic" panose="020B0502020202020204" pitchFamily="34" charset="0"/>
              </a:rPr>
              <a:t>- ENEA S.A.              58,30%  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507703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a 3">
            <a:extLst>
              <a:ext uri="{FF2B5EF4-FFF2-40B4-BE49-F238E27FC236}">
                <a16:creationId xmlns:a16="http://schemas.microsoft.com/office/drawing/2014/main" id="{F79651B0-FA17-CFC4-880A-5D27CE33D9EF}"/>
              </a:ext>
            </a:extLst>
          </p:cNvPr>
          <p:cNvGrpSpPr/>
          <p:nvPr/>
        </p:nvGrpSpPr>
        <p:grpSpPr>
          <a:xfrm>
            <a:off x="5111027" y="5204527"/>
            <a:ext cx="5628137" cy="119298"/>
            <a:chOff x="7895860" y="4960992"/>
            <a:chExt cx="2581850" cy="57629"/>
          </a:xfrm>
        </p:grpSpPr>
        <p:sp>
          <p:nvSpPr>
            <p:cNvPr id="7" name="Rectangle 14">
              <a:extLst>
                <a:ext uri="{FF2B5EF4-FFF2-40B4-BE49-F238E27FC236}">
                  <a16:creationId xmlns:a16="http://schemas.microsoft.com/office/drawing/2014/main" id="{3A106F8E-3EC1-8D60-83AD-62928DE1E6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5860" y="4960992"/>
              <a:ext cx="150230" cy="576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2017</a:t>
              </a:r>
            </a:p>
          </p:txBody>
        </p:sp>
        <p:sp>
          <p:nvSpPr>
            <p:cNvPr id="8" name="Rectangle 15">
              <a:extLst>
                <a:ext uri="{FF2B5EF4-FFF2-40B4-BE49-F238E27FC236}">
                  <a16:creationId xmlns:a16="http://schemas.microsoft.com/office/drawing/2014/main" id="{057C50E8-D99C-11A1-C757-3622B4D4C8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02821" y="4960992"/>
              <a:ext cx="150230" cy="576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2018</a:t>
              </a:r>
            </a:p>
          </p:txBody>
        </p:sp>
        <p:sp>
          <p:nvSpPr>
            <p:cNvPr id="9" name="Rectangle 16">
              <a:extLst>
                <a:ext uri="{FF2B5EF4-FFF2-40B4-BE49-F238E27FC236}">
                  <a16:creationId xmlns:a16="http://schemas.microsoft.com/office/drawing/2014/main" id="{6C303181-393A-EA91-453F-887347E7F1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11671" y="4960992"/>
              <a:ext cx="150230" cy="576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2019</a:t>
              </a:r>
            </a:p>
          </p:txBody>
        </p:sp>
        <p:sp>
          <p:nvSpPr>
            <p:cNvPr id="10" name="Rectangle 17">
              <a:extLst>
                <a:ext uri="{FF2B5EF4-FFF2-40B4-BE49-F238E27FC236}">
                  <a16:creationId xmlns:a16="http://schemas.microsoft.com/office/drawing/2014/main" id="{611438F4-0BC1-46E6-7E2D-7FBCD46EB1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18629" y="4960992"/>
              <a:ext cx="150230" cy="576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2020</a:t>
              </a:r>
            </a:p>
          </p:txBody>
        </p:sp>
        <p:sp>
          <p:nvSpPr>
            <p:cNvPr id="11" name="Rectangle 18">
              <a:extLst>
                <a:ext uri="{FF2B5EF4-FFF2-40B4-BE49-F238E27FC236}">
                  <a16:creationId xmlns:a16="http://schemas.microsoft.com/office/drawing/2014/main" id="{4A6DEFBD-AF24-EBFD-E140-EE90001637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27480" y="4960992"/>
              <a:ext cx="150230" cy="576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2021</a:t>
              </a:r>
            </a:p>
          </p:txBody>
        </p:sp>
      </p:grpSp>
      <p:sp>
        <p:nvSpPr>
          <p:cNvPr id="27" name="Rectangle 20">
            <a:extLst>
              <a:ext uri="{FF2B5EF4-FFF2-40B4-BE49-F238E27FC236}">
                <a16:creationId xmlns:a16="http://schemas.microsoft.com/office/drawing/2014/main" id="{8386CAE2-E94A-8A2E-441E-9DE65CE012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8133" y="5429200"/>
            <a:ext cx="81765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PGE S.A. GK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0647607-1602-E6DC-BC62-13B3E5C5AD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8133" y="5613350"/>
            <a:ext cx="105731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TAURON PE S.A.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1" name="Rectangle 36">
            <a:extLst>
              <a:ext uri="{FF2B5EF4-FFF2-40B4-BE49-F238E27FC236}">
                <a16:creationId xmlns:a16="http://schemas.microsoft.com/office/drawing/2014/main" id="{B0A7507E-29F3-AB11-5C20-0489C7C17F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8133" y="5795913"/>
            <a:ext cx="1005083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ENERGA S.A. GK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3" name="Rectangle 44">
            <a:extLst>
              <a:ext uri="{FF2B5EF4-FFF2-40B4-BE49-F238E27FC236}">
                <a16:creationId xmlns:a16="http://schemas.microsoft.com/office/drawing/2014/main" id="{34DACF5A-EEDE-4BCC-AF50-2F9484CFC5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8133" y="5978475"/>
            <a:ext cx="65024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ENEA S.A.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4" name="Prostokąt 63">
            <a:extLst>
              <a:ext uri="{FF2B5EF4-FFF2-40B4-BE49-F238E27FC236}">
                <a16:creationId xmlns:a16="http://schemas.microsoft.com/office/drawing/2014/main" id="{507E878C-12C3-21A8-D71B-2FB5EBCD7364}"/>
              </a:ext>
            </a:extLst>
          </p:cNvPr>
          <p:cNvSpPr/>
          <p:nvPr/>
        </p:nvSpPr>
        <p:spPr>
          <a:xfrm>
            <a:off x="983861" y="883023"/>
            <a:ext cx="9248710" cy="564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pl-PL" sz="1867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pl-PL" sz="1400" dirty="0"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 KOSZTY ŚWIADCZEŃ PRACOWNICZYCH W GRUPACH KAPITAŁOWYCH ENERGETYKI W POLSCE [tyś zł/ </a:t>
            </a:r>
            <a:r>
              <a:rPr lang="pl-PL" sz="1400" dirty="0" err="1"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zatr</a:t>
            </a:r>
            <a:r>
              <a:rPr lang="pl-PL" sz="1400" dirty="0"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] </a:t>
            </a:r>
            <a:endParaRPr lang="pl-PL" sz="1400" dirty="0">
              <a:latin typeface="Century Gothic" panose="020B0502020202020204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W LATACH 2017 - 2021</a:t>
            </a:r>
          </a:p>
        </p:txBody>
      </p:sp>
      <p:sp>
        <p:nvSpPr>
          <p:cNvPr id="65" name="pole tekstowe 64">
            <a:extLst>
              <a:ext uri="{FF2B5EF4-FFF2-40B4-BE49-F238E27FC236}">
                <a16:creationId xmlns:a16="http://schemas.microsoft.com/office/drawing/2014/main" id="{3B2F69F1-ECAC-60B8-5334-EBA80396DB94}"/>
              </a:ext>
            </a:extLst>
          </p:cNvPr>
          <p:cNvSpPr txBox="1"/>
          <p:nvPr/>
        </p:nvSpPr>
        <p:spPr>
          <a:xfrm>
            <a:off x="479788" y="6025333"/>
            <a:ext cx="24823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l-PL" sz="600" dirty="0">
                <a:solidFill>
                  <a:schemeClr val="tx1">
                    <a:lumMod val="65000"/>
                  </a:schemeClr>
                </a:solidFill>
                <a:latin typeface="Century Gothic" panose="020B0502020202020204" pitchFamily="34" charset="0"/>
              </a:rPr>
              <a:t>*OPRACOWANIE WŁASNE NA PODSTAWIE                                     WSTĘPNYCH RAPORTOW Z WYNIKÓW ZA 2021 ROK                                    I ZBIORÓW WŁASNYCH</a:t>
            </a:r>
            <a:endParaRPr kumimoji="0" lang="pl-PL" sz="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</a:schemeClr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103" name="Prostokąt 102">
            <a:extLst>
              <a:ext uri="{FF2B5EF4-FFF2-40B4-BE49-F238E27FC236}">
                <a16:creationId xmlns:a16="http://schemas.microsoft.com/office/drawing/2014/main" id="{A2974F65-9FA3-BBD5-6174-76E317F7AF3D}"/>
              </a:ext>
            </a:extLst>
          </p:cNvPr>
          <p:cNvSpPr/>
          <p:nvPr/>
        </p:nvSpPr>
        <p:spPr>
          <a:xfrm>
            <a:off x="369542" y="2274881"/>
            <a:ext cx="33830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… dynamika zmian w relacji 2021/2017 :  </a:t>
            </a:r>
            <a:endParaRPr kumimoji="0" lang="pl-PL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04" name="pole tekstowe 103">
            <a:extLst>
              <a:ext uri="{FF2B5EF4-FFF2-40B4-BE49-F238E27FC236}">
                <a16:creationId xmlns:a16="http://schemas.microsoft.com/office/drawing/2014/main" id="{7C320118-0B22-AEB8-0A02-6A780C15C0E5}"/>
              </a:ext>
            </a:extLst>
          </p:cNvPr>
          <p:cNvSpPr txBox="1"/>
          <p:nvPr/>
        </p:nvSpPr>
        <p:spPr>
          <a:xfrm>
            <a:off x="726429" y="2895002"/>
            <a:ext cx="32230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800" dirty="0">
                <a:latin typeface="Century Gothic" panose="020B0502020202020204" pitchFamily="34" charset="0"/>
              </a:rPr>
              <a:t>- PGE S A. GK          124,78%  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endParaRPr lang="pl-PL" dirty="0"/>
          </a:p>
        </p:txBody>
      </p:sp>
      <p:sp>
        <p:nvSpPr>
          <p:cNvPr id="105" name="pole tekstowe 104">
            <a:extLst>
              <a:ext uri="{FF2B5EF4-FFF2-40B4-BE49-F238E27FC236}">
                <a16:creationId xmlns:a16="http://schemas.microsoft.com/office/drawing/2014/main" id="{B7FBA7CA-CC15-AAFE-BF2F-E28755645710}"/>
              </a:ext>
            </a:extLst>
          </p:cNvPr>
          <p:cNvSpPr txBox="1"/>
          <p:nvPr/>
        </p:nvSpPr>
        <p:spPr>
          <a:xfrm>
            <a:off x="740513" y="3230146"/>
            <a:ext cx="32044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800" dirty="0">
                <a:latin typeface="Century Gothic" panose="020B0502020202020204" pitchFamily="34" charset="0"/>
              </a:rPr>
              <a:t>- TAURON PE S.A.    110,06%  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endParaRPr lang="pl-PL" dirty="0"/>
          </a:p>
        </p:txBody>
      </p:sp>
      <p:sp>
        <p:nvSpPr>
          <p:cNvPr id="106" name="pole tekstowe 105">
            <a:extLst>
              <a:ext uri="{FF2B5EF4-FFF2-40B4-BE49-F238E27FC236}">
                <a16:creationId xmlns:a16="http://schemas.microsoft.com/office/drawing/2014/main" id="{FD089C81-2F70-0481-F9AF-ECD86900B02F}"/>
              </a:ext>
            </a:extLst>
          </p:cNvPr>
          <p:cNvSpPr txBox="1"/>
          <p:nvPr/>
        </p:nvSpPr>
        <p:spPr>
          <a:xfrm>
            <a:off x="731613" y="3555087"/>
            <a:ext cx="32219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800" dirty="0">
                <a:latin typeface="Century Gothic" panose="020B0502020202020204" pitchFamily="34" charset="0"/>
              </a:rPr>
              <a:t>- ENERGA S.A. GK   130,37%  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endParaRPr lang="pl-PL" dirty="0"/>
          </a:p>
        </p:txBody>
      </p:sp>
      <p:sp>
        <p:nvSpPr>
          <p:cNvPr id="107" name="pole tekstowe 106">
            <a:extLst>
              <a:ext uri="{FF2B5EF4-FFF2-40B4-BE49-F238E27FC236}">
                <a16:creationId xmlns:a16="http://schemas.microsoft.com/office/drawing/2014/main" id="{18E68E1F-B0CC-BE43-7D5E-069098353A12}"/>
              </a:ext>
            </a:extLst>
          </p:cNvPr>
          <p:cNvSpPr txBox="1"/>
          <p:nvPr/>
        </p:nvSpPr>
        <p:spPr>
          <a:xfrm>
            <a:off x="679817" y="3889815"/>
            <a:ext cx="33083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800" dirty="0">
                <a:latin typeface="Century Gothic" panose="020B0502020202020204" pitchFamily="34" charset="0"/>
              </a:rPr>
              <a:t>- ENEA S.A.              119,87%  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endParaRPr lang="pl-PL" dirty="0"/>
          </a:p>
        </p:txBody>
      </p:sp>
      <p:grpSp>
        <p:nvGrpSpPr>
          <p:cNvPr id="12" name="Grupa 11">
            <a:extLst>
              <a:ext uri="{FF2B5EF4-FFF2-40B4-BE49-F238E27FC236}">
                <a16:creationId xmlns:a16="http://schemas.microsoft.com/office/drawing/2014/main" id="{9B5C638D-3567-3752-FFAC-ED487D056633}"/>
              </a:ext>
            </a:extLst>
          </p:cNvPr>
          <p:cNvGrpSpPr/>
          <p:nvPr/>
        </p:nvGrpSpPr>
        <p:grpSpPr>
          <a:xfrm>
            <a:off x="3562645" y="5471326"/>
            <a:ext cx="284344" cy="610568"/>
            <a:chOff x="3799794" y="5504617"/>
            <a:chExt cx="284344" cy="696912"/>
          </a:xfrm>
        </p:grpSpPr>
        <p:sp>
          <p:nvSpPr>
            <p:cNvPr id="62" name="Line 71">
              <a:extLst>
                <a:ext uri="{FF2B5EF4-FFF2-40B4-BE49-F238E27FC236}">
                  <a16:creationId xmlns:a16="http://schemas.microsoft.com/office/drawing/2014/main" id="{1F58095E-F482-6169-32B8-CB1C600B00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99794" y="5504617"/>
              <a:ext cx="284344" cy="0"/>
            </a:xfrm>
            <a:prstGeom prst="line">
              <a:avLst/>
            </a:prstGeom>
            <a:noFill/>
            <a:ln w="349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1000"/>
            </a:p>
          </p:txBody>
        </p:sp>
        <p:sp>
          <p:nvSpPr>
            <p:cNvPr id="111" name="Line 79">
              <a:extLst>
                <a:ext uri="{FF2B5EF4-FFF2-40B4-BE49-F238E27FC236}">
                  <a16:creationId xmlns:a16="http://schemas.microsoft.com/office/drawing/2014/main" id="{52AA8CC4-9F9A-AA5F-5E67-944B46AF6B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99794" y="5736392"/>
              <a:ext cx="284344" cy="0"/>
            </a:xfrm>
            <a:prstGeom prst="line">
              <a:avLst/>
            </a:prstGeom>
            <a:noFill/>
            <a:ln w="34925" cap="rnd">
              <a:solidFill>
                <a:srgbClr val="FF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1000"/>
            </a:p>
          </p:txBody>
        </p:sp>
        <p:sp>
          <p:nvSpPr>
            <p:cNvPr id="117" name="Line 87">
              <a:extLst>
                <a:ext uri="{FF2B5EF4-FFF2-40B4-BE49-F238E27FC236}">
                  <a16:creationId xmlns:a16="http://schemas.microsoft.com/office/drawing/2014/main" id="{CAAAC836-F1F5-7E30-A6D0-9CFC6DD8E3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99794" y="5969754"/>
              <a:ext cx="284344" cy="0"/>
            </a:xfrm>
            <a:prstGeom prst="line">
              <a:avLst/>
            </a:prstGeom>
            <a:noFill/>
            <a:ln w="34925" cap="rnd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1000"/>
            </a:p>
          </p:txBody>
        </p:sp>
        <p:sp>
          <p:nvSpPr>
            <p:cNvPr id="123" name="Line 95">
              <a:extLst>
                <a:ext uri="{FF2B5EF4-FFF2-40B4-BE49-F238E27FC236}">
                  <a16:creationId xmlns:a16="http://schemas.microsoft.com/office/drawing/2014/main" id="{06645654-5EDD-78BE-F2B0-B13B73449D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99794" y="6201529"/>
              <a:ext cx="284344" cy="0"/>
            </a:xfrm>
            <a:prstGeom prst="line">
              <a:avLst/>
            </a:prstGeom>
            <a:noFill/>
            <a:ln w="34925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1000"/>
            </a:p>
          </p:txBody>
        </p:sp>
      </p:grpSp>
      <p:grpSp>
        <p:nvGrpSpPr>
          <p:cNvPr id="6" name="Grupa 5">
            <a:extLst>
              <a:ext uri="{FF2B5EF4-FFF2-40B4-BE49-F238E27FC236}">
                <a16:creationId xmlns:a16="http://schemas.microsoft.com/office/drawing/2014/main" id="{0B41B647-4DDE-7F9F-BD2B-B164DA4763D2}"/>
              </a:ext>
            </a:extLst>
          </p:cNvPr>
          <p:cNvGrpSpPr/>
          <p:nvPr/>
        </p:nvGrpSpPr>
        <p:grpSpPr>
          <a:xfrm>
            <a:off x="5111027" y="5410618"/>
            <a:ext cx="5628137" cy="671276"/>
            <a:chOff x="5665331" y="5410954"/>
            <a:chExt cx="4883397" cy="850801"/>
          </a:xfrm>
        </p:grpSpPr>
        <p:sp>
          <p:nvSpPr>
            <p:cNvPr id="63" name="Rectangle 73">
              <a:extLst>
                <a:ext uri="{FF2B5EF4-FFF2-40B4-BE49-F238E27FC236}">
                  <a16:creationId xmlns:a16="http://schemas.microsoft.com/office/drawing/2014/main" id="{1E65EE82-24DF-5280-2A30-992DBAEF98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65331" y="5410954"/>
              <a:ext cx="23395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8,96</a:t>
              </a:r>
              <a:endParaRPr kumimoji="0" lang="pl-PL" altLang="pl-PL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66" name="Rectangle 74">
              <a:extLst>
                <a:ext uri="{FF2B5EF4-FFF2-40B4-BE49-F238E27FC236}">
                  <a16:creationId xmlns:a16="http://schemas.microsoft.com/office/drawing/2014/main" id="{D5052284-B8AE-4EB8-3389-E9BFD48A4B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20761" y="5410954"/>
              <a:ext cx="23395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9,74</a:t>
              </a:r>
              <a:endParaRPr kumimoji="0" lang="pl-PL" altLang="pl-PL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08" name="Rectangle 75">
              <a:extLst>
                <a:ext uri="{FF2B5EF4-FFF2-40B4-BE49-F238E27FC236}">
                  <a16:creationId xmlns:a16="http://schemas.microsoft.com/office/drawing/2014/main" id="{0DCF0C83-5AD3-253D-6E80-C6A99595FB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35570" y="5410954"/>
              <a:ext cx="300794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10,86</a:t>
              </a:r>
              <a:endParaRPr kumimoji="0" lang="pl-PL" altLang="pl-PL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09" name="Rectangle 76">
              <a:extLst>
                <a:ext uri="{FF2B5EF4-FFF2-40B4-BE49-F238E27FC236}">
                  <a16:creationId xmlns:a16="http://schemas.microsoft.com/office/drawing/2014/main" id="{704A3FCE-F768-B003-B7C3-53B0DB878E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92504" y="5410954"/>
              <a:ext cx="300794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11,31</a:t>
              </a:r>
              <a:endParaRPr kumimoji="0" lang="pl-PL" altLang="pl-PL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10" name="Rectangle 77">
              <a:extLst>
                <a:ext uri="{FF2B5EF4-FFF2-40B4-BE49-F238E27FC236}">
                  <a16:creationId xmlns:a16="http://schemas.microsoft.com/office/drawing/2014/main" id="{49E95C8B-F648-5243-D7A5-078AAE853B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47934" y="5410954"/>
              <a:ext cx="300794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11,18</a:t>
              </a:r>
              <a:endParaRPr kumimoji="0" lang="pl-PL" altLang="pl-PL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12" name="Rectangle 81">
              <a:extLst>
                <a:ext uri="{FF2B5EF4-FFF2-40B4-BE49-F238E27FC236}">
                  <a16:creationId xmlns:a16="http://schemas.microsoft.com/office/drawing/2014/main" id="{D17692B4-178B-0516-AC1B-30403B7245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65331" y="5641142"/>
              <a:ext cx="23395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9,34</a:t>
              </a:r>
              <a:endParaRPr kumimoji="0" lang="pl-PL" altLang="pl-PL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13" name="Rectangle 82">
              <a:extLst>
                <a:ext uri="{FF2B5EF4-FFF2-40B4-BE49-F238E27FC236}">
                  <a16:creationId xmlns:a16="http://schemas.microsoft.com/office/drawing/2014/main" id="{4F130FA0-9429-9C32-EAC9-4C0605A98C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20761" y="5641142"/>
              <a:ext cx="23395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8,79</a:t>
              </a:r>
              <a:endParaRPr kumimoji="0" lang="pl-PL" altLang="pl-PL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14" name="Rectangle 83">
              <a:extLst>
                <a:ext uri="{FF2B5EF4-FFF2-40B4-BE49-F238E27FC236}">
                  <a16:creationId xmlns:a16="http://schemas.microsoft.com/office/drawing/2014/main" id="{2024E19A-4ECB-16DF-FE90-740248D42A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77695" y="5641142"/>
              <a:ext cx="23395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9,23</a:t>
              </a:r>
              <a:endParaRPr kumimoji="0" lang="pl-PL" altLang="pl-PL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15" name="Rectangle 84">
              <a:extLst>
                <a:ext uri="{FF2B5EF4-FFF2-40B4-BE49-F238E27FC236}">
                  <a16:creationId xmlns:a16="http://schemas.microsoft.com/office/drawing/2014/main" id="{EF932D68-9DA3-FC54-0962-3C1B1AF85F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33124" y="5641142"/>
              <a:ext cx="23395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9,01</a:t>
              </a:r>
              <a:endParaRPr kumimoji="0" lang="pl-PL" altLang="pl-PL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16" name="Rectangle 85">
              <a:extLst>
                <a:ext uri="{FF2B5EF4-FFF2-40B4-BE49-F238E27FC236}">
                  <a16:creationId xmlns:a16="http://schemas.microsoft.com/office/drawing/2014/main" id="{64634C8F-6559-EE43-E167-5DA7A62A8C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47934" y="5641142"/>
              <a:ext cx="300794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10,28</a:t>
              </a:r>
              <a:endParaRPr kumimoji="0" lang="pl-PL" altLang="pl-PL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18" name="Rectangle 89">
              <a:extLst>
                <a:ext uri="{FF2B5EF4-FFF2-40B4-BE49-F238E27FC236}">
                  <a16:creationId xmlns:a16="http://schemas.microsoft.com/office/drawing/2014/main" id="{3BE7DF85-C8E5-AA4A-541D-B07F9677DF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65331" y="5876092"/>
              <a:ext cx="23395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8,43</a:t>
              </a:r>
              <a:endParaRPr kumimoji="0" lang="pl-PL" altLang="pl-PL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19" name="Rectangle 90">
              <a:extLst>
                <a:ext uri="{FF2B5EF4-FFF2-40B4-BE49-F238E27FC236}">
                  <a16:creationId xmlns:a16="http://schemas.microsoft.com/office/drawing/2014/main" id="{AD19C25A-5B03-772F-0705-1FC5F74897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20761" y="5876092"/>
              <a:ext cx="23395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9,15</a:t>
              </a:r>
              <a:endParaRPr kumimoji="0" lang="pl-PL" altLang="pl-PL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20" name="Rectangle 91">
              <a:extLst>
                <a:ext uri="{FF2B5EF4-FFF2-40B4-BE49-F238E27FC236}">
                  <a16:creationId xmlns:a16="http://schemas.microsoft.com/office/drawing/2014/main" id="{6E94BFE1-BE32-4C73-9027-65957A88B4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35570" y="5876092"/>
              <a:ext cx="300794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10,03</a:t>
              </a:r>
              <a:endParaRPr kumimoji="0" lang="pl-PL" altLang="pl-PL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21" name="Rectangle 92">
              <a:extLst>
                <a:ext uri="{FF2B5EF4-FFF2-40B4-BE49-F238E27FC236}">
                  <a16:creationId xmlns:a16="http://schemas.microsoft.com/office/drawing/2014/main" id="{1641AFD0-4B32-BBCF-DA62-D6BE86995A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92504" y="5876092"/>
              <a:ext cx="300794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11,17</a:t>
              </a:r>
              <a:endParaRPr kumimoji="0" lang="pl-PL" altLang="pl-PL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22" name="Rectangle 93">
              <a:extLst>
                <a:ext uri="{FF2B5EF4-FFF2-40B4-BE49-F238E27FC236}">
                  <a16:creationId xmlns:a16="http://schemas.microsoft.com/office/drawing/2014/main" id="{AD1A44A2-7536-DC6C-8653-BDD711064C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47934" y="5876092"/>
              <a:ext cx="300794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10,99</a:t>
              </a:r>
              <a:endParaRPr kumimoji="0" lang="pl-PL" altLang="pl-PL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24" name="Rectangle 97">
              <a:extLst>
                <a:ext uri="{FF2B5EF4-FFF2-40B4-BE49-F238E27FC236}">
                  <a16:creationId xmlns:a16="http://schemas.microsoft.com/office/drawing/2014/main" id="{08E0723B-2F61-5993-6E39-B54653E468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65331" y="6107867"/>
              <a:ext cx="23395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7,90</a:t>
              </a:r>
              <a:endParaRPr kumimoji="0" lang="pl-PL" altLang="pl-PL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25" name="Rectangle 98">
              <a:extLst>
                <a:ext uri="{FF2B5EF4-FFF2-40B4-BE49-F238E27FC236}">
                  <a16:creationId xmlns:a16="http://schemas.microsoft.com/office/drawing/2014/main" id="{82838E6B-C3D2-B380-E177-862F9A7819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20761" y="6107867"/>
              <a:ext cx="23395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8,39</a:t>
              </a:r>
              <a:endParaRPr kumimoji="0" lang="pl-PL" altLang="pl-PL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26" name="Rectangle 99">
              <a:extLst>
                <a:ext uri="{FF2B5EF4-FFF2-40B4-BE49-F238E27FC236}">
                  <a16:creationId xmlns:a16="http://schemas.microsoft.com/office/drawing/2014/main" id="{8EA31E74-DBDA-9ED3-9D1B-407CA4FB16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77695" y="6107867"/>
              <a:ext cx="23395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9,20</a:t>
              </a:r>
              <a:endParaRPr kumimoji="0" lang="pl-PL" altLang="pl-PL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27" name="Rectangle 100">
              <a:extLst>
                <a:ext uri="{FF2B5EF4-FFF2-40B4-BE49-F238E27FC236}">
                  <a16:creationId xmlns:a16="http://schemas.microsoft.com/office/drawing/2014/main" id="{7348678D-87D3-8F97-4888-34E0CBDF43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33124" y="6107867"/>
              <a:ext cx="23395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9,49</a:t>
              </a:r>
              <a:endParaRPr kumimoji="0" lang="pl-PL" altLang="pl-PL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28" name="Rectangle 101">
              <a:extLst>
                <a:ext uri="{FF2B5EF4-FFF2-40B4-BE49-F238E27FC236}">
                  <a16:creationId xmlns:a16="http://schemas.microsoft.com/office/drawing/2014/main" id="{46C0D553-C262-4D2F-A92B-39FBE293B8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88554" y="6107867"/>
              <a:ext cx="23395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9,47</a:t>
              </a:r>
              <a:endParaRPr kumimoji="0" lang="pl-PL" altLang="pl-PL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61" name="Grupa 60">
            <a:extLst>
              <a:ext uri="{FF2B5EF4-FFF2-40B4-BE49-F238E27FC236}">
                <a16:creationId xmlns:a16="http://schemas.microsoft.com/office/drawing/2014/main" id="{B094177C-B388-64F4-628C-A3026B098F56}"/>
              </a:ext>
            </a:extLst>
          </p:cNvPr>
          <p:cNvGrpSpPr/>
          <p:nvPr/>
        </p:nvGrpSpPr>
        <p:grpSpPr>
          <a:xfrm>
            <a:off x="4962535" y="1843469"/>
            <a:ext cx="5837736" cy="3306047"/>
            <a:chOff x="5313950" y="1360115"/>
            <a:chExt cx="6124176" cy="3306047"/>
          </a:xfrm>
        </p:grpSpPr>
        <p:sp>
          <p:nvSpPr>
            <p:cNvPr id="139" name="Line 63">
              <a:extLst>
                <a:ext uri="{FF2B5EF4-FFF2-40B4-BE49-F238E27FC236}">
                  <a16:creationId xmlns:a16="http://schemas.microsoft.com/office/drawing/2014/main" id="{219BADE3-469B-5B7D-6939-C20F05A4E7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32812" y="4006441"/>
              <a:ext cx="6097588" cy="0"/>
            </a:xfrm>
            <a:prstGeom prst="line">
              <a:avLst/>
            </a:prstGeom>
            <a:noFill/>
            <a:ln w="3175" cap="flat">
              <a:solidFill>
                <a:schemeClr val="bg1">
                  <a:lumMod val="65000"/>
                  <a:lumOff val="3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1000"/>
            </a:p>
          </p:txBody>
        </p:sp>
        <p:sp>
          <p:nvSpPr>
            <p:cNvPr id="140" name="Line 63">
              <a:extLst>
                <a:ext uri="{FF2B5EF4-FFF2-40B4-BE49-F238E27FC236}">
                  <a16:creationId xmlns:a16="http://schemas.microsoft.com/office/drawing/2014/main" id="{7561A14A-B9ED-3951-57CC-E4332EE8CE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32812" y="2687005"/>
              <a:ext cx="6097588" cy="0"/>
            </a:xfrm>
            <a:prstGeom prst="line">
              <a:avLst/>
            </a:prstGeom>
            <a:noFill/>
            <a:ln w="3175" cap="flat">
              <a:solidFill>
                <a:schemeClr val="bg1">
                  <a:lumMod val="65000"/>
                  <a:lumOff val="3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1000"/>
            </a:p>
          </p:txBody>
        </p:sp>
        <p:sp>
          <p:nvSpPr>
            <p:cNvPr id="141" name="Line 63">
              <a:extLst>
                <a:ext uri="{FF2B5EF4-FFF2-40B4-BE49-F238E27FC236}">
                  <a16:creationId xmlns:a16="http://schemas.microsoft.com/office/drawing/2014/main" id="{00D9296D-A6EA-3E72-70D7-790A73E01D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23628" y="1360115"/>
              <a:ext cx="6097588" cy="0"/>
            </a:xfrm>
            <a:prstGeom prst="line">
              <a:avLst/>
            </a:prstGeom>
            <a:noFill/>
            <a:ln w="3175" cap="flat">
              <a:solidFill>
                <a:schemeClr val="bg1">
                  <a:lumMod val="65000"/>
                  <a:lumOff val="3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1000"/>
            </a:p>
          </p:txBody>
        </p:sp>
        <p:sp>
          <p:nvSpPr>
            <p:cNvPr id="142" name="Line 63">
              <a:extLst>
                <a:ext uri="{FF2B5EF4-FFF2-40B4-BE49-F238E27FC236}">
                  <a16:creationId xmlns:a16="http://schemas.microsoft.com/office/drawing/2014/main" id="{1616E731-AB2C-56B4-D6C2-829AE7DB89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40538" y="4666162"/>
              <a:ext cx="6097588" cy="0"/>
            </a:xfrm>
            <a:prstGeom prst="line">
              <a:avLst/>
            </a:prstGeom>
            <a:noFill/>
            <a:ln w="3175" cap="flat">
              <a:solidFill>
                <a:schemeClr val="bg1">
                  <a:lumMod val="65000"/>
                  <a:lumOff val="3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1000"/>
            </a:p>
          </p:txBody>
        </p:sp>
        <p:sp>
          <p:nvSpPr>
            <p:cNvPr id="143" name="Line 63">
              <a:extLst>
                <a:ext uri="{FF2B5EF4-FFF2-40B4-BE49-F238E27FC236}">
                  <a16:creationId xmlns:a16="http://schemas.microsoft.com/office/drawing/2014/main" id="{D85494EF-E0AE-53D5-93FB-B9240D2712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13950" y="3346726"/>
              <a:ext cx="6097588" cy="0"/>
            </a:xfrm>
            <a:prstGeom prst="line">
              <a:avLst/>
            </a:prstGeom>
            <a:noFill/>
            <a:ln w="3175" cap="flat">
              <a:solidFill>
                <a:schemeClr val="bg1">
                  <a:lumMod val="65000"/>
                  <a:lumOff val="3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1000"/>
            </a:p>
          </p:txBody>
        </p:sp>
        <p:sp>
          <p:nvSpPr>
            <p:cNvPr id="144" name="Line 63">
              <a:extLst>
                <a:ext uri="{FF2B5EF4-FFF2-40B4-BE49-F238E27FC236}">
                  <a16:creationId xmlns:a16="http://schemas.microsoft.com/office/drawing/2014/main" id="{5EBDCBBA-9965-624B-201D-943A0F04A2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13950" y="2027289"/>
              <a:ext cx="6097588" cy="0"/>
            </a:xfrm>
            <a:prstGeom prst="line">
              <a:avLst/>
            </a:prstGeom>
            <a:noFill/>
            <a:ln w="3175" cap="flat">
              <a:solidFill>
                <a:schemeClr val="bg1">
                  <a:lumMod val="65000"/>
                  <a:lumOff val="3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1000"/>
            </a:p>
          </p:txBody>
        </p:sp>
      </p:grpSp>
      <p:sp>
        <p:nvSpPr>
          <p:cNvPr id="129" name="Freeform 102">
            <a:extLst>
              <a:ext uri="{FF2B5EF4-FFF2-40B4-BE49-F238E27FC236}">
                <a16:creationId xmlns:a16="http://schemas.microsoft.com/office/drawing/2014/main" id="{516A1256-77E0-1B20-5F51-1E9AF11BF625}"/>
              </a:ext>
            </a:extLst>
          </p:cNvPr>
          <p:cNvSpPr>
            <a:spLocks/>
          </p:cNvSpPr>
          <p:nvPr/>
        </p:nvSpPr>
        <p:spPr bwMode="auto">
          <a:xfrm>
            <a:off x="5224192" y="2345829"/>
            <a:ext cx="5329922" cy="1549358"/>
          </a:xfrm>
          <a:custGeom>
            <a:avLst/>
            <a:gdLst>
              <a:gd name="T0" fmla="*/ 0 w 3073"/>
              <a:gd name="T1" fmla="*/ 418 h 418"/>
              <a:gd name="T2" fmla="*/ 768 w 3073"/>
              <a:gd name="T3" fmla="*/ 280 h 418"/>
              <a:gd name="T4" fmla="*/ 1536 w 3073"/>
              <a:gd name="T5" fmla="*/ 82 h 418"/>
              <a:gd name="T6" fmla="*/ 2304 w 3073"/>
              <a:gd name="T7" fmla="*/ 0 h 418"/>
              <a:gd name="T8" fmla="*/ 3073 w 3073"/>
              <a:gd name="T9" fmla="*/ 24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73" h="418">
                <a:moveTo>
                  <a:pt x="0" y="418"/>
                </a:moveTo>
                <a:lnTo>
                  <a:pt x="768" y="280"/>
                </a:lnTo>
                <a:lnTo>
                  <a:pt x="1536" y="82"/>
                </a:lnTo>
                <a:lnTo>
                  <a:pt x="2304" y="0"/>
                </a:lnTo>
                <a:lnTo>
                  <a:pt x="3073" y="24"/>
                </a:lnTo>
              </a:path>
            </a:pathLst>
          </a:custGeom>
          <a:noFill/>
          <a:ln w="28575" cap="rnd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1000"/>
          </a:p>
        </p:txBody>
      </p:sp>
      <p:sp>
        <p:nvSpPr>
          <p:cNvPr id="130" name="Freeform 103">
            <a:extLst>
              <a:ext uri="{FF2B5EF4-FFF2-40B4-BE49-F238E27FC236}">
                <a16:creationId xmlns:a16="http://schemas.microsoft.com/office/drawing/2014/main" id="{841104BD-534E-5922-D0E3-5584C7ED643D}"/>
              </a:ext>
            </a:extLst>
          </p:cNvPr>
          <p:cNvSpPr>
            <a:spLocks/>
          </p:cNvSpPr>
          <p:nvPr/>
        </p:nvSpPr>
        <p:spPr bwMode="auto">
          <a:xfrm>
            <a:off x="5224192" y="3027843"/>
            <a:ext cx="5329922" cy="982247"/>
          </a:xfrm>
          <a:custGeom>
            <a:avLst/>
            <a:gdLst>
              <a:gd name="T0" fmla="*/ 0 w 3073"/>
              <a:gd name="T1" fmla="*/ 166 h 265"/>
              <a:gd name="T2" fmla="*/ 768 w 3073"/>
              <a:gd name="T3" fmla="*/ 265 h 265"/>
              <a:gd name="T4" fmla="*/ 1536 w 3073"/>
              <a:gd name="T5" fmla="*/ 185 h 265"/>
              <a:gd name="T6" fmla="*/ 2304 w 3073"/>
              <a:gd name="T7" fmla="*/ 224 h 265"/>
              <a:gd name="T8" fmla="*/ 3073 w 3073"/>
              <a:gd name="T9" fmla="*/ 0 h 2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73" h="265">
                <a:moveTo>
                  <a:pt x="0" y="166"/>
                </a:moveTo>
                <a:lnTo>
                  <a:pt x="768" y="265"/>
                </a:lnTo>
                <a:lnTo>
                  <a:pt x="1536" y="185"/>
                </a:lnTo>
                <a:lnTo>
                  <a:pt x="2304" y="224"/>
                </a:lnTo>
                <a:lnTo>
                  <a:pt x="3073" y="0"/>
                </a:lnTo>
              </a:path>
            </a:pathLst>
          </a:custGeom>
          <a:noFill/>
          <a:ln w="28575" cap="rnd">
            <a:solidFill>
              <a:srgbClr val="FF33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1000"/>
          </a:p>
        </p:txBody>
      </p:sp>
      <p:sp>
        <p:nvSpPr>
          <p:cNvPr id="131" name="Freeform 104">
            <a:extLst>
              <a:ext uri="{FF2B5EF4-FFF2-40B4-BE49-F238E27FC236}">
                <a16:creationId xmlns:a16="http://schemas.microsoft.com/office/drawing/2014/main" id="{9FB85159-780C-DA73-0687-74D45C8A7C78}"/>
              </a:ext>
            </a:extLst>
          </p:cNvPr>
          <p:cNvSpPr>
            <a:spLocks/>
          </p:cNvSpPr>
          <p:nvPr/>
        </p:nvSpPr>
        <p:spPr bwMode="auto">
          <a:xfrm>
            <a:off x="5224192" y="2445905"/>
            <a:ext cx="5329922" cy="1797698"/>
          </a:xfrm>
          <a:custGeom>
            <a:avLst/>
            <a:gdLst>
              <a:gd name="T0" fmla="*/ 0 w 3073"/>
              <a:gd name="T1" fmla="*/ 485 h 485"/>
              <a:gd name="T2" fmla="*/ 768 w 3073"/>
              <a:gd name="T3" fmla="*/ 358 h 485"/>
              <a:gd name="T4" fmla="*/ 1536 w 3073"/>
              <a:gd name="T5" fmla="*/ 201 h 485"/>
              <a:gd name="T6" fmla="*/ 2304 w 3073"/>
              <a:gd name="T7" fmla="*/ 0 h 485"/>
              <a:gd name="T8" fmla="*/ 3073 w 3073"/>
              <a:gd name="T9" fmla="*/ 32 h 4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73" h="485">
                <a:moveTo>
                  <a:pt x="0" y="485"/>
                </a:moveTo>
                <a:lnTo>
                  <a:pt x="768" y="358"/>
                </a:lnTo>
                <a:lnTo>
                  <a:pt x="1536" y="201"/>
                </a:lnTo>
                <a:lnTo>
                  <a:pt x="2304" y="0"/>
                </a:lnTo>
                <a:lnTo>
                  <a:pt x="3073" y="32"/>
                </a:lnTo>
              </a:path>
            </a:pathLst>
          </a:custGeom>
          <a:noFill/>
          <a:ln w="28575" cap="rnd">
            <a:solidFill>
              <a:srgbClr val="66FF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1000"/>
          </a:p>
        </p:txBody>
      </p:sp>
      <p:sp>
        <p:nvSpPr>
          <p:cNvPr id="132" name="Freeform 105">
            <a:extLst>
              <a:ext uri="{FF2B5EF4-FFF2-40B4-BE49-F238E27FC236}">
                <a16:creationId xmlns:a16="http://schemas.microsoft.com/office/drawing/2014/main" id="{3E9C5413-4D14-DAA2-CA00-0D0261874A55}"/>
              </a:ext>
            </a:extLst>
          </p:cNvPr>
          <p:cNvSpPr>
            <a:spLocks/>
          </p:cNvSpPr>
          <p:nvPr/>
        </p:nvSpPr>
        <p:spPr bwMode="auto">
          <a:xfrm>
            <a:off x="5224192" y="3546766"/>
            <a:ext cx="5329922" cy="1041552"/>
          </a:xfrm>
          <a:custGeom>
            <a:avLst/>
            <a:gdLst>
              <a:gd name="T0" fmla="*/ 0 w 3073"/>
              <a:gd name="T1" fmla="*/ 281 h 281"/>
              <a:gd name="T2" fmla="*/ 768 w 3073"/>
              <a:gd name="T3" fmla="*/ 195 h 281"/>
              <a:gd name="T4" fmla="*/ 1536 w 3073"/>
              <a:gd name="T5" fmla="*/ 51 h 281"/>
              <a:gd name="T6" fmla="*/ 2304 w 3073"/>
              <a:gd name="T7" fmla="*/ 0 h 281"/>
              <a:gd name="T8" fmla="*/ 3073 w 3073"/>
              <a:gd name="T9" fmla="*/ 3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73" h="281">
                <a:moveTo>
                  <a:pt x="0" y="281"/>
                </a:moveTo>
                <a:lnTo>
                  <a:pt x="768" y="195"/>
                </a:lnTo>
                <a:lnTo>
                  <a:pt x="1536" y="51"/>
                </a:lnTo>
                <a:lnTo>
                  <a:pt x="2304" y="0"/>
                </a:lnTo>
                <a:lnTo>
                  <a:pt x="3073" y="3"/>
                </a:lnTo>
              </a:path>
            </a:pathLst>
          </a:custGeom>
          <a:noFill/>
          <a:ln w="28575" cap="rnd">
            <a:solidFill>
              <a:srgbClr val="0000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1000"/>
          </a:p>
        </p:txBody>
      </p:sp>
      <p:sp>
        <p:nvSpPr>
          <p:cNvPr id="133" name="Rectangle 110">
            <a:extLst>
              <a:ext uri="{FF2B5EF4-FFF2-40B4-BE49-F238E27FC236}">
                <a16:creationId xmlns:a16="http://schemas.microsoft.com/office/drawing/2014/main" id="{5B331691-B527-9612-7A2C-05319314B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8089" y="4414836"/>
            <a:ext cx="251702" cy="359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8,00</a:t>
            </a:r>
            <a:endParaRPr kumimoji="0" lang="pl-PL" altLang="pl-PL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34" name="Rectangle 111">
            <a:extLst>
              <a:ext uri="{FF2B5EF4-FFF2-40B4-BE49-F238E27FC236}">
                <a16:creationId xmlns:a16="http://schemas.microsoft.com/office/drawing/2014/main" id="{4C0D017A-8A19-292E-C58E-E7AFA937C6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0684" y="3102700"/>
            <a:ext cx="323618" cy="359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10,00</a:t>
            </a:r>
            <a:endParaRPr kumimoji="0" lang="pl-PL" altLang="pl-PL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35" name="Rectangle 112">
            <a:extLst>
              <a:ext uri="{FF2B5EF4-FFF2-40B4-BE49-F238E27FC236}">
                <a16:creationId xmlns:a16="http://schemas.microsoft.com/office/drawing/2014/main" id="{A126D8E5-7163-6C5D-DBDA-CFFD67F347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0684" y="1783152"/>
            <a:ext cx="323618" cy="359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12,00</a:t>
            </a:r>
            <a:endParaRPr kumimoji="0" lang="pl-PL" altLang="pl-PL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36" name="Rectangle 109">
            <a:extLst>
              <a:ext uri="{FF2B5EF4-FFF2-40B4-BE49-F238E27FC236}">
                <a16:creationId xmlns:a16="http://schemas.microsoft.com/office/drawing/2014/main" id="{C5C1288C-1B1C-92B1-E526-5F7978D6B1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8089" y="5058507"/>
            <a:ext cx="25170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l-PL" altLang="pl-PL" sz="1000" dirty="0">
                <a:solidFill>
                  <a:srgbClr val="FFFF00"/>
                </a:solidFill>
                <a:latin typeface="Century Gothic" panose="020B0502020202020204" pitchFamily="34" charset="0"/>
              </a:rPr>
              <a:t>7</a:t>
            </a: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Century Gothic" panose="020B0502020202020204" pitchFamily="34" charset="0"/>
              </a:rPr>
              <a:t>,00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137" name="Rectangle 110">
            <a:extLst>
              <a:ext uri="{FF2B5EF4-FFF2-40B4-BE49-F238E27FC236}">
                <a16:creationId xmlns:a16="http://schemas.microsoft.com/office/drawing/2014/main" id="{71DAAC9D-FAE4-F138-14B3-ADA2982375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8089" y="3746372"/>
            <a:ext cx="251702" cy="186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l-PL" altLang="pl-PL" sz="1000" dirty="0">
                <a:solidFill>
                  <a:srgbClr val="FFFFFF"/>
                </a:solidFill>
                <a:latin typeface="Century Gothic" panose="020B0502020202020204" pitchFamily="34" charset="0"/>
              </a:rPr>
              <a:t>9</a:t>
            </a: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,00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38" name="Rectangle 111">
            <a:extLst>
              <a:ext uri="{FF2B5EF4-FFF2-40B4-BE49-F238E27FC236}">
                <a16:creationId xmlns:a16="http://schemas.microsoft.com/office/drawing/2014/main" id="{A35366C1-72B6-1D74-90B6-8D22CFDFD9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0684" y="2434237"/>
            <a:ext cx="323618" cy="186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l-PL" altLang="pl-PL" sz="1000" dirty="0">
                <a:solidFill>
                  <a:srgbClr val="FFFFFF"/>
                </a:solidFill>
                <a:latin typeface="Century Gothic" panose="020B0502020202020204" pitchFamily="34" charset="0"/>
              </a:rPr>
              <a:t>11</a:t>
            </a: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,00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45" name="pole tekstowe 144">
            <a:extLst>
              <a:ext uri="{FF2B5EF4-FFF2-40B4-BE49-F238E27FC236}">
                <a16:creationId xmlns:a16="http://schemas.microsoft.com/office/drawing/2014/main" id="{8853C485-EE3E-294B-B2BA-85355A0AEB2C}"/>
              </a:ext>
            </a:extLst>
          </p:cNvPr>
          <p:cNvSpPr txBox="1"/>
          <p:nvPr/>
        </p:nvSpPr>
        <p:spPr>
          <a:xfrm>
            <a:off x="362317" y="5267091"/>
            <a:ext cx="298417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000" b="0" i="0" dirty="0">
                <a:solidFill>
                  <a:schemeClr val="tx1">
                    <a:lumMod val="50000"/>
                  </a:schemeClr>
                </a:solidFill>
                <a:effectLst/>
                <a:latin typeface="Century Gothic" panose="020B0502020202020204" pitchFamily="34" charset="0"/>
              </a:rPr>
              <a:t>ZROŻNICOWANIE POMIĘDZY NAJWYŻSZA WARTOŚCIĄ A NAJNIŻSZĄ POMIĘDZY ROKIEM 2021 i </a:t>
            </a:r>
            <a:r>
              <a:rPr lang="pl-PL" sz="1000" dirty="0">
                <a:solidFill>
                  <a:schemeClr val="tx1">
                    <a:lumMod val="50000"/>
                  </a:schemeClr>
                </a:solidFill>
                <a:latin typeface="Century Gothic" panose="020B0502020202020204" pitchFamily="34" charset="0"/>
              </a:rPr>
              <a:t>2017 WYNOSI </a:t>
            </a:r>
            <a:r>
              <a:rPr lang="pl-PL" sz="1000" b="0" i="0" dirty="0">
                <a:effectLst/>
                <a:latin typeface="Century Gothic" panose="020B0502020202020204" pitchFamily="34" charset="0"/>
              </a:rPr>
              <a:t>1 710 zł  </a:t>
            </a:r>
            <a:r>
              <a:rPr lang="pl-PL" sz="1000" b="0" i="0" dirty="0">
                <a:solidFill>
                  <a:schemeClr val="tx1">
                    <a:lumMod val="50000"/>
                  </a:schemeClr>
                </a:solidFill>
                <a:effectLst/>
                <a:latin typeface="Century Gothic" panose="020B0502020202020204" pitchFamily="34" charset="0"/>
              </a:rPr>
              <a:t>MIESIĘCZNIE                   NA ZATRUDNIONEGO</a:t>
            </a:r>
            <a:endParaRPr lang="pl-PL" sz="1000" dirty="0">
              <a:solidFill>
                <a:schemeClr val="tx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46" name="pole tekstowe 145">
            <a:extLst>
              <a:ext uri="{FF2B5EF4-FFF2-40B4-BE49-F238E27FC236}">
                <a16:creationId xmlns:a16="http://schemas.microsoft.com/office/drawing/2014/main" id="{75147075-791E-C9C0-5E69-979528011CF2}"/>
              </a:ext>
            </a:extLst>
          </p:cNvPr>
          <p:cNvSpPr txBox="1"/>
          <p:nvPr/>
        </p:nvSpPr>
        <p:spPr>
          <a:xfrm>
            <a:off x="554247" y="207836"/>
            <a:ext cx="60945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Koszty </a:t>
            </a:r>
            <a:r>
              <a:rPr lang="pl-PL" dirty="0" err="1"/>
              <a:t>św.prac</a:t>
            </a:r>
            <a:r>
              <a:rPr lang="pl-PL" dirty="0"/>
              <a:t> miesięczne na zatrudnionego [</a:t>
            </a:r>
            <a:r>
              <a:rPr lang="pl-PL" dirty="0" err="1"/>
              <a:t>tys.zł</a:t>
            </a:r>
            <a:r>
              <a:rPr lang="pl-PL" dirty="0"/>
              <a:t>/</a:t>
            </a:r>
            <a:r>
              <a:rPr lang="pl-PL" dirty="0" err="1"/>
              <a:t>zatrudn</a:t>
            </a:r>
            <a:r>
              <a:rPr lang="pl-PL" dirty="0"/>
              <a:t>.]</a:t>
            </a:r>
          </a:p>
        </p:txBody>
      </p:sp>
    </p:spTree>
    <p:extLst>
      <p:ext uri="{BB962C8B-B14F-4D97-AF65-F5344CB8AC3E}">
        <p14:creationId xmlns:p14="http://schemas.microsoft.com/office/powerpoint/2010/main" val="24822540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44A21724-B3E3-72D5-8735-F2C39658D6F6}"/>
              </a:ext>
            </a:extLst>
          </p:cNvPr>
          <p:cNvSpPr txBox="1"/>
          <p:nvPr/>
        </p:nvSpPr>
        <p:spPr>
          <a:xfrm>
            <a:off x="7256972" y="5441102"/>
            <a:ext cx="350016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600" dirty="0">
                <a:solidFill>
                  <a:schemeClr val="tx1">
                    <a:lumMod val="6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 szerszy zakres danych </a:t>
            </a:r>
            <a:r>
              <a:rPr lang="pl-PL" sz="16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hlg@onet.pl</a:t>
            </a:r>
            <a:endParaRPr lang="pl-PL" sz="1600" dirty="0"/>
          </a:p>
        </p:txBody>
      </p:sp>
    </p:spTree>
    <p:extLst>
      <p:ext uri="{BB962C8B-B14F-4D97-AF65-F5344CB8AC3E}">
        <p14:creationId xmlns:p14="http://schemas.microsoft.com/office/powerpoint/2010/main" val="284360288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ole tekstowe 16">
            <a:extLst>
              <a:ext uri="{FF2B5EF4-FFF2-40B4-BE49-F238E27FC236}">
                <a16:creationId xmlns:a16="http://schemas.microsoft.com/office/drawing/2014/main" id="{BD9B4A6D-AEA5-4277-AECA-58EAB4175444}"/>
              </a:ext>
            </a:extLst>
          </p:cNvPr>
          <p:cNvSpPr txBox="1"/>
          <p:nvPr/>
        </p:nvSpPr>
        <p:spPr>
          <a:xfrm>
            <a:off x="225299" y="3815300"/>
            <a:ext cx="41497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4800" dirty="0">
                <a:solidFill>
                  <a:schemeClr val="bg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… CO</a:t>
            </a:r>
            <a:r>
              <a:rPr lang="pl-PL" sz="4800" baseline="-25000" dirty="0">
                <a:solidFill>
                  <a:schemeClr val="bg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2 </a:t>
            </a:r>
            <a:r>
              <a:rPr lang="pl-PL" sz="4800" dirty="0">
                <a:solidFill>
                  <a:schemeClr val="bg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emisje                    i ceny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3443911C-C6AF-47B1-AFB6-3ABE47D6DB18}"/>
              </a:ext>
            </a:extLst>
          </p:cNvPr>
          <p:cNvSpPr txBox="1"/>
          <p:nvPr/>
        </p:nvSpPr>
        <p:spPr>
          <a:xfrm>
            <a:off x="3502257" y="2560423"/>
            <a:ext cx="5187486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500" dirty="0">
                <a:solidFill>
                  <a:srgbClr val="0000FF"/>
                </a:solidFill>
                <a:latin typeface="Impact" panose="020B0806030902050204" pitchFamily="34" charset="0"/>
              </a:rPr>
              <a:t> </a:t>
            </a:r>
            <a:r>
              <a:rPr lang="pl-PL" sz="12500" dirty="0">
                <a:solidFill>
                  <a:srgbClr val="FF0000"/>
                </a:solidFill>
                <a:latin typeface="Impact" panose="020B0806030902050204" pitchFamily="34" charset="0"/>
              </a:rPr>
              <a:t>WOJNA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6DD3B02C-9690-4EBA-9FC9-B1B9355660F9}"/>
              </a:ext>
            </a:extLst>
          </p:cNvPr>
          <p:cNvSpPr txBox="1"/>
          <p:nvPr/>
        </p:nvSpPr>
        <p:spPr>
          <a:xfrm>
            <a:off x="7294655" y="1694017"/>
            <a:ext cx="30773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6000" dirty="0">
                <a:solidFill>
                  <a:schemeClr val="bg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COVID 19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7AC22891-CCE0-4872-90AA-8FD2D7489BF6}"/>
              </a:ext>
            </a:extLst>
          </p:cNvPr>
          <p:cNvSpPr txBox="1"/>
          <p:nvPr/>
        </p:nvSpPr>
        <p:spPr>
          <a:xfrm>
            <a:off x="1985602" y="909187"/>
            <a:ext cx="45854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4800" dirty="0">
                <a:solidFill>
                  <a:schemeClr val="bg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… rynki paliw                          i energii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9EE37018-D1C6-48AC-938C-DE23E1485518}"/>
              </a:ext>
            </a:extLst>
          </p:cNvPr>
          <p:cNvSpPr txBox="1"/>
          <p:nvPr/>
        </p:nvSpPr>
        <p:spPr>
          <a:xfrm>
            <a:off x="839128" y="2102478"/>
            <a:ext cx="29220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4800" dirty="0">
                <a:solidFill>
                  <a:schemeClr val="bg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… ochrona klimatu</a:t>
            </a:r>
          </a:p>
        </p:txBody>
      </p:sp>
      <p:grpSp>
        <p:nvGrpSpPr>
          <p:cNvPr id="20" name="Grupa 19">
            <a:extLst>
              <a:ext uri="{FF2B5EF4-FFF2-40B4-BE49-F238E27FC236}">
                <a16:creationId xmlns:a16="http://schemas.microsoft.com/office/drawing/2014/main" id="{473C02F7-AE65-4CEB-B216-C0C0AF8FA4A9}"/>
              </a:ext>
            </a:extLst>
          </p:cNvPr>
          <p:cNvGrpSpPr/>
          <p:nvPr/>
        </p:nvGrpSpPr>
        <p:grpSpPr>
          <a:xfrm>
            <a:off x="4853158" y="3287715"/>
            <a:ext cx="1571157" cy="2296662"/>
            <a:chOff x="3364991" y="2011680"/>
            <a:chExt cx="1572768" cy="2023872"/>
          </a:xfrm>
        </p:grpSpPr>
        <p:sp>
          <p:nvSpPr>
            <p:cNvPr id="21" name="Fala 20">
              <a:extLst>
                <a:ext uri="{FF2B5EF4-FFF2-40B4-BE49-F238E27FC236}">
                  <a16:creationId xmlns:a16="http://schemas.microsoft.com/office/drawing/2014/main" id="{22E522B7-02F9-43C6-87DD-0DB9973FCBC3}"/>
                </a:ext>
              </a:extLst>
            </p:cNvPr>
            <p:cNvSpPr/>
            <p:nvPr/>
          </p:nvSpPr>
          <p:spPr>
            <a:xfrm>
              <a:off x="3364991" y="2011680"/>
              <a:ext cx="1572768" cy="1104596"/>
            </a:xfrm>
            <a:prstGeom prst="wav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2" name="Fala 21">
              <a:extLst>
                <a:ext uri="{FF2B5EF4-FFF2-40B4-BE49-F238E27FC236}">
                  <a16:creationId xmlns:a16="http://schemas.microsoft.com/office/drawing/2014/main" id="{AF64F2AE-E374-4A3E-A86A-CFC395A42C1B}"/>
                </a:ext>
              </a:extLst>
            </p:cNvPr>
            <p:cNvSpPr/>
            <p:nvPr/>
          </p:nvSpPr>
          <p:spPr>
            <a:xfrm>
              <a:off x="3364991" y="2451399"/>
              <a:ext cx="1572768" cy="1104595"/>
            </a:xfrm>
            <a:prstGeom prst="wave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3" name="Fala 22">
              <a:extLst>
                <a:ext uri="{FF2B5EF4-FFF2-40B4-BE49-F238E27FC236}">
                  <a16:creationId xmlns:a16="http://schemas.microsoft.com/office/drawing/2014/main" id="{A59A0112-60AC-4AD0-8038-2A009BE9692F}"/>
                </a:ext>
              </a:extLst>
            </p:cNvPr>
            <p:cNvSpPr/>
            <p:nvPr/>
          </p:nvSpPr>
          <p:spPr>
            <a:xfrm>
              <a:off x="3364991" y="2930956"/>
              <a:ext cx="1572768" cy="1104596"/>
            </a:xfrm>
            <a:prstGeom prst="wav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16FA4197-ECDF-8C1D-54BA-AC1873348EE5}"/>
              </a:ext>
            </a:extLst>
          </p:cNvPr>
          <p:cNvSpPr txBox="1"/>
          <p:nvPr/>
        </p:nvSpPr>
        <p:spPr>
          <a:xfrm>
            <a:off x="4419968" y="4731660"/>
            <a:ext cx="8728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4800" dirty="0">
                <a:solidFill>
                  <a:schemeClr val="bg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…</a:t>
            </a:r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29735304-9BBF-2001-FB05-07674D7DEEBC}"/>
              </a:ext>
            </a:extLst>
          </p:cNvPr>
          <p:cNvSpPr txBox="1"/>
          <p:nvPr/>
        </p:nvSpPr>
        <p:spPr>
          <a:xfrm>
            <a:off x="5573632" y="3206139"/>
            <a:ext cx="463172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5400" b="1" kern="12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 co dalej ?</a:t>
            </a:r>
            <a:endParaRPr lang="pl-PL" sz="5400" b="1" dirty="0"/>
          </a:p>
        </p:txBody>
      </p:sp>
    </p:spTree>
    <p:extLst>
      <p:ext uri="{BB962C8B-B14F-4D97-AF65-F5344CB8AC3E}">
        <p14:creationId xmlns:p14="http://schemas.microsoft.com/office/powerpoint/2010/main" val="4000723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4" grpId="0"/>
      <p:bldP spid="13" grpId="0"/>
      <p:bldP spid="15" grpId="0"/>
      <p:bldP spid="16" grpId="0"/>
      <p:bldP spid="1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>
            <a:extLst>
              <a:ext uri="{FF2B5EF4-FFF2-40B4-BE49-F238E27FC236}">
                <a16:creationId xmlns:a16="http://schemas.microsoft.com/office/drawing/2014/main" id="{6C3AE7EE-7A23-367E-E9DE-1D6069DFC39F}"/>
              </a:ext>
            </a:extLst>
          </p:cNvPr>
          <p:cNvSpPr/>
          <p:nvPr/>
        </p:nvSpPr>
        <p:spPr>
          <a:xfrm>
            <a:off x="660951" y="706307"/>
            <a:ext cx="10035951" cy="564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pl-PL" sz="1867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pl-PL" sz="1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PRODUKCJA OGÓŁEM i </a:t>
            </a:r>
            <a:r>
              <a:rPr lang="pl-PL" sz="1400" dirty="0"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ZUŻYCIE ENERGII ELEKTRYCZNEJ W POLSCE ORAZ </a:t>
            </a:r>
            <a:r>
              <a:rPr kumimoji="0" lang="pl-PL" sz="1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SALDO WYMIANY Z ZAGRANICĄ [GWh]                                                                 </a:t>
            </a:r>
            <a:r>
              <a:rPr kumimoji="0" lang="pl-PL" sz="1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W PORÓWNWNIACH IQ Z LAT  2019  2020 </a:t>
            </a:r>
            <a:r>
              <a:rPr lang="pl-PL" sz="1200" dirty="0"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pl-PL" sz="1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2021 </a:t>
            </a:r>
            <a:r>
              <a:rPr lang="pl-PL" sz="1200" dirty="0"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i </a:t>
            </a:r>
            <a:r>
              <a:rPr kumimoji="0" lang="pl-PL" sz="1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2022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40C4BE-FBAF-8682-93F8-E24FF14FF1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5273" y="5178033"/>
            <a:ext cx="835981" cy="160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PRODUKCJA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22" name="Rectangle 22">
            <a:extLst>
              <a:ext uri="{FF2B5EF4-FFF2-40B4-BE49-F238E27FC236}">
                <a16:creationId xmlns:a16="http://schemas.microsoft.com/office/drawing/2014/main" id="{EF78788F-0089-DECF-BD43-57AC96C765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5273" y="5383817"/>
            <a:ext cx="567463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ZUŻ EN EL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5" name="Line 14">
            <a:extLst>
              <a:ext uri="{FF2B5EF4-FFF2-40B4-BE49-F238E27FC236}">
                <a16:creationId xmlns:a16="http://schemas.microsoft.com/office/drawing/2014/main" id="{A3932356-A96F-616C-8431-C7B372BF841D}"/>
              </a:ext>
            </a:extLst>
          </p:cNvPr>
          <p:cNvSpPr>
            <a:spLocks noChangeShapeType="1"/>
          </p:cNvSpPr>
          <p:nvPr/>
        </p:nvSpPr>
        <p:spPr bwMode="auto">
          <a:xfrm>
            <a:off x="4127674" y="5240404"/>
            <a:ext cx="317395" cy="0"/>
          </a:xfrm>
          <a:prstGeom prst="line">
            <a:avLst/>
          </a:prstGeom>
          <a:noFill/>
          <a:ln w="19050" cap="rnd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1000">
              <a:latin typeface="Century Gothic" panose="020B0502020202020204" pitchFamily="34" charset="0"/>
            </a:endParaRPr>
          </a:p>
        </p:txBody>
      </p:sp>
      <p:sp>
        <p:nvSpPr>
          <p:cNvPr id="21" name="Line 21">
            <a:extLst>
              <a:ext uri="{FF2B5EF4-FFF2-40B4-BE49-F238E27FC236}">
                <a16:creationId xmlns:a16="http://schemas.microsoft.com/office/drawing/2014/main" id="{D80A0195-156E-565B-C87B-44D7A6BFB723}"/>
              </a:ext>
            </a:extLst>
          </p:cNvPr>
          <p:cNvSpPr>
            <a:spLocks noChangeShapeType="1"/>
          </p:cNvSpPr>
          <p:nvPr/>
        </p:nvSpPr>
        <p:spPr bwMode="auto">
          <a:xfrm>
            <a:off x="4127674" y="5459015"/>
            <a:ext cx="317395" cy="0"/>
          </a:xfrm>
          <a:prstGeom prst="line">
            <a:avLst/>
          </a:prstGeom>
          <a:noFill/>
          <a:ln w="19050" cap="rnd">
            <a:solidFill>
              <a:srgbClr val="FFFF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1000">
              <a:latin typeface="Century Gothic" panose="020B0502020202020204" pitchFamily="34" charset="0"/>
            </a:endParaRPr>
          </a:p>
        </p:txBody>
      </p:sp>
      <p:sp>
        <p:nvSpPr>
          <p:cNvPr id="27" name="Line 28">
            <a:extLst>
              <a:ext uri="{FF2B5EF4-FFF2-40B4-BE49-F238E27FC236}">
                <a16:creationId xmlns:a16="http://schemas.microsoft.com/office/drawing/2014/main" id="{9EAAE23F-2737-49C2-2247-AFB66E78A5A3}"/>
              </a:ext>
            </a:extLst>
          </p:cNvPr>
          <p:cNvSpPr>
            <a:spLocks noChangeShapeType="1"/>
          </p:cNvSpPr>
          <p:nvPr/>
        </p:nvSpPr>
        <p:spPr bwMode="auto">
          <a:xfrm>
            <a:off x="4127674" y="5680041"/>
            <a:ext cx="317395" cy="0"/>
          </a:xfrm>
          <a:prstGeom prst="line">
            <a:avLst/>
          </a:prstGeom>
          <a:noFill/>
          <a:ln w="19050" cap="rnd">
            <a:solidFill>
              <a:schemeClr val="tx1">
                <a:lumMod val="7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1000">
              <a:latin typeface="Century Gothic" panose="020B0502020202020204" pitchFamily="34" charset="0"/>
            </a:endParaRPr>
          </a:p>
        </p:txBody>
      </p:sp>
      <p:sp>
        <p:nvSpPr>
          <p:cNvPr id="28" name="Rectangle 29">
            <a:extLst>
              <a:ext uri="{FF2B5EF4-FFF2-40B4-BE49-F238E27FC236}">
                <a16:creationId xmlns:a16="http://schemas.microsoft.com/office/drawing/2014/main" id="{4EBE6834-A6EF-D8C9-326E-AA4EA2E3AB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5273" y="5606220"/>
            <a:ext cx="34144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SALDO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grpSp>
        <p:nvGrpSpPr>
          <p:cNvPr id="47" name="Grupa 46">
            <a:extLst>
              <a:ext uri="{FF2B5EF4-FFF2-40B4-BE49-F238E27FC236}">
                <a16:creationId xmlns:a16="http://schemas.microsoft.com/office/drawing/2014/main" id="{E4816E7E-60C3-DFEE-08A4-2579C441CBF3}"/>
              </a:ext>
            </a:extLst>
          </p:cNvPr>
          <p:cNvGrpSpPr/>
          <p:nvPr/>
        </p:nvGrpSpPr>
        <p:grpSpPr>
          <a:xfrm>
            <a:off x="5462753" y="5176576"/>
            <a:ext cx="5600328" cy="559261"/>
            <a:chOff x="5773937" y="5174469"/>
            <a:chExt cx="4717332" cy="772293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656399C-1A61-8E0B-A7EC-355D715EE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73937" y="5174469"/>
              <a:ext cx="326763" cy="2125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42 712</a:t>
              </a:r>
              <a:endParaRPr kumimoji="0" lang="pl-PL" altLang="pl-P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FF03639-9FE1-AED4-E89C-B5688EB299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38025" y="5174469"/>
              <a:ext cx="326763" cy="2125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40 764</a:t>
              </a:r>
              <a:endParaRPr kumimoji="0" lang="pl-PL" altLang="pl-P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99347BA-0480-E1A9-833B-A77DA93B77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02114" y="5174469"/>
              <a:ext cx="326763" cy="2125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43 138</a:t>
              </a:r>
              <a:endParaRPr kumimoji="0" lang="pl-PL" altLang="pl-P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AFAC752-3F00-0FE0-529D-A1E27C314D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64506" y="5174469"/>
              <a:ext cx="326763" cy="2125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46 645</a:t>
              </a:r>
              <a:endParaRPr kumimoji="0" lang="pl-PL" altLang="pl-P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23" name="Rectangle 23">
              <a:extLst>
                <a:ext uri="{FF2B5EF4-FFF2-40B4-BE49-F238E27FC236}">
                  <a16:creationId xmlns:a16="http://schemas.microsoft.com/office/drawing/2014/main" id="{29EF4CC8-43F7-F620-60D4-5853803693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73937" y="5475612"/>
              <a:ext cx="326763" cy="2125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44 463</a:t>
              </a:r>
              <a:endParaRPr kumimoji="0" lang="pl-PL" altLang="pl-P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24" name="Rectangle 24">
              <a:extLst>
                <a:ext uri="{FF2B5EF4-FFF2-40B4-BE49-F238E27FC236}">
                  <a16:creationId xmlns:a16="http://schemas.microsoft.com/office/drawing/2014/main" id="{F301A439-F2BD-BE44-67F9-597387556A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38025" y="5475612"/>
              <a:ext cx="326763" cy="2125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43 533</a:t>
              </a:r>
              <a:endParaRPr kumimoji="0" lang="pl-PL" altLang="pl-P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25" name="Rectangle 25">
              <a:extLst>
                <a:ext uri="{FF2B5EF4-FFF2-40B4-BE49-F238E27FC236}">
                  <a16:creationId xmlns:a16="http://schemas.microsoft.com/office/drawing/2014/main" id="{4B8728AC-DB61-80DE-2F6E-B969DBBD4B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02114" y="5475612"/>
              <a:ext cx="326763" cy="2125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45 260</a:t>
              </a:r>
              <a:endParaRPr kumimoji="0" lang="pl-PL" altLang="pl-P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26" name="Rectangle 26">
              <a:extLst>
                <a:ext uri="{FF2B5EF4-FFF2-40B4-BE49-F238E27FC236}">
                  <a16:creationId xmlns:a16="http://schemas.microsoft.com/office/drawing/2014/main" id="{8C42A31A-B127-703A-D2F1-A3C503D56B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64506" y="5475612"/>
              <a:ext cx="326763" cy="2125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45 683</a:t>
              </a:r>
              <a:endParaRPr kumimoji="0" lang="pl-PL" altLang="pl-P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29" name="Rectangle 30">
              <a:extLst>
                <a:ext uri="{FF2B5EF4-FFF2-40B4-BE49-F238E27FC236}">
                  <a16:creationId xmlns:a16="http://schemas.microsoft.com/office/drawing/2014/main" id="{CE52D580-DFC4-3022-60EA-4F42DF3EFB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5012" y="5776756"/>
              <a:ext cx="213341" cy="170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8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1 751</a:t>
              </a:r>
              <a:endParaRPr kumimoji="0" lang="pl-PL" altLang="pl-PL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30" name="Rectangle 31">
              <a:extLst>
                <a:ext uri="{FF2B5EF4-FFF2-40B4-BE49-F238E27FC236}">
                  <a16:creationId xmlns:a16="http://schemas.microsoft.com/office/drawing/2014/main" id="{9A10088E-0A8A-CE27-1499-1ED706754D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99099" y="5776756"/>
              <a:ext cx="213341" cy="170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8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2 768</a:t>
              </a:r>
              <a:endParaRPr kumimoji="0" lang="pl-PL" altLang="pl-PL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31" name="Rectangle 32">
              <a:extLst>
                <a:ext uri="{FF2B5EF4-FFF2-40B4-BE49-F238E27FC236}">
                  <a16:creationId xmlns:a16="http://schemas.microsoft.com/office/drawing/2014/main" id="{A9D926E6-A3CF-58BE-4EE2-F5806975D6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63188" y="5776756"/>
              <a:ext cx="213341" cy="170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8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2 122</a:t>
              </a:r>
              <a:endParaRPr kumimoji="0" lang="pl-PL" altLang="pl-PL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32" name="Rectangle 33">
              <a:extLst>
                <a:ext uri="{FF2B5EF4-FFF2-40B4-BE49-F238E27FC236}">
                  <a16:creationId xmlns:a16="http://schemas.microsoft.com/office/drawing/2014/main" id="{DF8B378D-9998-66E5-219D-6EE98D61DD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70947" y="5776756"/>
              <a:ext cx="170132" cy="170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8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-961</a:t>
              </a:r>
              <a:endParaRPr kumimoji="0" lang="pl-PL" altLang="pl-PL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</p:grpSp>
      <p:grpSp>
        <p:nvGrpSpPr>
          <p:cNvPr id="3" name="Grupa 2">
            <a:extLst>
              <a:ext uri="{FF2B5EF4-FFF2-40B4-BE49-F238E27FC236}">
                <a16:creationId xmlns:a16="http://schemas.microsoft.com/office/drawing/2014/main" id="{53F1BF7B-ABDC-4179-77B1-F9A4F0AACAD5}"/>
              </a:ext>
            </a:extLst>
          </p:cNvPr>
          <p:cNvGrpSpPr/>
          <p:nvPr/>
        </p:nvGrpSpPr>
        <p:grpSpPr>
          <a:xfrm>
            <a:off x="5579055" y="1923074"/>
            <a:ext cx="5382022" cy="2949623"/>
            <a:chOff x="5349810" y="1754338"/>
            <a:chExt cx="5856353" cy="3104096"/>
          </a:xfrm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D3ED459A-51E8-8B59-E199-486E7C1C33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49810" y="1754338"/>
              <a:ext cx="5856353" cy="3104096"/>
            </a:xfrm>
            <a:custGeom>
              <a:avLst/>
              <a:gdLst>
                <a:gd name="T0" fmla="*/ 0 w 3452"/>
                <a:gd name="T1" fmla="*/ 1876 h 1876"/>
                <a:gd name="T2" fmla="*/ 3452 w 3452"/>
                <a:gd name="T3" fmla="*/ 1876 h 1876"/>
                <a:gd name="T4" fmla="*/ 0 w 3452"/>
                <a:gd name="T5" fmla="*/ 1251 h 1876"/>
                <a:gd name="T6" fmla="*/ 3452 w 3452"/>
                <a:gd name="T7" fmla="*/ 1251 h 1876"/>
                <a:gd name="T8" fmla="*/ 0 w 3452"/>
                <a:gd name="T9" fmla="*/ 939 h 1876"/>
                <a:gd name="T10" fmla="*/ 3452 w 3452"/>
                <a:gd name="T11" fmla="*/ 939 h 1876"/>
                <a:gd name="T12" fmla="*/ 0 w 3452"/>
                <a:gd name="T13" fmla="*/ 626 h 1876"/>
                <a:gd name="T14" fmla="*/ 3452 w 3452"/>
                <a:gd name="T15" fmla="*/ 626 h 1876"/>
                <a:gd name="T16" fmla="*/ 0 w 3452"/>
                <a:gd name="T17" fmla="*/ 313 h 1876"/>
                <a:gd name="T18" fmla="*/ 3452 w 3452"/>
                <a:gd name="T19" fmla="*/ 313 h 1876"/>
                <a:gd name="T20" fmla="*/ 0 w 3452"/>
                <a:gd name="T21" fmla="*/ 0 h 1876"/>
                <a:gd name="T22" fmla="*/ 3452 w 3452"/>
                <a:gd name="T23" fmla="*/ 0 h 18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52" h="1876">
                  <a:moveTo>
                    <a:pt x="0" y="1876"/>
                  </a:moveTo>
                  <a:lnTo>
                    <a:pt x="3452" y="1876"/>
                  </a:lnTo>
                  <a:moveTo>
                    <a:pt x="0" y="1251"/>
                  </a:moveTo>
                  <a:lnTo>
                    <a:pt x="3452" y="1251"/>
                  </a:lnTo>
                  <a:moveTo>
                    <a:pt x="0" y="939"/>
                  </a:moveTo>
                  <a:lnTo>
                    <a:pt x="3452" y="939"/>
                  </a:lnTo>
                  <a:moveTo>
                    <a:pt x="0" y="626"/>
                  </a:moveTo>
                  <a:lnTo>
                    <a:pt x="3452" y="626"/>
                  </a:lnTo>
                  <a:moveTo>
                    <a:pt x="0" y="313"/>
                  </a:moveTo>
                  <a:lnTo>
                    <a:pt x="3452" y="313"/>
                  </a:lnTo>
                  <a:moveTo>
                    <a:pt x="0" y="0"/>
                  </a:moveTo>
                  <a:lnTo>
                    <a:pt x="3452" y="0"/>
                  </a:lnTo>
                </a:path>
              </a:pathLst>
            </a:custGeom>
            <a:noFill/>
            <a:ln w="3175" cap="flat">
              <a:solidFill>
                <a:schemeClr val="bg1">
                  <a:lumMod val="65000"/>
                  <a:lumOff val="3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1000">
                <a:latin typeface="Century Gothic" panose="020B0502020202020204" pitchFamily="34" charset="0"/>
              </a:endParaRPr>
            </a:p>
          </p:txBody>
        </p:sp>
        <p:sp>
          <p:nvSpPr>
            <p:cNvPr id="9" name="Line 6">
              <a:extLst>
                <a:ext uri="{FF2B5EF4-FFF2-40B4-BE49-F238E27FC236}">
                  <a16:creationId xmlns:a16="http://schemas.microsoft.com/office/drawing/2014/main" id="{1B9A148F-25DE-40B1-9B65-4F832CC5FA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49810" y="4340533"/>
              <a:ext cx="5856353" cy="0"/>
            </a:xfrm>
            <a:prstGeom prst="line">
              <a:avLst/>
            </a:prstGeom>
            <a:noFill/>
            <a:ln w="3175" cap="flat">
              <a:solidFill>
                <a:schemeClr val="bg1">
                  <a:lumMod val="65000"/>
                  <a:lumOff val="3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1000">
                <a:latin typeface="Century Gothic" panose="020B0502020202020204" pitchFamily="34" charset="0"/>
              </a:endParaRPr>
            </a:p>
          </p:txBody>
        </p:sp>
        <p:sp>
          <p:nvSpPr>
            <p:cNvPr id="10" name="Line 7">
              <a:extLst>
                <a:ext uri="{FF2B5EF4-FFF2-40B4-BE49-F238E27FC236}">
                  <a16:creationId xmlns:a16="http://schemas.microsoft.com/office/drawing/2014/main" id="{147E77D6-957D-6723-FB4E-DE08864F43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49810" y="4858434"/>
              <a:ext cx="5856353" cy="0"/>
            </a:xfrm>
            <a:prstGeom prst="line">
              <a:avLst/>
            </a:prstGeom>
            <a:noFill/>
            <a:ln w="3175" cap="flat">
              <a:solidFill>
                <a:schemeClr val="bg1">
                  <a:lumMod val="65000"/>
                  <a:lumOff val="3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1000">
                <a:latin typeface="Century Gothic" panose="020B0502020202020204" pitchFamily="34" charset="0"/>
              </a:endParaRPr>
            </a:p>
          </p:txBody>
        </p:sp>
      </p:grpSp>
      <p:sp>
        <p:nvSpPr>
          <p:cNvPr id="33" name="Freeform 34">
            <a:extLst>
              <a:ext uri="{FF2B5EF4-FFF2-40B4-BE49-F238E27FC236}">
                <a16:creationId xmlns:a16="http://schemas.microsoft.com/office/drawing/2014/main" id="{20DA285F-27E1-0CA3-3329-6C1EF3EF4314}"/>
              </a:ext>
            </a:extLst>
          </p:cNvPr>
          <p:cNvSpPr>
            <a:spLocks/>
          </p:cNvSpPr>
          <p:nvPr/>
        </p:nvSpPr>
        <p:spPr bwMode="auto">
          <a:xfrm>
            <a:off x="5686606" y="2089738"/>
            <a:ext cx="5143625" cy="287730"/>
          </a:xfrm>
          <a:custGeom>
            <a:avLst/>
            <a:gdLst>
              <a:gd name="T0" fmla="*/ 0 w 2588"/>
              <a:gd name="T1" fmla="*/ 123 h 183"/>
              <a:gd name="T2" fmla="*/ 863 w 2588"/>
              <a:gd name="T3" fmla="*/ 183 h 183"/>
              <a:gd name="T4" fmla="*/ 1725 w 2588"/>
              <a:gd name="T5" fmla="*/ 109 h 183"/>
              <a:gd name="T6" fmla="*/ 2588 w 2588"/>
              <a:gd name="T7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88" h="183">
                <a:moveTo>
                  <a:pt x="0" y="123"/>
                </a:moveTo>
                <a:lnTo>
                  <a:pt x="863" y="183"/>
                </a:lnTo>
                <a:lnTo>
                  <a:pt x="1725" y="109"/>
                </a:lnTo>
                <a:lnTo>
                  <a:pt x="2588" y="0"/>
                </a:lnTo>
              </a:path>
            </a:pathLst>
          </a:custGeom>
          <a:pattFill prst="ltDnDiag">
            <a:fgClr>
              <a:schemeClr val="bg1">
                <a:lumMod val="65000"/>
                <a:lumOff val="35000"/>
              </a:schemeClr>
            </a:fgClr>
            <a:bgClr>
              <a:schemeClr val="bg1"/>
            </a:bgClr>
          </a:pattFill>
          <a:ln w="19050" cap="rnd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1000" dirty="0">
              <a:latin typeface="Century Gothic" panose="020B0502020202020204" pitchFamily="34" charset="0"/>
            </a:endParaRPr>
          </a:p>
        </p:txBody>
      </p:sp>
      <p:sp>
        <p:nvSpPr>
          <p:cNvPr id="34" name="Freeform 35">
            <a:extLst>
              <a:ext uri="{FF2B5EF4-FFF2-40B4-BE49-F238E27FC236}">
                <a16:creationId xmlns:a16="http://schemas.microsoft.com/office/drawing/2014/main" id="{95ED3258-A9D2-758D-DE59-37588C961792}"/>
              </a:ext>
            </a:extLst>
          </p:cNvPr>
          <p:cNvSpPr>
            <a:spLocks/>
          </p:cNvSpPr>
          <p:nvPr/>
        </p:nvSpPr>
        <p:spPr bwMode="auto">
          <a:xfrm>
            <a:off x="5686606" y="2136907"/>
            <a:ext cx="5143625" cy="105344"/>
          </a:xfrm>
          <a:custGeom>
            <a:avLst/>
            <a:gdLst>
              <a:gd name="T0" fmla="*/ 0 w 2588"/>
              <a:gd name="T1" fmla="*/ 39 h 67"/>
              <a:gd name="T2" fmla="*/ 863 w 2588"/>
              <a:gd name="T3" fmla="*/ 67 h 67"/>
              <a:gd name="T4" fmla="*/ 1725 w 2588"/>
              <a:gd name="T5" fmla="*/ 14 h 67"/>
              <a:gd name="T6" fmla="*/ 2588 w 2588"/>
              <a:gd name="T7" fmla="*/ 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88" h="67">
                <a:moveTo>
                  <a:pt x="0" y="39"/>
                </a:moveTo>
                <a:lnTo>
                  <a:pt x="863" y="67"/>
                </a:lnTo>
                <a:lnTo>
                  <a:pt x="1725" y="14"/>
                </a:lnTo>
                <a:lnTo>
                  <a:pt x="2588" y="0"/>
                </a:lnTo>
              </a:path>
            </a:pathLst>
          </a:custGeom>
          <a:noFill/>
          <a:ln w="19050" cap="rnd">
            <a:solidFill>
              <a:srgbClr val="FFFF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1000">
              <a:latin typeface="Century Gothic" panose="020B0502020202020204" pitchFamily="34" charset="0"/>
            </a:endParaRPr>
          </a:p>
        </p:txBody>
      </p:sp>
      <p:sp>
        <p:nvSpPr>
          <p:cNvPr id="36" name="Rectangle 37">
            <a:extLst>
              <a:ext uri="{FF2B5EF4-FFF2-40B4-BE49-F238E27FC236}">
                <a16:creationId xmlns:a16="http://schemas.microsoft.com/office/drawing/2014/main" id="{16DF57A6-3AC4-5D0C-8698-A4CD3B5929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4052" y="4753203"/>
            <a:ext cx="460818" cy="152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-10 000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7" name="Rectangle 38">
            <a:extLst>
              <a:ext uri="{FF2B5EF4-FFF2-40B4-BE49-F238E27FC236}">
                <a16:creationId xmlns:a16="http://schemas.microsoft.com/office/drawing/2014/main" id="{1C563972-88F2-E6A1-DCF1-2B09669F34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2383" y="4264219"/>
            <a:ext cx="75375" cy="152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0</a:t>
            </a:r>
            <a:endParaRPr kumimoji="0" lang="pl-PL" altLang="pl-PL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8" name="Rectangle 39">
            <a:extLst>
              <a:ext uri="{FF2B5EF4-FFF2-40B4-BE49-F238E27FC236}">
                <a16:creationId xmlns:a16="http://schemas.microsoft.com/office/drawing/2014/main" id="{50873581-E271-0693-0EA4-FA9AD86975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8699" y="3770519"/>
            <a:ext cx="414565" cy="152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10 000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9" name="Rectangle 40">
            <a:extLst>
              <a:ext uri="{FF2B5EF4-FFF2-40B4-BE49-F238E27FC236}">
                <a16:creationId xmlns:a16="http://schemas.microsoft.com/office/drawing/2014/main" id="{5914052B-5D49-2CB3-82D6-CBC04BFA5E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8699" y="3281536"/>
            <a:ext cx="414565" cy="152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20 000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40" name="Rectangle 41">
            <a:extLst>
              <a:ext uri="{FF2B5EF4-FFF2-40B4-BE49-F238E27FC236}">
                <a16:creationId xmlns:a16="http://schemas.microsoft.com/office/drawing/2014/main" id="{F417001C-0A23-2026-2AEC-31F3565DF6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8699" y="2787836"/>
            <a:ext cx="414565" cy="152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30 000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41" name="Rectangle 42">
            <a:extLst>
              <a:ext uri="{FF2B5EF4-FFF2-40B4-BE49-F238E27FC236}">
                <a16:creationId xmlns:a16="http://schemas.microsoft.com/office/drawing/2014/main" id="{AB9458B2-8D29-C9D4-5463-69F9D27431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8699" y="2298852"/>
            <a:ext cx="414565" cy="152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40 000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42" name="Rectangle 43">
            <a:extLst>
              <a:ext uri="{FF2B5EF4-FFF2-40B4-BE49-F238E27FC236}">
                <a16:creationId xmlns:a16="http://schemas.microsoft.com/office/drawing/2014/main" id="{333FEE9A-9E3A-D29C-7733-AFE391090D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8699" y="1805152"/>
            <a:ext cx="414565" cy="152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50 000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9C3E31FB-9343-2DCD-98E0-42731FF3D395}"/>
              </a:ext>
            </a:extLst>
          </p:cNvPr>
          <p:cNvGrpSpPr/>
          <p:nvPr/>
        </p:nvGrpSpPr>
        <p:grpSpPr>
          <a:xfrm>
            <a:off x="5454869" y="4926626"/>
            <a:ext cx="5620407" cy="218406"/>
            <a:chOff x="5682197" y="4915195"/>
            <a:chExt cx="5094087" cy="127612"/>
          </a:xfrm>
        </p:grpSpPr>
        <p:sp>
          <p:nvSpPr>
            <p:cNvPr id="43" name="Rectangle 10">
              <a:extLst>
                <a:ext uri="{FF2B5EF4-FFF2-40B4-BE49-F238E27FC236}">
                  <a16:creationId xmlns:a16="http://schemas.microsoft.com/office/drawing/2014/main" id="{0DCEF339-5B10-B94B-CE20-9EFC510C65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82197" y="4918536"/>
              <a:ext cx="394339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2019  IQ</a:t>
              </a:r>
              <a:endParaRPr kumimoji="0" lang="pl-PL" alt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44" name="Rectangle 11">
              <a:extLst>
                <a:ext uri="{FF2B5EF4-FFF2-40B4-BE49-F238E27FC236}">
                  <a16:creationId xmlns:a16="http://schemas.microsoft.com/office/drawing/2014/main" id="{30E2FB54-9B24-8175-DAAD-613C49BC12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99099" y="4917177"/>
              <a:ext cx="365485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2020 IQ</a:t>
              </a:r>
              <a:endParaRPr kumimoji="0" lang="pl-PL" alt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45" name="Rectangle 12">
              <a:extLst>
                <a:ext uri="{FF2B5EF4-FFF2-40B4-BE49-F238E27FC236}">
                  <a16:creationId xmlns:a16="http://schemas.microsoft.com/office/drawing/2014/main" id="{06483F56-7140-6349-51CD-3994742DCE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54949" y="4915195"/>
              <a:ext cx="365485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2021 IQ</a:t>
              </a:r>
              <a:endParaRPr kumimoji="0" lang="pl-PL" alt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46" name="Rectangle 14">
              <a:extLst>
                <a:ext uri="{FF2B5EF4-FFF2-40B4-BE49-F238E27FC236}">
                  <a16:creationId xmlns:a16="http://schemas.microsoft.com/office/drawing/2014/main" id="{19DEEEF0-B1F0-196B-2934-299B2544E1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10799" y="4919696"/>
              <a:ext cx="365485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2022 IQ</a:t>
              </a:r>
              <a:endParaRPr kumimoji="0" lang="pl-PL" alt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17" name="Grupa 116">
            <a:extLst>
              <a:ext uri="{FF2B5EF4-FFF2-40B4-BE49-F238E27FC236}">
                <a16:creationId xmlns:a16="http://schemas.microsoft.com/office/drawing/2014/main" id="{DAE1C69B-2E83-EC04-5D25-452D609066C2}"/>
              </a:ext>
            </a:extLst>
          </p:cNvPr>
          <p:cNvGrpSpPr/>
          <p:nvPr/>
        </p:nvGrpSpPr>
        <p:grpSpPr>
          <a:xfrm>
            <a:off x="8483789" y="1075171"/>
            <a:ext cx="3054610" cy="2199167"/>
            <a:chOff x="8483789" y="1075171"/>
            <a:chExt cx="3054610" cy="2199167"/>
          </a:xfrm>
        </p:grpSpPr>
        <p:sp>
          <p:nvSpPr>
            <p:cNvPr id="63" name="Owal 62">
              <a:extLst>
                <a:ext uri="{FF2B5EF4-FFF2-40B4-BE49-F238E27FC236}">
                  <a16:creationId xmlns:a16="http://schemas.microsoft.com/office/drawing/2014/main" id="{81F2D626-D046-7486-DF81-7B94B17AFBBD}"/>
                </a:ext>
              </a:extLst>
            </p:cNvPr>
            <p:cNvSpPr/>
            <p:nvPr/>
          </p:nvSpPr>
          <p:spPr>
            <a:xfrm>
              <a:off x="8483789" y="1075171"/>
              <a:ext cx="3037702" cy="219916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cxnSp>
          <p:nvCxnSpPr>
            <p:cNvPr id="64" name="Łącznik prosty 63">
              <a:extLst>
                <a:ext uri="{FF2B5EF4-FFF2-40B4-BE49-F238E27FC236}">
                  <a16:creationId xmlns:a16="http://schemas.microsoft.com/office/drawing/2014/main" id="{BCF7167B-A83F-D43B-186E-ACA4AFB5D1A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61585" y="2105374"/>
              <a:ext cx="1726108" cy="28226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4" name="Grupa 73">
              <a:extLst>
                <a:ext uri="{FF2B5EF4-FFF2-40B4-BE49-F238E27FC236}">
                  <a16:creationId xmlns:a16="http://schemas.microsoft.com/office/drawing/2014/main" id="{47572B28-4F10-2FC5-C78C-2288B2280108}"/>
                </a:ext>
              </a:extLst>
            </p:cNvPr>
            <p:cNvGrpSpPr/>
            <p:nvPr/>
          </p:nvGrpSpPr>
          <p:grpSpPr>
            <a:xfrm>
              <a:off x="9124358" y="1578180"/>
              <a:ext cx="1952000" cy="1188716"/>
              <a:chOff x="9625292" y="1607490"/>
              <a:chExt cx="1362659" cy="1126987"/>
            </a:xfrm>
          </p:grpSpPr>
          <p:sp>
            <p:nvSpPr>
              <p:cNvPr id="68" name="Line 36">
                <a:extLst>
                  <a:ext uri="{FF2B5EF4-FFF2-40B4-BE49-F238E27FC236}">
                    <a16:creationId xmlns:a16="http://schemas.microsoft.com/office/drawing/2014/main" id="{2E9F0B2E-3CCB-5EDF-1CA5-113FDD3B50A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625292" y="1607490"/>
                <a:ext cx="1319895" cy="0"/>
              </a:xfrm>
              <a:prstGeom prst="line">
                <a:avLst/>
              </a:prstGeom>
              <a:noFill/>
              <a:ln w="3175" cap="flat">
                <a:solidFill>
                  <a:schemeClr val="bg1">
                    <a:lumMod val="65000"/>
                    <a:lumOff val="3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 sz="1000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69" name="Line 36">
                <a:extLst>
                  <a:ext uri="{FF2B5EF4-FFF2-40B4-BE49-F238E27FC236}">
                    <a16:creationId xmlns:a16="http://schemas.microsoft.com/office/drawing/2014/main" id="{CFC1DD68-A4B2-0151-8E19-C1F1E6E46D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668056" y="2734477"/>
                <a:ext cx="1319895" cy="0"/>
              </a:xfrm>
              <a:prstGeom prst="line">
                <a:avLst/>
              </a:prstGeom>
              <a:noFill/>
              <a:ln w="3175" cap="flat">
                <a:solidFill>
                  <a:schemeClr val="bg1">
                    <a:lumMod val="65000"/>
                    <a:lumOff val="3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 sz="1000" dirty="0">
                  <a:latin typeface="Century Gothic" panose="020B0502020202020204" pitchFamily="34" charset="0"/>
                </a:endParaRPr>
              </a:p>
            </p:txBody>
          </p:sp>
        </p:grpSp>
        <p:sp>
          <p:nvSpPr>
            <p:cNvPr id="70" name="Rectangle 63">
              <a:extLst>
                <a:ext uri="{FF2B5EF4-FFF2-40B4-BE49-F238E27FC236}">
                  <a16:creationId xmlns:a16="http://schemas.microsoft.com/office/drawing/2014/main" id="{CB0823C6-59DD-1C3F-F1D4-0F60D946DA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73686" y="1440493"/>
              <a:ext cx="47570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pl-PL" altLang="pl-PL" sz="800" dirty="0">
                  <a:solidFill>
                    <a:srgbClr val="FFFFFF"/>
                  </a:solidFill>
                  <a:latin typeface="Century Gothic" panose="020B0502020202020204" pitchFamily="34" charset="0"/>
                </a:rPr>
                <a:t>50</a:t>
              </a:r>
              <a:r>
                <a:rPr kumimoji="0" lang="pl-PL" altLang="pl-PL" sz="8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 000 GWh</a:t>
              </a:r>
              <a:endParaRPr kumimoji="0" lang="pl-PL" altLang="pl-PL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71" name="Rectangle 63">
              <a:extLst>
                <a:ext uri="{FF2B5EF4-FFF2-40B4-BE49-F238E27FC236}">
                  <a16:creationId xmlns:a16="http://schemas.microsoft.com/office/drawing/2014/main" id="{CBA0F7D3-FE45-9ACC-D83F-501B3F05D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54881" y="2635902"/>
              <a:ext cx="47570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pl-PL" altLang="pl-PL" sz="800" dirty="0">
                  <a:solidFill>
                    <a:srgbClr val="FFFFFF"/>
                  </a:solidFill>
                  <a:latin typeface="Century Gothic" panose="020B0502020202020204" pitchFamily="34" charset="0"/>
                </a:rPr>
                <a:t>40</a:t>
              </a:r>
              <a:r>
                <a:rPr kumimoji="0" lang="pl-PL" altLang="pl-PL" sz="8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 000 GWh </a:t>
              </a:r>
              <a:endParaRPr kumimoji="0" lang="pl-PL" altLang="pl-PL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cxnSp>
          <p:nvCxnSpPr>
            <p:cNvPr id="75" name="Łącznik prosty 74">
              <a:extLst>
                <a:ext uri="{FF2B5EF4-FFF2-40B4-BE49-F238E27FC236}">
                  <a16:creationId xmlns:a16="http://schemas.microsoft.com/office/drawing/2014/main" id="{44C208BC-7A99-85C9-4242-92CBC7D1AB4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50129" y="1850046"/>
              <a:ext cx="1737564" cy="51961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Line 36">
              <a:extLst>
                <a:ext uri="{FF2B5EF4-FFF2-40B4-BE49-F238E27FC236}">
                  <a16:creationId xmlns:a16="http://schemas.microsoft.com/office/drawing/2014/main" id="{91F10EAA-2E9F-E7FD-CED1-D84FF9F7F0E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886862" y="2162624"/>
              <a:ext cx="2365731" cy="1"/>
            </a:xfrm>
            <a:prstGeom prst="line">
              <a:avLst/>
            </a:prstGeom>
            <a:noFill/>
            <a:ln w="3175" cap="flat">
              <a:solidFill>
                <a:schemeClr val="bg1">
                  <a:lumMod val="65000"/>
                  <a:lumOff val="3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1000" dirty="0">
                <a:latin typeface="Century Gothic" panose="020B0502020202020204" pitchFamily="34" charset="0"/>
              </a:endParaRPr>
            </a:p>
          </p:txBody>
        </p:sp>
        <p:sp>
          <p:nvSpPr>
            <p:cNvPr id="86" name="Rectangle 63">
              <a:extLst>
                <a:ext uri="{FF2B5EF4-FFF2-40B4-BE49-F238E27FC236}">
                  <a16:creationId xmlns:a16="http://schemas.microsoft.com/office/drawing/2014/main" id="{FCAD7C61-D202-1B27-C42F-2A944EF090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24939" y="2035101"/>
              <a:ext cx="47570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pl-PL" altLang="pl-PL" sz="800" dirty="0">
                  <a:solidFill>
                    <a:srgbClr val="FFFFFF"/>
                  </a:solidFill>
                  <a:latin typeface="Century Gothic" panose="020B0502020202020204" pitchFamily="34" charset="0"/>
                </a:rPr>
                <a:t>45</a:t>
              </a:r>
              <a:r>
                <a:rPr kumimoji="0" lang="pl-PL" altLang="pl-PL" sz="8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 000 GWh </a:t>
              </a:r>
              <a:endParaRPr kumimoji="0" lang="pl-PL" altLang="pl-PL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103" name="Rectangle 12">
              <a:extLst>
                <a:ext uri="{FF2B5EF4-FFF2-40B4-BE49-F238E27FC236}">
                  <a16:creationId xmlns:a16="http://schemas.microsoft.com/office/drawing/2014/main" id="{087EC4F9-6CE8-CDEC-E41E-B413C198D4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40652" y="2884002"/>
              <a:ext cx="403247" cy="2107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2021 IQ</a:t>
              </a:r>
              <a:endParaRPr kumimoji="0" lang="pl-PL" alt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grpSp>
          <p:nvGrpSpPr>
            <p:cNvPr id="112" name="Grupa 111">
              <a:extLst>
                <a:ext uri="{FF2B5EF4-FFF2-40B4-BE49-F238E27FC236}">
                  <a16:creationId xmlns:a16="http://schemas.microsoft.com/office/drawing/2014/main" id="{8E043157-9276-E6A8-CD24-6D093CCB0D2A}"/>
                </a:ext>
              </a:extLst>
            </p:cNvPr>
            <p:cNvGrpSpPr/>
            <p:nvPr/>
          </p:nvGrpSpPr>
          <p:grpSpPr>
            <a:xfrm>
              <a:off x="9150129" y="1722547"/>
              <a:ext cx="1737564" cy="735526"/>
              <a:chOff x="9150129" y="1792284"/>
              <a:chExt cx="1737564" cy="820173"/>
            </a:xfrm>
          </p:grpSpPr>
          <p:sp>
            <p:nvSpPr>
              <p:cNvPr id="102" name="Line 36">
                <a:extLst>
                  <a:ext uri="{FF2B5EF4-FFF2-40B4-BE49-F238E27FC236}">
                    <a16:creationId xmlns:a16="http://schemas.microsoft.com/office/drawing/2014/main" id="{F488FEAE-4F8A-98CC-2499-6810D499F9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9150129" y="1792284"/>
                <a:ext cx="0" cy="807305"/>
              </a:xfrm>
              <a:prstGeom prst="line">
                <a:avLst/>
              </a:prstGeom>
              <a:noFill/>
              <a:ln w="3175" cap="flat">
                <a:solidFill>
                  <a:schemeClr val="bg1">
                    <a:lumMod val="65000"/>
                    <a:lumOff val="3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 sz="1000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04" name="Line 36">
                <a:extLst>
                  <a:ext uri="{FF2B5EF4-FFF2-40B4-BE49-F238E27FC236}">
                    <a16:creationId xmlns:a16="http://schemas.microsoft.com/office/drawing/2014/main" id="{43C2BF07-1E96-BAB9-C25E-4907BF0FB3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887693" y="1805152"/>
                <a:ext cx="0" cy="807305"/>
              </a:xfrm>
              <a:prstGeom prst="line">
                <a:avLst/>
              </a:prstGeom>
              <a:noFill/>
              <a:ln w="3175" cap="flat">
                <a:solidFill>
                  <a:schemeClr val="bg1">
                    <a:lumMod val="65000"/>
                    <a:lumOff val="3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 sz="1000" dirty="0">
                  <a:latin typeface="Century Gothic" panose="020B0502020202020204" pitchFamily="34" charset="0"/>
                </a:endParaRPr>
              </a:p>
            </p:txBody>
          </p:sp>
        </p:grpSp>
        <p:sp>
          <p:nvSpPr>
            <p:cNvPr id="111" name="Rectangle 14">
              <a:extLst>
                <a:ext uri="{FF2B5EF4-FFF2-40B4-BE49-F238E27FC236}">
                  <a16:creationId xmlns:a16="http://schemas.microsoft.com/office/drawing/2014/main" id="{2FE2F947-CB0F-A238-05B6-E130A3E4F1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00884" y="2844848"/>
              <a:ext cx="403247" cy="2107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2022 IQ</a:t>
              </a:r>
              <a:endParaRPr kumimoji="0" lang="pl-PL" alt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114" name="Rectangle 19">
              <a:extLst>
                <a:ext uri="{FF2B5EF4-FFF2-40B4-BE49-F238E27FC236}">
                  <a16:creationId xmlns:a16="http://schemas.microsoft.com/office/drawing/2014/main" id="{6A5AEA5B-E888-21F7-1B67-F9FBA331C7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76404" y="1546108"/>
              <a:ext cx="548702" cy="276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46 645 </a:t>
              </a:r>
              <a:r>
                <a:rPr kumimoji="0" lang="pl-PL" altLang="pl-PL" sz="8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GWh </a:t>
              </a:r>
              <a:endParaRPr kumimoji="0" lang="pl-PL" altLang="pl-PL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116" name="Rectangle 19">
              <a:extLst>
                <a:ext uri="{FF2B5EF4-FFF2-40B4-BE49-F238E27FC236}">
                  <a16:creationId xmlns:a16="http://schemas.microsoft.com/office/drawing/2014/main" id="{716A07CD-2D4C-12A1-3FF7-B54B3B91C1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89697" y="1929535"/>
              <a:ext cx="548702" cy="276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45 683 </a:t>
              </a:r>
              <a:r>
                <a:rPr kumimoji="0" lang="pl-PL" altLang="pl-PL" sz="8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GWh </a:t>
              </a:r>
              <a:endParaRPr kumimoji="0" lang="pl-PL" altLang="pl-PL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</p:grpSp>
      <p:sp>
        <p:nvSpPr>
          <p:cNvPr id="118" name="Prostokąt 117">
            <a:extLst>
              <a:ext uri="{FF2B5EF4-FFF2-40B4-BE49-F238E27FC236}">
                <a16:creationId xmlns:a16="http://schemas.microsoft.com/office/drawing/2014/main" id="{B8339C3C-9D74-A861-2D30-7EC0F04C781E}"/>
              </a:ext>
            </a:extLst>
          </p:cNvPr>
          <p:cNvSpPr/>
          <p:nvPr/>
        </p:nvSpPr>
        <p:spPr>
          <a:xfrm>
            <a:off x="897186" y="2526226"/>
            <a:ext cx="25595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… </a:t>
            </a:r>
            <a:r>
              <a:rPr lang="pl-PL" sz="1400" dirty="0">
                <a:solidFill>
                  <a:prstClr val="white"/>
                </a:solidFill>
                <a:latin typeface="Century Gothic" panose="020B0502020202020204" pitchFamily="34" charset="0"/>
              </a:rPr>
              <a:t>w IQ 2022 roku w relacji                                 do IQ 2021:</a:t>
            </a: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20" name="pole tekstowe 119">
            <a:extLst>
              <a:ext uri="{FF2B5EF4-FFF2-40B4-BE49-F238E27FC236}">
                <a16:creationId xmlns:a16="http://schemas.microsoft.com/office/drawing/2014/main" id="{57E86BBD-C6D2-DDA3-48C8-B8EACB5BF0B7}"/>
              </a:ext>
            </a:extLst>
          </p:cNvPr>
          <p:cNvSpPr txBox="1"/>
          <p:nvPr/>
        </p:nvSpPr>
        <p:spPr>
          <a:xfrm>
            <a:off x="1277814" y="3022109"/>
            <a:ext cx="248700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l-PL" sz="1600" dirty="0">
                <a:solidFill>
                  <a:prstClr val="white"/>
                </a:solidFill>
                <a:latin typeface="Century Gothic" panose="020B0502020202020204" pitchFamily="34" charset="0"/>
              </a:rPr>
              <a:t>- produkcja większa                        o 8,13%</a:t>
            </a:r>
            <a:endParaRPr lang="pl-PL" sz="1600" dirty="0"/>
          </a:p>
        </p:txBody>
      </p:sp>
      <p:sp>
        <p:nvSpPr>
          <p:cNvPr id="121" name="pole tekstowe 120">
            <a:extLst>
              <a:ext uri="{FF2B5EF4-FFF2-40B4-BE49-F238E27FC236}">
                <a16:creationId xmlns:a16="http://schemas.microsoft.com/office/drawing/2014/main" id="{30459CCF-AF2B-63D9-3B6D-80C678D23112}"/>
              </a:ext>
            </a:extLst>
          </p:cNvPr>
          <p:cNvSpPr txBox="1"/>
          <p:nvPr/>
        </p:nvSpPr>
        <p:spPr>
          <a:xfrm>
            <a:off x="1254961" y="3551605"/>
            <a:ext cx="248700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l-PL" sz="1600" dirty="0">
                <a:solidFill>
                  <a:prstClr val="white"/>
                </a:solidFill>
                <a:latin typeface="Century Gothic" panose="020B0502020202020204" pitchFamily="34" charset="0"/>
              </a:rPr>
              <a:t>- zużycie*    większe                        o 0,93%</a:t>
            </a:r>
            <a:endParaRPr lang="pl-PL" sz="1600" dirty="0"/>
          </a:p>
        </p:txBody>
      </p:sp>
      <p:sp>
        <p:nvSpPr>
          <p:cNvPr id="122" name="pole tekstowe 121">
            <a:extLst>
              <a:ext uri="{FF2B5EF4-FFF2-40B4-BE49-F238E27FC236}">
                <a16:creationId xmlns:a16="http://schemas.microsoft.com/office/drawing/2014/main" id="{3DE9108F-8CF5-8A6C-B393-3532164C088A}"/>
              </a:ext>
            </a:extLst>
          </p:cNvPr>
          <p:cNvSpPr txBox="1"/>
          <p:nvPr/>
        </p:nvSpPr>
        <p:spPr>
          <a:xfrm>
            <a:off x="930168" y="5949416"/>
            <a:ext cx="28011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l-PL" sz="600" dirty="0">
                <a:solidFill>
                  <a:schemeClr val="tx1">
                    <a:lumMod val="65000"/>
                  </a:schemeClr>
                </a:solidFill>
                <a:latin typeface="Century Gothic" panose="020B0502020202020204" pitchFamily="34" charset="0"/>
              </a:rPr>
              <a:t> *PRZEZ ODBIORCOW FINALNYCH OPRACOWANIE WŁASNE                                 </a:t>
            </a: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</a:rPr>
              <a:t>NA  PODSTAWIE RAPORTÓW </a:t>
            </a:r>
            <a:r>
              <a:rPr lang="pl-PL" sz="600" dirty="0">
                <a:solidFill>
                  <a:schemeClr val="tx1">
                    <a:lumMod val="65000"/>
                  </a:schemeClr>
                </a:solidFill>
                <a:latin typeface="Century Gothic" panose="020B0502020202020204" pitchFamily="34" charset="0"/>
              </a:rPr>
              <a:t>PSE S.A. ORAZ GUS </a:t>
            </a: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</a:rPr>
              <a:t>i ZBIORÓW WŁASNYCH</a:t>
            </a:r>
          </a:p>
        </p:txBody>
      </p:sp>
      <p:sp>
        <p:nvSpPr>
          <p:cNvPr id="123" name="pole tekstowe 122">
            <a:extLst>
              <a:ext uri="{FF2B5EF4-FFF2-40B4-BE49-F238E27FC236}">
                <a16:creationId xmlns:a16="http://schemas.microsoft.com/office/drawing/2014/main" id="{093F7370-3FF1-2AE0-47E7-2882278F90FC}"/>
              </a:ext>
            </a:extLst>
          </p:cNvPr>
          <p:cNvSpPr txBox="1"/>
          <p:nvPr/>
        </p:nvSpPr>
        <p:spPr>
          <a:xfrm>
            <a:off x="905436" y="4244328"/>
            <a:ext cx="28506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l-PL" sz="1200" dirty="0">
                <a:solidFill>
                  <a:prstClr val="white"/>
                </a:solidFill>
                <a:latin typeface="Century Gothic" panose="020B0502020202020204" pitchFamily="34" charset="0"/>
              </a:rPr>
              <a:t>... przy  saldzie wymiany z zagranicą ujemnym /nadwyżka eksportu/                       po raz pierwszy od wielu lat!</a:t>
            </a:r>
            <a:endParaRPr lang="pl-PL" sz="1200" dirty="0"/>
          </a:p>
        </p:txBody>
      </p:sp>
      <p:grpSp>
        <p:nvGrpSpPr>
          <p:cNvPr id="125" name="Grupa 124">
            <a:extLst>
              <a:ext uri="{FF2B5EF4-FFF2-40B4-BE49-F238E27FC236}">
                <a16:creationId xmlns:a16="http://schemas.microsoft.com/office/drawing/2014/main" id="{DACDF73D-DF8B-CF0D-E8B0-0209C3DC0FAF}"/>
              </a:ext>
            </a:extLst>
          </p:cNvPr>
          <p:cNvGrpSpPr/>
          <p:nvPr/>
        </p:nvGrpSpPr>
        <p:grpSpPr>
          <a:xfrm>
            <a:off x="5686606" y="4118064"/>
            <a:ext cx="5712628" cy="339946"/>
            <a:chOff x="5686606" y="4118064"/>
            <a:chExt cx="5712628" cy="339946"/>
          </a:xfrm>
        </p:grpSpPr>
        <p:sp>
          <p:nvSpPr>
            <p:cNvPr id="35" name="Freeform 36">
              <a:extLst>
                <a:ext uri="{FF2B5EF4-FFF2-40B4-BE49-F238E27FC236}">
                  <a16:creationId xmlns:a16="http://schemas.microsoft.com/office/drawing/2014/main" id="{41EF852B-33E3-8E2C-C429-B23208C5B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6606" y="4246923"/>
              <a:ext cx="5143625" cy="211087"/>
            </a:xfrm>
            <a:custGeom>
              <a:avLst/>
              <a:gdLst>
                <a:gd name="T0" fmla="*/ 0 w 2588"/>
                <a:gd name="T1" fmla="*/ 30 h 116"/>
                <a:gd name="T2" fmla="*/ 863 w 2588"/>
                <a:gd name="T3" fmla="*/ 0 h 116"/>
                <a:gd name="T4" fmla="*/ 1725 w 2588"/>
                <a:gd name="T5" fmla="*/ 20 h 116"/>
                <a:gd name="T6" fmla="*/ 2588 w 2588"/>
                <a:gd name="T7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88" h="116">
                  <a:moveTo>
                    <a:pt x="0" y="30"/>
                  </a:moveTo>
                  <a:lnTo>
                    <a:pt x="863" y="0"/>
                  </a:lnTo>
                  <a:lnTo>
                    <a:pt x="1725" y="20"/>
                  </a:lnTo>
                  <a:lnTo>
                    <a:pt x="2588" y="116"/>
                  </a:lnTo>
                </a:path>
              </a:pathLst>
            </a:custGeom>
            <a:pattFill prst="ltUpDiag">
              <a:fgClr>
                <a:schemeClr val="bg1">
                  <a:lumMod val="65000"/>
                  <a:lumOff val="35000"/>
                </a:schemeClr>
              </a:fgClr>
              <a:bgClr>
                <a:schemeClr val="bg1"/>
              </a:bgClr>
            </a:pattFill>
            <a:ln w="19050" cap="rnd">
              <a:solidFill>
                <a:schemeClr val="tx1">
                  <a:lumMod val="8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1000">
                <a:latin typeface="Century Gothic" panose="020B0502020202020204" pitchFamily="34" charset="0"/>
              </a:endParaRPr>
            </a:p>
          </p:txBody>
        </p:sp>
        <p:sp>
          <p:nvSpPr>
            <p:cNvPr id="124" name="Rectangle 19">
              <a:extLst>
                <a:ext uri="{FF2B5EF4-FFF2-40B4-BE49-F238E27FC236}">
                  <a16:creationId xmlns:a16="http://schemas.microsoft.com/office/drawing/2014/main" id="{51DAF92E-ACA0-F722-B81D-BD477EC6DB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50532" y="4118064"/>
              <a:ext cx="548702" cy="276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-961  </a:t>
              </a:r>
              <a:r>
                <a:rPr kumimoji="0" lang="pl-PL" altLang="pl-PL" sz="8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anose="020B0502020202020204" pitchFamily="34" charset="0"/>
                </a:rPr>
                <a:t>GWh </a:t>
              </a:r>
              <a:endParaRPr kumimoji="0" lang="pl-PL" altLang="pl-PL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2165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ectangle 17">
            <a:extLst>
              <a:ext uri="{FF2B5EF4-FFF2-40B4-BE49-F238E27FC236}">
                <a16:creationId xmlns:a16="http://schemas.microsoft.com/office/drawing/2014/main" id="{EDD6EE4E-BB3F-F3C8-464A-E1B05D87DB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452" y="5251775"/>
            <a:ext cx="139549" cy="99734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800">
              <a:latin typeface="Century Gothic" panose="020B0502020202020204" pitchFamily="34" charset="0"/>
            </a:endParaRPr>
          </a:p>
        </p:txBody>
      </p:sp>
      <p:sp>
        <p:nvSpPr>
          <p:cNvPr id="66" name="Rectangle 18">
            <a:extLst>
              <a:ext uri="{FF2B5EF4-FFF2-40B4-BE49-F238E27FC236}">
                <a16:creationId xmlns:a16="http://schemas.microsoft.com/office/drawing/2014/main" id="{AE55ABAF-83F6-430E-69DF-27FD5AFF40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6427" y="5251775"/>
            <a:ext cx="369687" cy="10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IQ 2019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7" name="Rectangle 19">
            <a:extLst>
              <a:ext uri="{FF2B5EF4-FFF2-40B4-BE49-F238E27FC236}">
                <a16:creationId xmlns:a16="http://schemas.microsoft.com/office/drawing/2014/main" id="{30C1B4D2-2F3F-1011-43C0-54ED60143C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5015" y="5238908"/>
            <a:ext cx="51296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9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3 941 711</a:t>
            </a:r>
            <a:endParaRPr kumimoji="0" lang="pl-PL" altLang="pl-PL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8" name="Rectangle 20">
            <a:extLst>
              <a:ext uri="{FF2B5EF4-FFF2-40B4-BE49-F238E27FC236}">
                <a16:creationId xmlns:a16="http://schemas.microsoft.com/office/drawing/2014/main" id="{1D82A288-10A4-8070-411F-2D3BD5E803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0246" y="5238908"/>
            <a:ext cx="51296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9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2 190 694</a:t>
            </a:r>
            <a:endParaRPr kumimoji="0" lang="pl-PL" altLang="pl-PL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9" name="Rectangle 21">
            <a:extLst>
              <a:ext uri="{FF2B5EF4-FFF2-40B4-BE49-F238E27FC236}">
                <a16:creationId xmlns:a16="http://schemas.microsoft.com/office/drawing/2014/main" id="{CECF19A6-A30D-66A1-11AA-0CED8D276A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16977" y="5238908"/>
            <a:ext cx="51296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9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1 751 017</a:t>
            </a:r>
            <a:endParaRPr kumimoji="0" lang="pl-PL" altLang="pl-PL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0" name="Rectangle 23">
            <a:extLst>
              <a:ext uri="{FF2B5EF4-FFF2-40B4-BE49-F238E27FC236}">
                <a16:creationId xmlns:a16="http://schemas.microsoft.com/office/drawing/2014/main" id="{D98239CE-A0A1-DD15-25A0-63141E4EE1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452" y="5396748"/>
            <a:ext cx="139549" cy="97698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800">
              <a:latin typeface="Century Gothic" panose="020B0502020202020204" pitchFamily="34" charset="0"/>
            </a:endParaRPr>
          </a:p>
        </p:txBody>
      </p:sp>
      <p:sp>
        <p:nvSpPr>
          <p:cNvPr id="71" name="Rectangle 24">
            <a:extLst>
              <a:ext uri="{FF2B5EF4-FFF2-40B4-BE49-F238E27FC236}">
                <a16:creationId xmlns:a16="http://schemas.microsoft.com/office/drawing/2014/main" id="{D748980A-6433-32B6-1225-1857AE5633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6427" y="5394692"/>
            <a:ext cx="369687" cy="10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IQ 2020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2" name="Rectangle 25">
            <a:extLst>
              <a:ext uri="{FF2B5EF4-FFF2-40B4-BE49-F238E27FC236}">
                <a16:creationId xmlns:a16="http://schemas.microsoft.com/office/drawing/2014/main" id="{C9CAD726-E7AF-7E97-E0CB-3B8080F9AA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5015" y="5384911"/>
            <a:ext cx="51296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9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5 239 124</a:t>
            </a:r>
            <a:endParaRPr kumimoji="0" lang="pl-PL" altLang="pl-PL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3" name="Rectangle 26">
            <a:extLst>
              <a:ext uri="{FF2B5EF4-FFF2-40B4-BE49-F238E27FC236}">
                <a16:creationId xmlns:a16="http://schemas.microsoft.com/office/drawing/2014/main" id="{EE7902AB-356D-ABA5-A8C0-471486F32B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0246" y="5384911"/>
            <a:ext cx="51296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9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2 470 915</a:t>
            </a:r>
            <a:endParaRPr kumimoji="0" lang="pl-PL" altLang="pl-PL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4" name="Rectangle 27">
            <a:extLst>
              <a:ext uri="{FF2B5EF4-FFF2-40B4-BE49-F238E27FC236}">
                <a16:creationId xmlns:a16="http://schemas.microsoft.com/office/drawing/2014/main" id="{866C72C7-AAE0-01B7-6177-EFF722AEC5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16977" y="5384911"/>
            <a:ext cx="51296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9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2 768 209</a:t>
            </a:r>
            <a:endParaRPr kumimoji="0" lang="pl-PL" altLang="pl-PL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5" name="Rectangle 29">
            <a:extLst>
              <a:ext uri="{FF2B5EF4-FFF2-40B4-BE49-F238E27FC236}">
                <a16:creationId xmlns:a16="http://schemas.microsoft.com/office/drawing/2014/main" id="{16D396EB-241D-B70D-12E3-F8D35B26F4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452" y="5541722"/>
            <a:ext cx="139549" cy="97698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800">
              <a:latin typeface="Century Gothic" panose="020B0502020202020204" pitchFamily="34" charset="0"/>
            </a:endParaRPr>
          </a:p>
        </p:txBody>
      </p:sp>
      <p:sp>
        <p:nvSpPr>
          <p:cNvPr id="76" name="Rectangle 30">
            <a:extLst>
              <a:ext uri="{FF2B5EF4-FFF2-40B4-BE49-F238E27FC236}">
                <a16:creationId xmlns:a16="http://schemas.microsoft.com/office/drawing/2014/main" id="{94395EC4-2D19-2610-5758-49286CE642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6427" y="5540694"/>
            <a:ext cx="403737" cy="10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1Q 2021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7" name="Rectangle 31">
            <a:extLst>
              <a:ext uri="{FF2B5EF4-FFF2-40B4-BE49-F238E27FC236}">
                <a16:creationId xmlns:a16="http://schemas.microsoft.com/office/drawing/2014/main" id="{8679FDB0-4B02-359F-3309-257B7A450F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5015" y="5527829"/>
            <a:ext cx="51296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9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4 373 593</a:t>
            </a:r>
            <a:endParaRPr kumimoji="0" lang="pl-PL" altLang="pl-PL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8" name="Rectangle 32">
            <a:extLst>
              <a:ext uri="{FF2B5EF4-FFF2-40B4-BE49-F238E27FC236}">
                <a16:creationId xmlns:a16="http://schemas.microsoft.com/office/drawing/2014/main" id="{17FD0CFC-1810-2949-8E1F-81C31FEA78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0246" y="5527829"/>
            <a:ext cx="51296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9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2 251 925</a:t>
            </a:r>
            <a:endParaRPr kumimoji="0" lang="pl-PL" altLang="pl-PL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9" name="Rectangle 33">
            <a:extLst>
              <a:ext uri="{FF2B5EF4-FFF2-40B4-BE49-F238E27FC236}">
                <a16:creationId xmlns:a16="http://schemas.microsoft.com/office/drawing/2014/main" id="{B222411D-10C4-B32C-AF04-303B25B15D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16977" y="5527829"/>
            <a:ext cx="51296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9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2 121 668</a:t>
            </a:r>
            <a:endParaRPr kumimoji="0" lang="pl-PL" altLang="pl-PL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80" name="Rectangle 35">
            <a:extLst>
              <a:ext uri="{FF2B5EF4-FFF2-40B4-BE49-F238E27FC236}">
                <a16:creationId xmlns:a16="http://schemas.microsoft.com/office/drawing/2014/main" id="{14C0A7A2-5059-9C2E-66F2-FA3194C4CC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452" y="5685669"/>
            <a:ext cx="139549" cy="9973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800">
              <a:latin typeface="Century Gothic" panose="020B0502020202020204" pitchFamily="34" charset="0"/>
            </a:endParaRPr>
          </a:p>
        </p:txBody>
      </p:sp>
      <p:sp>
        <p:nvSpPr>
          <p:cNvPr id="81" name="Rectangle 36">
            <a:extLst>
              <a:ext uri="{FF2B5EF4-FFF2-40B4-BE49-F238E27FC236}">
                <a16:creationId xmlns:a16="http://schemas.microsoft.com/office/drawing/2014/main" id="{C3478620-629F-97B2-BC5D-B960B43CE8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6427" y="5683612"/>
            <a:ext cx="369687" cy="10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IQ 2022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82" name="Rectangle 37">
            <a:extLst>
              <a:ext uri="{FF2B5EF4-FFF2-40B4-BE49-F238E27FC236}">
                <a16:creationId xmlns:a16="http://schemas.microsoft.com/office/drawing/2014/main" id="{911895A5-7E0B-27C1-0C2F-391193AA91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5015" y="5673831"/>
            <a:ext cx="51296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9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3 738 032</a:t>
            </a:r>
            <a:endParaRPr kumimoji="0" lang="pl-PL" altLang="pl-PL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83" name="Rectangle 38">
            <a:extLst>
              <a:ext uri="{FF2B5EF4-FFF2-40B4-BE49-F238E27FC236}">
                <a16:creationId xmlns:a16="http://schemas.microsoft.com/office/drawing/2014/main" id="{12840C0C-BA8E-68BA-1580-11FA1392FB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0246" y="5673831"/>
            <a:ext cx="51296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9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4 699 375</a:t>
            </a:r>
            <a:endParaRPr kumimoji="0" lang="pl-PL" altLang="pl-PL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84" name="Rectangle 39">
            <a:extLst>
              <a:ext uri="{FF2B5EF4-FFF2-40B4-BE49-F238E27FC236}">
                <a16:creationId xmlns:a16="http://schemas.microsoft.com/office/drawing/2014/main" id="{4848BA54-8BDB-5CCC-B178-7D558DDFF3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43966" y="5673831"/>
            <a:ext cx="455253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9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-961 343</a:t>
            </a:r>
            <a:endParaRPr kumimoji="0" lang="pl-PL" altLang="pl-PL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29634C43-74D3-D2A4-2A66-C01F56F70873}"/>
              </a:ext>
            </a:extLst>
          </p:cNvPr>
          <p:cNvGrpSpPr/>
          <p:nvPr/>
        </p:nvGrpSpPr>
        <p:grpSpPr>
          <a:xfrm>
            <a:off x="4362629" y="2080412"/>
            <a:ext cx="5601581" cy="3018071"/>
            <a:chOff x="5323921" y="1868544"/>
            <a:chExt cx="5601581" cy="2735611"/>
          </a:xfrm>
        </p:grpSpPr>
        <p:grpSp>
          <p:nvGrpSpPr>
            <p:cNvPr id="3" name="Grupa 2">
              <a:extLst>
                <a:ext uri="{FF2B5EF4-FFF2-40B4-BE49-F238E27FC236}">
                  <a16:creationId xmlns:a16="http://schemas.microsoft.com/office/drawing/2014/main" id="{305FE403-A21D-9533-4377-6FC4BDA5CE1B}"/>
                </a:ext>
              </a:extLst>
            </p:cNvPr>
            <p:cNvGrpSpPr/>
            <p:nvPr/>
          </p:nvGrpSpPr>
          <p:grpSpPr>
            <a:xfrm>
              <a:off x="5323921" y="1868544"/>
              <a:ext cx="5601581" cy="2351203"/>
              <a:chOff x="5323921" y="1868544"/>
              <a:chExt cx="5601581" cy="2351203"/>
            </a:xfrm>
          </p:grpSpPr>
          <p:sp>
            <p:nvSpPr>
              <p:cNvPr id="95" name="Line 10">
                <a:extLst>
                  <a:ext uri="{FF2B5EF4-FFF2-40B4-BE49-F238E27FC236}">
                    <a16:creationId xmlns:a16="http://schemas.microsoft.com/office/drawing/2014/main" id="{834A9F1C-549D-F288-B734-1F79626BD2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59746" y="4219747"/>
                <a:ext cx="5565756" cy="0"/>
              </a:xfrm>
              <a:prstGeom prst="line">
                <a:avLst/>
              </a:prstGeom>
              <a:noFill/>
              <a:ln w="3175" cap="flat">
                <a:solidFill>
                  <a:schemeClr val="tx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 sz="1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97" name="Line 10">
                <a:extLst>
                  <a:ext uri="{FF2B5EF4-FFF2-40B4-BE49-F238E27FC236}">
                    <a16:creationId xmlns:a16="http://schemas.microsoft.com/office/drawing/2014/main" id="{22F5E446-6639-010F-70FD-5681DE88228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59746" y="3814935"/>
                <a:ext cx="5565756" cy="0"/>
              </a:xfrm>
              <a:prstGeom prst="line">
                <a:avLst/>
              </a:prstGeom>
              <a:noFill/>
              <a:ln w="3175" cap="flat">
                <a:solidFill>
                  <a:schemeClr val="bg1">
                    <a:lumMod val="65000"/>
                    <a:lumOff val="3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 sz="1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98" name="Line 10">
                <a:extLst>
                  <a:ext uri="{FF2B5EF4-FFF2-40B4-BE49-F238E27FC236}">
                    <a16:creationId xmlns:a16="http://schemas.microsoft.com/office/drawing/2014/main" id="{B6AB9BF6-6252-D767-4005-05CB217F48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39888" y="3439958"/>
                <a:ext cx="5565756" cy="0"/>
              </a:xfrm>
              <a:prstGeom prst="line">
                <a:avLst/>
              </a:prstGeom>
              <a:noFill/>
              <a:ln w="3175" cap="flat">
                <a:solidFill>
                  <a:schemeClr val="bg1">
                    <a:lumMod val="65000"/>
                    <a:lumOff val="3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 sz="1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99" name="Line 10">
                <a:extLst>
                  <a:ext uri="{FF2B5EF4-FFF2-40B4-BE49-F238E27FC236}">
                    <a16:creationId xmlns:a16="http://schemas.microsoft.com/office/drawing/2014/main" id="{663B79B2-C3D4-E80B-1BAB-081EDF3D70B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39888" y="3035146"/>
                <a:ext cx="5565756" cy="0"/>
              </a:xfrm>
              <a:prstGeom prst="line">
                <a:avLst/>
              </a:prstGeom>
              <a:noFill/>
              <a:ln w="3175" cap="flat">
                <a:solidFill>
                  <a:schemeClr val="bg1">
                    <a:lumMod val="65000"/>
                    <a:lumOff val="3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 sz="1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00" name="Line 10">
                <a:extLst>
                  <a:ext uri="{FF2B5EF4-FFF2-40B4-BE49-F238E27FC236}">
                    <a16:creationId xmlns:a16="http://schemas.microsoft.com/office/drawing/2014/main" id="{481BBCEF-16C4-909D-056F-602F9E7E65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43779" y="2642471"/>
                <a:ext cx="5565756" cy="0"/>
              </a:xfrm>
              <a:prstGeom prst="line">
                <a:avLst/>
              </a:prstGeom>
              <a:noFill/>
              <a:ln w="3175" cap="flat">
                <a:solidFill>
                  <a:schemeClr val="bg1">
                    <a:lumMod val="65000"/>
                    <a:lumOff val="3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 sz="1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01" name="Line 10">
                <a:extLst>
                  <a:ext uri="{FF2B5EF4-FFF2-40B4-BE49-F238E27FC236}">
                    <a16:creationId xmlns:a16="http://schemas.microsoft.com/office/drawing/2014/main" id="{DC17A630-E6AA-679E-2D4A-7E03AF4881C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23921" y="2273356"/>
                <a:ext cx="5565756" cy="0"/>
              </a:xfrm>
              <a:prstGeom prst="line">
                <a:avLst/>
              </a:prstGeom>
              <a:noFill/>
              <a:ln w="3175" cap="flat">
                <a:solidFill>
                  <a:schemeClr val="bg1">
                    <a:lumMod val="65000"/>
                    <a:lumOff val="3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 sz="1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02" name="Line 10">
                <a:extLst>
                  <a:ext uri="{FF2B5EF4-FFF2-40B4-BE49-F238E27FC236}">
                    <a16:creationId xmlns:a16="http://schemas.microsoft.com/office/drawing/2014/main" id="{ACA6F1EA-8492-BD23-2527-68CA27EF50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23921" y="1868544"/>
                <a:ext cx="5565756" cy="0"/>
              </a:xfrm>
              <a:prstGeom prst="line">
                <a:avLst/>
              </a:prstGeom>
              <a:noFill/>
              <a:ln w="3175" cap="flat">
                <a:solidFill>
                  <a:schemeClr val="bg1">
                    <a:lumMod val="65000"/>
                    <a:lumOff val="3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 sz="1000">
                  <a:latin typeface="Century Gothic" panose="020B0502020202020204" pitchFamily="34" charset="0"/>
                </a:endParaRPr>
              </a:p>
            </p:txBody>
          </p:sp>
        </p:grpSp>
        <p:sp>
          <p:nvSpPr>
            <p:cNvPr id="103" name="Line 10">
              <a:extLst>
                <a:ext uri="{FF2B5EF4-FFF2-40B4-BE49-F238E27FC236}">
                  <a16:creationId xmlns:a16="http://schemas.microsoft.com/office/drawing/2014/main" id="{6E049F86-5ECE-0263-B8D7-0C7960D7F7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59746" y="4604155"/>
              <a:ext cx="5565756" cy="0"/>
            </a:xfrm>
            <a:prstGeom prst="line">
              <a:avLst/>
            </a:prstGeom>
            <a:noFill/>
            <a:ln w="3175" cap="flat">
              <a:solidFill>
                <a:schemeClr val="bg1">
                  <a:lumMod val="65000"/>
                  <a:lumOff val="3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1000">
                <a:latin typeface="Century Gothic" panose="020B0502020202020204" pitchFamily="34" charset="0"/>
              </a:endParaRPr>
            </a:p>
          </p:txBody>
        </p:sp>
      </p:grpSp>
      <p:sp>
        <p:nvSpPr>
          <p:cNvPr id="58" name="Freeform 6">
            <a:extLst>
              <a:ext uri="{FF2B5EF4-FFF2-40B4-BE49-F238E27FC236}">
                <a16:creationId xmlns:a16="http://schemas.microsoft.com/office/drawing/2014/main" id="{F09DA683-137F-8E6F-75F0-D582E24BC733}"/>
              </a:ext>
            </a:extLst>
          </p:cNvPr>
          <p:cNvSpPr>
            <a:spLocks noEditPoints="1"/>
          </p:cNvSpPr>
          <p:nvPr/>
        </p:nvSpPr>
        <p:spPr bwMode="auto">
          <a:xfrm>
            <a:off x="4522106" y="2985614"/>
            <a:ext cx="4206980" cy="1688770"/>
          </a:xfrm>
          <a:custGeom>
            <a:avLst/>
            <a:gdLst>
              <a:gd name="T0" fmla="*/ 0 w 2838"/>
              <a:gd name="T1" fmla="*/ 0 h 1072"/>
              <a:gd name="T2" fmla="*/ 189 w 2838"/>
              <a:gd name="T3" fmla="*/ 0 h 1072"/>
              <a:gd name="T4" fmla="*/ 189 w 2838"/>
              <a:gd name="T5" fmla="*/ 1072 h 1072"/>
              <a:gd name="T6" fmla="*/ 0 w 2838"/>
              <a:gd name="T7" fmla="*/ 1072 h 1072"/>
              <a:gd name="T8" fmla="*/ 0 w 2838"/>
              <a:gd name="T9" fmla="*/ 0 h 1072"/>
              <a:gd name="T10" fmla="*/ 1324 w 2838"/>
              <a:gd name="T11" fmla="*/ 477 h 1072"/>
              <a:gd name="T12" fmla="*/ 1513 w 2838"/>
              <a:gd name="T13" fmla="*/ 477 h 1072"/>
              <a:gd name="T14" fmla="*/ 1513 w 2838"/>
              <a:gd name="T15" fmla="*/ 1072 h 1072"/>
              <a:gd name="T16" fmla="*/ 1324 w 2838"/>
              <a:gd name="T17" fmla="*/ 1072 h 1072"/>
              <a:gd name="T18" fmla="*/ 1324 w 2838"/>
              <a:gd name="T19" fmla="*/ 477 h 1072"/>
              <a:gd name="T20" fmla="*/ 2648 w 2838"/>
              <a:gd name="T21" fmla="*/ 595 h 1072"/>
              <a:gd name="T22" fmla="*/ 2838 w 2838"/>
              <a:gd name="T23" fmla="*/ 595 h 1072"/>
              <a:gd name="T24" fmla="*/ 2838 w 2838"/>
              <a:gd name="T25" fmla="*/ 1072 h 1072"/>
              <a:gd name="T26" fmla="*/ 2648 w 2838"/>
              <a:gd name="T27" fmla="*/ 1072 h 1072"/>
              <a:gd name="T28" fmla="*/ 2648 w 2838"/>
              <a:gd name="T29" fmla="*/ 595 h 10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838" h="1072">
                <a:moveTo>
                  <a:pt x="0" y="0"/>
                </a:moveTo>
                <a:lnTo>
                  <a:pt x="189" y="0"/>
                </a:lnTo>
                <a:lnTo>
                  <a:pt x="189" y="1072"/>
                </a:lnTo>
                <a:lnTo>
                  <a:pt x="0" y="1072"/>
                </a:lnTo>
                <a:lnTo>
                  <a:pt x="0" y="0"/>
                </a:lnTo>
                <a:close/>
                <a:moveTo>
                  <a:pt x="1324" y="477"/>
                </a:moveTo>
                <a:lnTo>
                  <a:pt x="1513" y="477"/>
                </a:lnTo>
                <a:lnTo>
                  <a:pt x="1513" y="1072"/>
                </a:lnTo>
                <a:lnTo>
                  <a:pt x="1324" y="1072"/>
                </a:lnTo>
                <a:lnTo>
                  <a:pt x="1324" y="477"/>
                </a:lnTo>
                <a:close/>
                <a:moveTo>
                  <a:pt x="2648" y="595"/>
                </a:moveTo>
                <a:lnTo>
                  <a:pt x="2838" y="595"/>
                </a:lnTo>
                <a:lnTo>
                  <a:pt x="2838" y="1072"/>
                </a:lnTo>
                <a:lnTo>
                  <a:pt x="2648" y="1072"/>
                </a:lnTo>
                <a:lnTo>
                  <a:pt x="2648" y="595"/>
                </a:lnTo>
                <a:close/>
              </a:path>
            </a:pathLst>
          </a:custGeom>
          <a:solidFill>
            <a:schemeClr val="tx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1000">
              <a:latin typeface="Century Gothic" panose="020B0502020202020204" pitchFamily="34" charset="0"/>
            </a:endParaRPr>
          </a:p>
        </p:txBody>
      </p:sp>
      <p:sp>
        <p:nvSpPr>
          <p:cNvPr id="59" name="Freeform 7">
            <a:extLst>
              <a:ext uri="{FF2B5EF4-FFF2-40B4-BE49-F238E27FC236}">
                <a16:creationId xmlns:a16="http://schemas.microsoft.com/office/drawing/2014/main" id="{A6629685-99AC-4EA7-CE57-A7B6F66DF410}"/>
              </a:ext>
            </a:extLst>
          </p:cNvPr>
          <p:cNvSpPr>
            <a:spLocks noEditPoints="1"/>
          </p:cNvSpPr>
          <p:nvPr/>
        </p:nvSpPr>
        <p:spPr bwMode="auto">
          <a:xfrm>
            <a:off x="4876393" y="2431092"/>
            <a:ext cx="4206980" cy="2243291"/>
          </a:xfrm>
          <a:custGeom>
            <a:avLst/>
            <a:gdLst>
              <a:gd name="T0" fmla="*/ 0 w 2838"/>
              <a:gd name="T1" fmla="*/ 0 h 1424"/>
              <a:gd name="T2" fmla="*/ 189 w 2838"/>
              <a:gd name="T3" fmla="*/ 0 h 1424"/>
              <a:gd name="T4" fmla="*/ 189 w 2838"/>
              <a:gd name="T5" fmla="*/ 1424 h 1424"/>
              <a:gd name="T6" fmla="*/ 0 w 2838"/>
              <a:gd name="T7" fmla="*/ 1424 h 1424"/>
              <a:gd name="T8" fmla="*/ 0 w 2838"/>
              <a:gd name="T9" fmla="*/ 0 h 1424"/>
              <a:gd name="T10" fmla="*/ 1325 w 2838"/>
              <a:gd name="T11" fmla="*/ 752 h 1424"/>
              <a:gd name="T12" fmla="*/ 1514 w 2838"/>
              <a:gd name="T13" fmla="*/ 752 h 1424"/>
              <a:gd name="T14" fmla="*/ 1514 w 2838"/>
              <a:gd name="T15" fmla="*/ 1424 h 1424"/>
              <a:gd name="T16" fmla="*/ 1325 w 2838"/>
              <a:gd name="T17" fmla="*/ 1424 h 1424"/>
              <a:gd name="T18" fmla="*/ 1325 w 2838"/>
              <a:gd name="T19" fmla="*/ 752 h 1424"/>
              <a:gd name="T20" fmla="*/ 2649 w 2838"/>
              <a:gd name="T21" fmla="*/ 671 h 1424"/>
              <a:gd name="T22" fmla="*/ 2838 w 2838"/>
              <a:gd name="T23" fmla="*/ 671 h 1424"/>
              <a:gd name="T24" fmla="*/ 2838 w 2838"/>
              <a:gd name="T25" fmla="*/ 1424 h 1424"/>
              <a:gd name="T26" fmla="*/ 2649 w 2838"/>
              <a:gd name="T27" fmla="*/ 1424 h 1424"/>
              <a:gd name="T28" fmla="*/ 2649 w 2838"/>
              <a:gd name="T29" fmla="*/ 671 h 1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838" h="1424">
                <a:moveTo>
                  <a:pt x="0" y="0"/>
                </a:moveTo>
                <a:lnTo>
                  <a:pt x="189" y="0"/>
                </a:lnTo>
                <a:lnTo>
                  <a:pt x="189" y="1424"/>
                </a:lnTo>
                <a:lnTo>
                  <a:pt x="0" y="1424"/>
                </a:lnTo>
                <a:lnTo>
                  <a:pt x="0" y="0"/>
                </a:lnTo>
                <a:close/>
                <a:moveTo>
                  <a:pt x="1325" y="752"/>
                </a:moveTo>
                <a:lnTo>
                  <a:pt x="1514" y="752"/>
                </a:lnTo>
                <a:lnTo>
                  <a:pt x="1514" y="1424"/>
                </a:lnTo>
                <a:lnTo>
                  <a:pt x="1325" y="1424"/>
                </a:lnTo>
                <a:lnTo>
                  <a:pt x="1325" y="752"/>
                </a:lnTo>
                <a:close/>
                <a:moveTo>
                  <a:pt x="2649" y="671"/>
                </a:moveTo>
                <a:lnTo>
                  <a:pt x="2838" y="671"/>
                </a:lnTo>
                <a:lnTo>
                  <a:pt x="2838" y="1424"/>
                </a:lnTo>
                <a:lnTo>
                  <a:pt x="2649" y="1424"/>
                </a:lnTo>
                <a:lnTo>
                  <a:pt x="2649" y="671"/>
                </a:lnTo>
                <a:close/>
              </a:path>
            </a:pathLst>
          </a:custGeom>
          <a:solidFill>
            <a:schemeClr val="tx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1000">
              <a:latin typeface="Century Gothic" panose="020B0502020202020204" pitchFamily="34" charset="0"/>
            </a:endParaRPr>
          </a:p>
        </p:txBody>
      </p:sp>
      <p:sp>
        <p:nvSpPr>
          <p:cNvPr id="60" name="Freeform 8">
            <a:extLst>
              <a:ext uri="{FF2B5EF4-FFF2-40B4-BE49-F238E27FC236}">
                <a16:creationId xmlns:a16="http://schemas.microsoft.com/office/drawing/2014/main" id="{86091878-7242-FA9D-12A2-FA32A6325F57}"/>
              </a:ext>
            </a:extLst>
          </p:cNvPr>
          <p:cNvSpPr>
            <a:spLocks noEditPoints="1"/>
          </p:cNvSpPr>
          <p:nvPr/>
        </p:nvSpPr>
        <p:spPr bwMode="auto">
          <a:xfrm>
            <a:off x="5233646" y="2801298"/>
            <a:ext cx="4206980" cy="1873086"/>
          </a:xfrm>
          <a:custGeom>
            <a:avLst/>
            <a:gdLst>
              <a:gd name="T0" fmla="*/ 0 w 2838"/>
              <a:gd name="T1" fmla="*/ 0 h 1189"/>
              <a:gd name="T2" fmla="*/ 189 w 2838"/>
              <a:gd name="T3" fmla="*/ 0 h 1189"/>
              <a:gd name="T4" fmla="*/ 189 w 2838"/>
              <a:gd name="T5" fmla="*/ 1189 h 1189"/>
              <a:gd name="T6" fmla="*/ 0 w 2838"/>
              <a:gd name="T7" fmla="*/ 1189 h 1189"/>
              <a:gd name="T8" fmla="*/ 0 w 2838"/>
              <a:gd name="T9" fmla="*/ 0 h 1189"/>
              <a:gd name="T10" fmla="*/ 1324 w 2838"/>
              <a:gd name="T11" fmla="*/ 576 h 1189"/>
              <a:gd name="T12" fmla="*/ 1513 w 2838"/>
              <a:gd name="T13" fmla="*/ 576 h 1189"/>
              <a:gd name="T14" fmla="*/ 1513 w 2838"/>
              <a:gd name="T15" fmla="*/ 1189 h 1189"/>
              <a:gd name="T16" fmla="*/ 1324 w 2838"/>
              <a:gd name="T17" fmla="*/ 1189 h 1189"/>
              <a:gd name="T18" fmla="*/ 1324 w 2838"/>
              <a:gd name="T19" fmla="*/ 576 h 1189"/>
              <a:gd name="T20" fmla="*/ 2649 w 2838"/>
              <a:gd name="T21" fmla="*/ 613 h 1189"/>
              <a:gd name="T22" fmla="*/ 2838 w 2838"/>
              <a:gd name="T23" fmla="*/ 613 h 1189"/>
              <a:gd name="T24" fmla="*/ 2838 w 2838"/>
              <a:gd name="T25" fmla="*/ 1189 h 1189"/>
              <a:gd name="T26" fmla="*/ 2649 w 2838"/>
              <a:gd name="T27" fmla="*/ 1189 h 1189"/>
              <a:gd name="T28" fmla="*/ 2649 w 2838"/>
              <a:gd name="T29" fmla="*/ 613 h 1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838" h="1189">
                <a:moveTo>
                  <a:pt x="0" y="0"/>
                </a:moveTo>
                <a:lnTo>
                  <a:pt x="189" y="0"/>
                </a:lnTo>
                <a:lnTo>
                  <a:pt x="189" y="1189"/>
                </a:lnTo>
                <a:lnTo>
                  <a:pt x="0" y="1189"/>
                </a:lnTo>
                <a:lnTo>
                  <a:pt x="0" y="0"/>
                </a:lnTo>
                <a:close/>
                <a:moveTo>
                  <a:pt x="1324" y="576"/>
                </a:moveTo>
                <a:lnTo>
                  <a:pt x="1513" y="576"/>
                </a:lnTo>
                <a:lnTo>
                  <a:pt x="1513" y="1189"/>
                </a:lnTo>
                <a:lnTo>
                  <a:pt x="1324" y="1189"/>
                </a:lnTo>
                <a:lnTo>
                  <a:pt x="1324" y="576"/>
                </a:lnTo>
                <a:close/>
                <a:moveTo>
                  <a:pt x="2649" y="613"/>
                </a:moveTo>
                <a:lnTo>
                  <a:pt x="2838" y="613"/>
                </a:lnTo>
                <a:lnTo>
                  <a:pt x="2838" y="1189"/>
                </a:lnTo>
                <a:lnTo>
                  <a:pt x="2649" y="1189"/>
                </a:lnTo>
                <a:lnTo>
                  <a:pt x="2649" y="613"/>
                </a:lnTo>
                <a:close/>
              </a:path>
            </a:pathLst>
          </a:cu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1000">
              <a:latin typeface="Century Gothic" panose="020B0502020202020204" pitchFamily="34" charset="0"/>
            </a:endParaRPr>
          </a:p>
        </p:txBody>
      </p:sp>
      <p:sp>
        <p:nvSpPr>
          <p:cNvPr id="61" name="Freeform 9">
            <a:extLst>
              <a:ext uri="{FF2B5EF4-FFF2-40B4-BE49-F238E27FC236}">
                <a16:creationId xmlns:a16="http://schemas.microsoft.com/office/drawing/2014/main" id="{5F6EAE8E-A3C3-E6F9-BEBB-2670AC910B8D}"/>
              </a:ext>
            </a:extLst>
          </p:cNvPr>
          <p:cNvSpPr>
            <a:spLocks noEditPoints="1"/>
          </p:cNvSpPr>
          <p:nvPr/>
        </p:nvSpPr>
        <p:spPr bwMode="auto">
          <a:xfrm>
            <a:off x="5590897" y="2662668"/>
            <a:ext cx="4205498" cy="2422880"/>
          </a:xfrm>
          <a:custGeom>
            <a:avLst/>
            <a:gdLst>
              <a:gd name="T0" fmla="*/ 0 w 2837"/>
              <a:gd name="T1" fmla="*/ 260 h 1538"/>
              <a:gd name="T2" fmla="*/ 189 w 2837"/>
              <a:gd name="T3" fmla="*/ 260 h 1538"/>
              <a:gd name="T4" fmla="*/ 189 w 2837"/>
              <a:gd name="T5" fmla="*/ 1277 h 1538"/>
              <a:gd name="T6" fmla="*/ 0 w 2837"/>
              <a:gd name="T7" fmla="*/ 1277 h 1538"/>
              <a:gd name="T8" fmla="*/ 0 w 2837"/>
              <a:gd name="T9" fmla="*/ 260 h 1538"/>
              <a:gd name="T10" fmla="*/ 1324 w 2837"/>
              <a:gd name="T11" fmla="*/ 0 h 1538"/>
              <a:gd name="T12" fmla="*/ 1513 w 2837"/>
              <a:gd name="T13" fmla="*/ 0 h 1538"/>
              <a:gd name="T14" fmla="*/ 1513 w 2837"/>
              <a:gd name="T15" fmla="*/ 1277 h 1538"/>
              <a:gd name="T16" fmla="*/ 1324 w 2837"/>
              <a:gd name="T17" fmla="*/ 1277 h 1538"/>
              <a:gd name="T18" fmla="*/ 1324 w 2837"/>
              <a:gd name="T19" fmla="*/ 0 h 1538"/>
              <a:gd name="T20" fmla="*/ 2648 w 2837"/>
              <a:gd name="T21" fmla="*/ 1538 h 1538"/>
              <a:gd name="T22" fmla="*/ 2837 w 2837"/>
              <a:gd name="T23" fmla="*/ 1538 h 1538"/>
              <a:gd name="T24" fmla="*/ 2837 w 2837"/>
              <a:gd name="T25" fmla="*/ 1277 h 1538"/>
              <a:gd name="T26" fmla="*/ 2648 w 2837"/>
              <a:gd name="T27" fmla="*/ 1277 h 1538"/>
              <a:gd name="T28" fmla="*/ 2648 w 2837"/>
              <a:gd name="T29" fmla="*/ 1538 h 1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837" h="1538">
                <a:moveTo>
                  <a:pt x="0" y="260"/>
                </a:moveTo>
                <a:lnTo>
                  <a:pt x="189" y="260"/>
                </a:lnTo>
                <a:lnTo>
                  <a:pt x="189" y="1277"/>
                </a:lnTo>
                <a:lnTo>
                  <a:pt x="0" y="1277"/>
                </a:lnTo>
                <a:lnTo>
                  <a:pt x="0" y="260"/>
                </a:lnTo>
                <a:close/>
                <a:moveTo>
                  <a:pt x="1324" y="0"/>
                </a:moveTo>
                <a:lnTo>
                  <a:pt x="1513" y="0"/>
                </a:lnTo>
                <a:lnTo>
                  <a:pt x="1513" y="1277"/>
                </a:lnTo>
                <a:lnTo>
                  <a:pt x="1324" y="1277"/>
                </a:lnTo>
                <a:lnTo>
                  <a:pt x="1324" y="0"/>
                </a:lnTo>
                <a:close/>
                <a:moveTo>
                  <a:pt x="2648" y="1538"/>
                </a:moveTo>
                <a:lnTo>
                  <a:pt x="2837" y="1538"/>
                </a:lnTo>
                <a:lnTo>
                  <a:pt x="2837" y="1277"/>
                </a:lnTo>
                <a:lnTo>
                  <a:pt x="2648" y="1277"/>
                </a:lnTo>
                <a:lnTo>
                  <a:pt x="2648" y="1538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1000">
              <a:latin typeface="Century Gothic" panose="020B0502020202020204" pitchFamily="34" charset="0"/>
            </a:endParaRPr>
          </a:p>
        </p:txBody>
      </p:sp>
      <p:sp>
        <p:nvSpPr>
          <p:cNvPr id="62" name="Rectangle 13">
            <a:extLst>
              <a:ext uri="{FF2B5EF4-FFF2-40B4-BE49-F238E27FC236}">
                <a16:creationId xmlns:a16="http://schemas.microsoft.com/office/drawing/2014/main" id="{8C9D813B-6ED5-A6F6-49FD-1CF05A1F65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8117" y="4879882"/>
            <a:ext cx="71806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POBRANIE        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3" name="Rectangle 14">
            <a:extLst>
              <a:ext uri="{FF2B5EF4-FFF2-40B4-BE49-F238E27FC236}">
                <a16:creationId xmlns:a16="http://schemas.microsoft.com/office/drawing/2014/main" id="{69F01E87-9252-BD1D-305E-5F9701F38B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8971" y="4876831"/>
            <a:ext cx="552926" cy="152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ODDANIE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4" name="Rectangle 15">
            <a:extLst>
              <a:ext uri="{FF2B5EF4-FFF2-40B4-BE49-F238E27FC236}">
                <a16:creationId xmlns:a16="http://schemas.microsoft.com/office/drawing/2014/main" id="{EB34DA3F-E877-702F-6BC6-65E746CBB3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24927" y="4883319"/>
            <a:ext cx="398759" cy="152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SALDO</a:t>
            </a:r>
            <a:endParaRPr kumimoji="0" lang="pl-PL" altLang="pl-P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86" name="Rectangle 41">
            <a:extLst>
              <a:ext uri="{FF2B5EF4-FFF2-40B4-BE49-F238E27FC236}">
                <a16:creationId xmlns:a16="http://schemas.microsoft.com/office/drawing/2014/main" id="{8EB55AE3-7772-3E26-A5F0-C8B16F1A66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1879" y="5009931"/>
            <a:ext cx="567750" cy="152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-1 000 000</a:t>
            </a:r>
            <a:endParaRPr kumimoji="0" lang="pl-PL" altLang="pl-PL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87" name="Rectangle 42">
            <a:extLst>
              <a:ext uri="{FF2B5EF4-FFF2-40B4-BE49-F238E27FC236}">
                <a16:creationId xmlns:a16="http://schemas.microsoft.com/office/drawing/2014/main" id="{7FF8F3B8-1F1C-B924-9D0A-D04BDC9F4D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6992" y="4579863"/>
            <a:ext cx="65225" cy="152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0</a:t>
            </a:r>
            <a:endParaRPr kumimoji="0" lang="pl-PL" altLang="pl-PL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88" name="Rectangle 43">
            <a:extLst>
              <a:ext uri="{FF2B5EF4-FFF2-40B4-BE49-F238E27FC236}">
                <a16:creationId xmlns:a16="http://schemas.microsoft.com/office/drawing/2014/main" id="{1D78FC0A-C18B-6D42-68D2-2F23D69DEB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1903" y="4151369"/>
            <a:ext cx="526244" cy="152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1 000 000</a:t>
            </a:r>
            <a:endParaRPr kumimoji="0" lang="pl-PL" altLang="pl-PL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89" name="Rectangle 44">
            <a:extLst>
              <a:ext uri="{FF2B5EF4-FFF2-40B4-BE49-F238E27FC236}">
                <a16:creationId xmlns:a16="http://schemas.microsoft.com/office/drawing/2014/main" id="{72B035AD-D40A-32E3-31EA-07BDB41911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1903" y="3726027"/>
            <a:ext cx="526244" cy="152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2 000 000</a:t>
            </a:r>
            <a:endParaRPr kumimoji="0" lang="pl-PL" altLang="pl-PL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90" name="Rectangle 45">
            <a:extLst>
              <a:ext uri="{FF2B5EF4-FFF2-40B4-BE49-F238E27FC236}">
                <a16:creationId xmlns:a16="http://schemas.microsoft.com/office/drawing/2014/main" id="{610388DF-BF64-F165-556D-F5CBB76178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1903" y="3297532"/>
            <a:ext cx="526244" cy="152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3 000 000</a:t>
            </a:r>
            <a:endParaRPr kumimoji="0" lang="pl-PL" altLang="pl-PL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91" name="Rectangle 46">
            <a:extLst>
              <a:ext uri="{FF2B5EF4-FFF2-40B4-BE49-F238E27FC236}">
                <a16:creationId xmlns:a16="http://schemas.microsoft.com/office/drawing/2014/main" id="{8A907913-29D3-9211-1E50-7BBB4C04D0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1903" y="2869038"/>
            <a:ext cx="526244" cy="152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4 000 000</a:t>
            </a:r>
            <a:endParaRPr kumimoji="0" lang="pl-PL" altLang="pl-PL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92" name="Rectangle 47">
            <a:extLst>
              <a:ext uri="{FF2B5EF4-FFF2-40B4-BE49-F238E27FC236}">
                <a16:creationId xmlns:a16="http://schemas.microsoft.com/office/drawing/2014/main" id="{808441D7-000A-8F48-F412-6018F1C576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1903" y="2438970"/>
            <a:ext cx="526244" cy="152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5 000 000</a:t>
            </a:r>
            <a:endParaRPr kumimoji="0" lang="pl-PL" altLang="pl-PL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93" name="Rectangle 48">
            <a:extLst>
              <a:ext uri="{FF2B5EF4-FFF2-40B4-BE49-F238E27FC236}">
                <a16:creationId xmlns:a16="http://schemas.microsoft.com/office/drawing/2014/main" id="{82D75C71-AF81-CF86-309D-C14536773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1903" y="2010475"/>
            <a:ext cx="526244" cy="152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6 000 000</a:t>
            </a:r>
            <a:endParaRPr kumimoji="0" lang="pl-PL" altLang="pl-PL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grpSp>
        <p:nvGrpSpPr>
          <p:cNvPr id="6" name="Grupa 5">
            <a:extLst>
              <a:ext uri="{FF2B5EF4-FFF2-40B4-BE49-F238E27FC236}">
                <a16:creationId xmlns:a16="http://schemas.microsoft.com/office/drawing/2014/main" id="{3EBA07B8-D766-EE77-9072-16760994CE16}"/>
              </a:ext>
            </a:extLst>
          </p:cNvPr>
          <p:cNvGrpSpPr/>
          <p:nvPr/>
        </p:nvGrpSpPr>
        <p:grpSpPr>
          <a:xfrm>
            <a:off x="4546494" y="4721887"/>
            <a:ext cx="1321622" cy="129666"/>
            <a:chOff x="5513175" y="4266638"/>
            <a:chExt cx="1321622" cy="117531"/>
          </a:xfrm>
        </p:grpSpPr>
        <p:sp>
          <p:nvSpPr>
            <p:cNvPr id="51" name="Rectangle 10">
              <a:extLst>
                <a:ext uri="{FF2B5EF4-FFF2-40B4-BE49-F238E27FC236}">
                  <a16:creationId xmlns:a16="http://schemas.microsoft.com/office/drawing/2014/main" id="{2C60D69C-0F70-C656-D351-AA78E4F774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13175" y="4272580"/>
              <a:ext cx="253274" cy="11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2019 </a:t>
              </a:r>
            </a:p>
          </p:txBody>
        </p:sp>
        <p:sp>
          <p:nvSpPr>
            <p:cNvPr id="104" name="Rectangle 10">
              <a:extLst>
                <a:ext uri="{FF2B5EF4-FFF2-40B4-BE49-F238E27FC236}">
                  <a16:creationId xmlns:a16="http://schemas.microsoft.com/office/drawing/2014/main" id="{CBFA59AD-BEA0-C233-9185-806447965A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69291" y="4267829"/>
              <a:ext cx="253274" cy="1115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2020 </a:t>
              </a:r>
            </a:p>
          </p:txBody>
        </p:sp>
        <p:sp>
          <p:nvSpPr>
            <p:cNvPr id="105" name="Rectangle 10">
              <a:extLst>
                <a:ext uri="{FF2B5EF4-FFF2-40B4-BE49-F238E27FC236}">
                  <a16:creationId xmlns:a16="http://schemas.microsoft.com/office/drawing/2014/main" id="{C2F4BEDA-5C49-D245-0474-3C58042D1C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25407" y="4266639"/>
              <a:ext cx="253274" cy="1115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2021 </a:t>
              </a:r>
            </a:p>
          </p:txBody>
        </p:sp>
        <p:sp>
          <p:nvSpPr>
            <p:cNvPr id="106" name="Rectangle 10">
              <a:extLst>
                <a:ext uri="{FF2B5EF4-FFF2-40B4-BE49-F238E27FC236}">
                  <a16:creationId xmlns:a16="http://schemas.microsoft.com/office/drawing/2014/main" id="{08AEA85A-ADED-E4BD-4BD5-D3DBDC5837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81523" y="4266638"/>
              <a:ext cx="253274" cy="1115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2022 </a:t>
              </a:r>
            </a:p>
          </p:txBody>
        </p:sp>
      </p:grpSp>
      <p:grpSp>
        <p:nvGrpSpPr>
          <p:cNvPr id="107" name="Grupa 106">
            <a:extLst>
              <a:ext uri="{FF2B5EF4-FFF2-40B4-BE49-F238E27FC236}">
                <a16:creationId xmlns:a16="http://schemas.microsoft.com/office/drawing/2014/main" id="{BE60A278-85B3-3173-F391-201CEAB6CC5A}"/>
              </a:ext>
            </a:extLst>
          </p:cNvPr>
          <p:cNvGrpSpPr/>
          <p:nvPr/>
        </p:nvGrpSpPr>
        <p:grpSpPr>
          <a:xfrm>
            <a:off x="6544573" y="4710553"/>
            <a:ext cx="1313739" cy="129666"/>
            <a:chOff x="5513175" y="4266638"/>
            <a:chExt cx="1313739" cy="117531"/>
          </a:xfrm>
        </p:grpSpPr>
        <p:sp>
          <p:nvSpPr>
            <p:cNvPr id="108" name="Rectangle 10">
              <a:extLst>
                <a:ext uri="{FF2B5EF4-FFF2-40B4-BE49-F238E27FC236}">
                  <a16:creationId xmlns:a16="http://schemas.microsoft.com/office/drawing/2014/main" id="{3C7B4665-8B68-F79E-7F5E-93C2396D66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13175" y="4272580"/>
              <a:ext cx="253274" cy="11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2019 </a:t>
              </a:r>
            </a:p>
          </p:txBody>
        </p:sp>
        <p:sp>
          <p:nvSpPr>
            <p:cNvPr id="109" name="Rectangle 10">
              <a:extLst>
                <a:ext uri="{FF2B5EF4-FFF2-40B4-BE49-F238E27FC236}">
                  <a16:creationId xmlns:a16="http://schemas.microsoft.com/office/drawing/2014/main" id="{49EB870A-2413-2D8F-2F6A-89B66A7B84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69291" y="4267829"/>
              <a:ext cx="253274" cy="1115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2020 </a:t>
              </a:r>
            </a:p>
          </p:txBody>
        </p:sp>
        <p:sp>
          <p:nvSpPr>
            <p:cNvPr id="110" name="Rectangle 10">
              <a:extLst>
                <a:ext uri="{FF2B5EF4-FFF2-40B4-BE49-F238E27FC236}">
                  <a16:creationId xmlns:a16="http://schemas.microsoft.com/office/drawing/2014/main" id="{A9B1F1EA-21BE-AA99-2B8E-2DBA868998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25407" y="4266639"/>
              <a:ext cx="253274" cy="1115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2021 </a:t>
              </a:r>
            </a:p>
          </p:txBody>
        </p:sp>
        <p:sp>
          <p:nvSpPr>
            <p:cNvPr id="111" name="Rectangle 10">
              <a:extLst>
                <a:ext uri="{FF2B5EF4-FFF2-40B4-BE49-F238E27FC236}">
                  <a16:creationId xmlns:a16="http://schemas.microsoft.com/office/drawing/2014/main" id="{99C8B111-5948-1AC0-F323-14FF0B5D9A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3640" y="4266638"/>
              <a:ext cx="253274" cy="1115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2022 </a:t>
              </a:r>
            </a:p>
          </p:txBody>
        </p:sp>
      </p:grpSp>
      <p:grpSp>
        <p:nvGrpSpPr>
          <p:cNvPr id="112" name="Grupa 111">
            <a:extLst>
              <a:ext uri="{FF2B5EF4-FFF2-40B4-BE49-F238E27FC236}">
                <a16:creationId xmlns:a16="http://schemas.microsoft.com/office/drawing/2014/main" id="{C4A73935-6339-992F-4B4F-A4B53C20B4D0}"/>
              </a:ext>
            </a:extLst>
          </p:cNvPr>
          <p:cNvGrpSpPr/>
          <p:nvPr/>
        </p:nvGrpSpPr>
        <p:grpSpPr>
          <a:xfrm>
            <a:off x="8474773" y="4703219"/>
            <a:ext cx="1321622" cy="129666"/>
            <a:chOff x="5513175" y="4266638"/>
            <a:chExt cx="1321622" cy="117531"/>
          </a:xfrm>
        </p:grpSpPr>
        <p:sp>
          <p:nvSpPr>
            <p:cNvPr id="113" name="Rectangle 10">
              <a:extLst>
                <a:ext uri="{FF2B5EF4-FFF2-40B4-BE49-F238E27FC236}">
                  <a16:creationId xmlns:a16="http://schemas.microsoft.com/office/drawing/2014/main" id="{87DBC415-DAD8-2484-F38C-68174C3C04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13175" y="4272580"/>
              <a:ext cx="253274" cy="11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2019 </a:t>
              </a:r>
            </a:p>
          </p:txBody>
        </p:sp>
        <p:sp>
          <p:nvSpPr>
            <p:cNvPr id="114" name="Rectangle 10">
              <a:extLst>
                <a:ext uri="{FF2B5EF4-FFF2-40B4-BE49-F238E27FC236}">
                  <a16:creationId xmlns:a16="http://schemas.microsoft.com/office/drawing/2014/main" id="{88574BF9-4091-E11D-96EC-C7A8AB53C0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69291" y="4267829"/>
              <a:ext cx="253274" cy="1115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2020 </a:t>
              </a:r>
            </a:p>
          </p:txBody>
        </p:sp>
        <p:sp>
          <p:nvSpPr>
            <p:cNvPr id="115" name="Rectangle 10">
              <a:extLst>
                <a:ext uri="{FF2B5EF4-FFF2-40B4-BE49-F238E27FC236}">
                  <a16:creationId xmlns:a16="http://schemas.microsoft.com/office/drawing/2014/main" id="{90EC25C3-3EE0-69E1-147E-2C481E67F7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25407" y="4266639"/>
              <a:ext cx="253274" cy="1115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2021 </a:t>
              </a:r>
            </a:p>
          </p:txBody>
        </p:sp>
        <p:sp>
          <p:nvSpPr>
            <p:cNvPr id="116" name="Rectangle 10">
              <a:extLst>
                <a:ext uri="{FF2B5EF4-FFF2-40B4-BE49-F238E27FC236}">
                  <a16:creationId xmlns:a16="http://schemas.microsoft.com/office/drawing/2014/main" id="{98D80F68-67E6-20EC-903E-E666840FD0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81523" y="4266638"/>
              <a:ext cx="253274" cy="1115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2022 </a:t>
              </a:r>
            </a:p>
          </p:txBody>
        </p:sp>
      </p:grpSp>
      <p:sp>
        <p:nvSpPr>
          <p:cNvPr id="118" name="Prostokąt 117">
            <a:extLst>
              <a:ext uri="{FF2B5EF4-FFF2-40B4-BE49-F238E27FC236}">
                <a16:creationId xmlns:a16="http://schemas.microsoft.com/office/drawing/2014/main" id="{EFA3F40E-8734-9D1D-EFF8-77BEEDCF9DD0}"/>
              </a:ext>
            </a:extLst>
          </p:cNvPr>
          <p:cNvSpPr/>
          <p:nvPr/>
        </p:nvSpPr>
        <p:spPr>
          <a:xfrm>
            <a:off x="980612" y="714142"/>
            <a:ext cx="8176440" cy="564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pl-PL" sz="1867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pl-PL" sz="1400" dirty="0"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WYMIANA* ENERGII ELEKTRYCZNEJ Z ZAGRANICĄ ORAZ </a:t>
            </a:r>
            <a:r>
              <a:rPr kumimoji="0" lang="pl-PL" sz="1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SALDO WYMIANY W POLSCE [</a:t>
            </a:r>
            <a:r>
              <a:rPr lang="pl-PL" sz="1400" dirty="0"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M</a:t>
            </a:r>
            <a:r>
              <a:rPr kumimoji="0" lang="pl-PL" sz="14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Wh</a:t>
            </a:r>
            <a:r>
              <a:rPr kumimoji="0" lang="pl-PL" sz="1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]                                                                 </a:t>
            </a:r>
            <a:r>
              <a:rPr kumimoji="0" lang="pl-PL" sz="1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W PORÓWNWNIACH IQ Z LAT  2019  2020 </a:t>
            </a:r>
            <a:r>
              <a:rPr lang="pl-PL" sz="1200" dirty="0"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pl-PL" sz="1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2021 </a:t>
            </a:r>
            <a:r>
              <a:rPr lang="pl-PL" sz="1200" dirty="0"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i </a:t>
            </a:r>
            <a:r>
              <a:rPr kumimoji="0" lang="pl-PL" sz="1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2022 </a:t>
            </a:r>
          </a:p>
        </p:txBody>
      </p:sp>
      <p:sp>
        <p:nvSpPr>
          <p:cNvPr id="120" name="pole tekstowe 119">
            <a:extLst>
              <a:ext uri="{FF2B5EF4-FFF2-40B4-BE49-F238E27FC236}">
                <a16:creationId xmlns:a16="http://schemas.microsoft.com/office/drawing/2014/main" id="{7959A828-4BBB-C5F3-0808-C6A143818646}"/>
              </a:ext>
            </a:extLst>
          </p:cNvPr>
          <p:cNvSpPr txBox="1"/>
          <p:nvPr/>
        </p:nvSpPr>
        <p:spPr>
          <a:xfrm>
            <a:off x="953252" y="5920860"/>
            <a:ext cx="28011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l-PL" sz="600" dirty="0">
                <a:solidFill>
                  <a:schemeClr val="tx1">
                    <a:lumMod val="50000"/>
                  </a:schemeClr>
                </a:solidFill>
                <a:latin typeface="Century Gothic" panose="020B0502020202020204" pitchFamily="34" charset="0"/>
              </a:rPr>
              <a:t> *</a:t>
            </a:r>
            <a:r>
              <a:rPr lang="pl-PL" sz="600" b="0" i="0" u="none" strike="noStrike" dirty="0">
                <a:solidFill>
                  <a:schemeClr val="tx1">
                    <a:lumMod val="50000"/>
                  </a:schemeClr>
                </a:solidFill>
                <a:effectLst/>
                <a:latin typeface="Century Gothic" panose="020B0502020202020204" pitchFamily="34" charset="0"/>
              </a:rPr>
              <a:t>NA PODSTAWIE POMIARÓW ZBIERANYCH PRZEZ OSP                                           W CZASIE BIEŻĄCEGO PROWADZENIA RUCHU KSE.</a:t>
            </a:r>
            <a:r>
              <a:rPr lang="pl-PL" sz="600" dirty="0">
                <a:solidFill>
                  <a:schemeClr val="tx1">
                    <a:lumMod val="50000"/>
                  </a:schemeClr>
                </a:solidFill>
                <a:effectLst/>
              </a:rPr>
              <a:t>                                                        </a:t>
            </a:r>
            <a:r>
              <a:rPr lang="pl-PL" sz="600" dirty="0">
                <a:solidFill>
                  <a:schemeClr val="tx1">
                    <a:lumMod val="50000"/>
                  </a:schemeClr>
                </a:solidFill>
                <a:latin typeface="Century Gothic" panose="020B0502020202020204" pitchFamily="34" charset="0"/>
              </a:rPr>
              <a:t>OPRACOWANIE WŁASNE   </a:t>
            </a: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</a:rPr>
              <a:t>NA  PODSTAWIE RAPORTÓW </a:t>
            </a:r>
            <a:r>
              <a:rPr lang="pl-PL" sz="600" dirty="0">
                <a:solidFill>
                  <a:schemeClr val="tx1">
                    <a:lumMod val="50000"/>
                  </a:schemeClr>
                </a:solidFill>
                <a:latin typeface="Century Gothic" panose="020B0502020202020204" pitchFamily="34" charset="0"/>
              </a:rPr>
              <a:t>PSE S.A.                        ORAZ GUS </a:t>
            </a: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</a:rPr>
              <a:t>I ZBIORÓW WŁASNYCH</a:t>
            </a:r>
          </a:p>
        </p:txBody>
      </p:sp>
    </p:spTree>
    <p:extLst>
      <p:ext uri="{BB962C8B-B14F-4D97-AF65-F5344CB8AC3E}">
        <p14:creationId xmlns:p14="http://schemas.microsoft.com/office/powerpoint/2010/main" val="169350957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>
            <a:extLst>
              <a:ext uri="{FF2B5EF4-FFF2-40B4-BE49-F238E27FC236}">
                <a16:creationId xmlns:a16="http://schemas.microsoft.com/office/drawing/2014/main" id="{3BBC2CAE-A9FE-4DCA-ACD0-8BA9A5D4C77B}"/>
              </a:ext>
            </a:extLst>
          </p:cNvPr>
          <p:cNvSpPr/>
          <p:nvPr/>
        </p:nvSpPr>
        <p:spPr>
          <a:xfrm>
            <a:off x="996743" y="1270507"/>
            <a:ext cx="68171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 PRODUKCJA ENERGII ELEKTRYCZNEJ </a:t>
            </a:r>
            <a:r>
              <a:rPr lang="pl-PL" sz="1200" dirty="0">
                <a:solidFill>
                  <a:schemeClr val="tx1">
                    <a:lumMod val="95000"/>
                  </a:schemeClr>
                </a:solidFill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W POLSCE PO I Q Z LAT 2019 - 2022 [GWh] </a:t>
            </a:r>
            <a:endParaRPr kumimoji="0" lang="pl-PL" sz="1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entury Gothic" panose="020B0502020202020204" pitchFamily="34" charset="0"/>
              <a:ea typeface="Times New Roman" pitchFamily="18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pl-PL" sz="1200" dirty="0">
                <a:solidFill>
                  <a:schemeClr val="tx1">
                    <a:lumMod val="95000"/>
                  </a:schemeClr>
                </a:solidFill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W ELEKTROWNIACH Z WĘGLA KAMIENNEGO BRUNATNEGO i GAZU</a:t>
            </a: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</a:schemeClr>
              </a:solidFill>
              <a:effectLst/>
              <a:uLnTx/>
              <a:uFillTx/>
              <a:latin typeface="Century Gothic" panose="020B0502020202020204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21" name="Rectangle 33">
            <a:extLst>
              <a:ext uri="{FF2B5EF4-FFF2-40B4-BE49-F238E27FC236}">
                <a16:creationId xmlns:a16="http://schemas.microsoft.com/office/drawing/2014/main" id="{C897B7AE-C0A9-4F19-9AC0-5114705E55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5613" y="3120870"/>
            <a:ext cx="224803" cy="13649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1000">
              <a:latin typeface="Century Gothic" panose="020B0502020202020204" pitchFamily="34" charset="0"/>
            </a:endParaRPr>
          </a:p>
        </p:txBody>
      </p:sp>
      <p:sp>
        <p:nvSpPr>
          <p:cNvPr id="22" name="Rectangle 34">
            <a:extLst>
              <a:ext uri="{FF2B5EF4-FFF2-40B4-BE49-F238E27FC236}">
                <a16:creationId xmlns:a16="http://schemas.microsoft.com/office/drawing/2014/main" id="{51543450-1BE5-4885-AA36-8F5D05D66B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1932" y="3096378"/>
            <a:ext cx="902491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GAZ ZIEMNY</a:t>
            </a:r>
            <a:endParaRPr kumimoji="0" lang="pl-PL" altLang="pl-PL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23" name="Rectangle 40">
            <a:extLst>
              <a:ext uri="{FF2B5EF4-FFF2-40B4-BE49-F238E27FC236}">
                <a16:creationId xmlns:a16="http://schemas.microsoft.com/office/drawing/2014/main" id="{1A05EBBB-8526-4291-980A-8A1A02F64C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5613" y="3577838"/>
            <a:ext cx="224803" cy="133165"/>
          </a:xfrm>
          <a:prstGeom prst="rect">
            <a:avLst/>
          </a:prstGeom>
          <a:solidFill>
            <a:srgbClr val="A6A2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1000">
              <a:latin typeface="Century Gothic" panose="020B0502020202020204" pitchFamily="34" charset="0"/>
            </a:endParaRPr>
          </a:p>
        </p:txBody>
      </p:sp>
      <p:sp>
        <p:nvSpPr>
          <p:cNvPr id="24" name="Rectangle 41">
            <a:extLst>
              <a:ext uri="{FF2B5EF4-FFF2-40B4-BE49-F238E27FC236}">
                <a16:creationId xmlns:a16="http://schemas.microsoft.com/office/drawing/2014/main" id="{FB58C7D8-12D9-4C9C-AE14-34B8E909B5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1932" y="3558645"/>
            <a:ext cx="97142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W BRUNATNY</a:t>
            </a:r>
            <a:endParaRPr kumimoji="0" lang="pl-PL" altLang="pl-PL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25" name="Rectangle 47">
            <a:extLst>
              <a:ext uri="{FF2B5EF4-FFF2-40B4-BE49-F238E27FC236}">
                <a16:creationId xmlns:a16="http://schemas.microsoft.com/office/drawing/2014/main" id="{714EC7B1-C369-4B14-9D51-1D2E4A3F64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5613" y="4061612"/>
            <a:ext cx="224803" cy="129837"/>
          </a:xfrm>
          <a:prstGeom prst="rect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sz="1000">
              <a:latin typeface="Century Gothic" panose="020B0502020202020204" pitchFamily="34" charset="0"/>
            </a:endParaRPr>
          </a:p>
        </p:txBody>
      </p:sp>
      <p:sp>
        <p:nvSpPr>
          <p:cNvPr id="26" name="Rectangle 48">
            <a:extLst>
              <a:ext uri="{FF2B5EF4-FFF2-40B4-BE49-F238E27FC236}">
                <a16:creationId xmlns:a16="http://schemas.microsoft.com/office/drawing/2014/main" id="{A5B296D0-D18F-4B58-8081-BEDA25C992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1932" y="4045403"/>
            <a:ext cx="97302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W KAMIENNY</a:t>
            </a:r>
            <a:endParaRPr kumimoji="0" lang="pl-PL" altLang="pl-PL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28" name="Rectangle 35">
            <a:extLst>
              <a:ext uri="{FF2B5EF4-FFF2-40B4-BE49-F238E27FC236}">
                <a16:creationId xmlns:a16="http://schemas.microsoft.com/office/drawing/2014/main" id="{68F90786-3767-4740-96D1-3E7ECF2126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4131" y="3025803"/>
            <a:ext cx="64120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2 816</a:t>
            </a:r>
            <a:endParaRPr kumimoji="0" lang="pl-PL" altLang="pl-PL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29" name="Rectangle 36">
            <a:extLst>
              <a:ext uri="{FF2B5EF4-FFF2-40B4-BE49-F238E27FC236}">
                <a16:creationId xmlns:a16="http://schemas.microsoft.com/office/drawing/2014/main" id="{C970E84F-FC92-40D9-B737-A70E25E5BF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21723" y="3025803"/>
            <a:ext cx="64120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3 566</a:t>
            </a:r>
            <a:endParaRPr kumimoji="0" lang="pl-PL" altLang="pl-PL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0" name="Rectangle 37">
            <a:extLst>
              <a:ext uri="{FF2B5EF4-FFF2-40B4-BE49-F238E27FC236}">
                <a16:creationId xmlns:a16="http://schemas.microsoft.com/office/drawing/2014/main" id="{DF7821D6-8F54-4D3E-85E5-455CB7B460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8370" y="3001311"/>
            <a:ext cx="7790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24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3 416</a:t>
            </a:r>
            <a:endParaRPr kumimoji="0" lang="pl-PL" altLang="pl-PL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1" name="Rectangle 38">
            <a:extLst>
              <a:ext uri="{FF2B5EF4-FFF2-40B4-BE49-F238E27FC236}">
                <a16:creationId xmlns:a16="http://schemas.microsoft.com/office/drawing/2014/main" id="{C08DEF49-B54F-4EE2-BB72-F71BE081DA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89324" y="3001311"/>
            <a:ext cx="7790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24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3 134</a:t>
            </a:r>
            <a:endParaRPr kumimoji="0" lang="pl-PL" altLang="pl-PL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2" name="Rectangle 42">
            <a:extLst>
              <a:ext uri="{FF2B5EF4-FFF2-40B4-BE49-F238E27FC236}">
                <a16:creationId xmlns:a16="http://schemas.microsoft.com/office/drawing/2014/main" id="{116000C7-4857-47AA-B9ED-5DB6CE2763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2770" y="3496234"/>
            <a:ext cx="7838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2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11 013</a:t>
            </a:r>
            <a:endParaRPr kumimoji="0" lang="pl-PL" altLang="pl-PL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3" name="Rectangle 43">
            <a:extLst>
              <a:ext uri="{FF2B5EF4-FFF2-40B4-BE49-F238E27FC236}">
                <a16:creationId xmlns:a16="http://schemas.microsoft.com/office/drawing/2014/main" id="{A4421CE0-B528-416C-AA9E-5F6E6EEDDD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21723" y="3496234"/>
            <a:ext cx="64120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2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9 163</a:t>
            </a:r>
            <a:endParaRPr kumimoji="0" lang="pl-PL" altLang="pl-PL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4" name="Rectangle 44">
            <a:extLst>
              <a:ext uri="{FF2B5EF4-FFF2-40B4-BE49-F238E27FC236}">
                <a16:creationId xmlns:a16="http://schemas.microsoft.com/office/drawing/2014/main" id="{552291C1-E448-49CC-9FD8-211759D85A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9064" y="3471742"/>
            <a:ext cx="95218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24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10 318</a:t>
            </a:r>
            <a:endParaRPr kumimoji="0" lang="pl-PL" altLang="pl-PL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5" name="Rectangle 45">
            <a:extLst>
              <a:ext uri="{FF2B5EF4-FFF2-40B4-BE49-F238E27FC236}">
                <a16:creationId xmlns:a16="http://schemas.microsoft.com/office/drawing/2014/main" id="{3402B11E-4CCC-4DE7-87AC-59FC8ECE02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46656" y="3471742"/>
            <a:ext cx="95218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24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12 315</a:t>
            </a:r>
            <a:endParaRPr kumimoji="0" lang="pl-PL" altLang="pl-PL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6" name="Rectangle 49">
            <a:extLst>
              <a:ext uri="{FF2B5EF4-FFF2-40B4-BE49-F238E27FC236}">
                <a16:creationId xmlns:a16="http://schemas.microsoft.com/office/drawing/2014/main" id="{4366CEBA-DA4F-4680-829D-B3D8EB07B0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2770" y="3974827"/>
            <a:ext cx="7838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2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20 568</a:t>
            </a:r>
            <a:endParaRPr kumimoji="0" lang="pl-PL" altLang="pl-PL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7" name="Rectangle 50">
            <a:extLst>
              <a:ext uri="{FF2B5EF4-FFF2-40B4-BE49-F238E27FC236}">
                <a16:creationId xmlns:a16="http://schemas.microsoft.com/office/drawing/2014/main" id="{BC9FE3A6-B4B6-404E-B86F-7BC5A82E3B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9055" y="3974827"/>
            <a:ext cx="7838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19 258</a:t>
            </a:r>
            <a:endParaRPr kumimoji="0" lang="pl-PL" altLang="pl-PL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8" name="Rectangle 51">
            <a:extLst>
              <a:ext uri="{FF2B5EF4-FFF2-40B4-BE49-F238E27FC236}">
                <a16:creationId xmlns:a16="http://schemas.microsoft.com/office/drawing/2014/main" id="{33582351-06D1-4F9F-B7AB-200D15D9CE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9064" y="3950335"/>
            <a:ext cx="95218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24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24 382</a:t>
            </a:r>
            <a:endParaRPr kumimoji="0" lang="pl-PL" altLang="pl-PL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9" name="Rectangle 52">
            <a:extLst>
              <a:ext uri="{FF2B5EF4-FFF2-40B4-BE49-F238E27FC236}">
                <a16:creationId xmlns:a16="http://schemas.microsoft.com/office/drawing/2014/main" id="{2852866D-56B0-49E0-85A7-52F662D930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46656" y="3950335"/>
            <a:ext cx="95218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24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22 707</a:t>
            </a:r>
            <a:endParaRPr kumimoji="0" lang="pl-PL" altLang="pl-PL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41" name="Rectangle 10">
            <a:extLst>
              <a:ext uri="{FF2B5EF4-FFF2-40B4-BE49-F238E27FC236}">
                <a16:creationId xmlns:a16="http://schemas.microsoft.com/office/drawing/2014/main" id="{D0BD2DEA-ADBC-41C3-B414-8EAE17C614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4131" y="2632052"/>
            <a:ext cx="596317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2019  IQ</a:t>
            </a:r>
            <a:endParaRPr kumimoji="0" lang="pl-PL" altLang="pl-PL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42" name="Rectangle 11">
            <a:extLst>
              <a:ext uri="{FF2B5EF4-FFF2-40B4-BE49-F238E27FC236}">
                <a16:creationId xmlns:a16="http://schemas.microsoft.com/office/drawing/2014/main" id="{546CB7EC-9C51-4A9A-A671-59FE1AFA90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1033" y="2630693"/>
            <a:ext cx="553037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2020 IQ</a:t>
            </a:r>
            <a:endParaRPr kumimoji="0" lang="pl-PL" altLang="pl-PL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43" name="Rectangle 12">
            <a:extLst>
              <a:ext uri="{FF2B5EF4-FFF2-40B4-BE49-F238E27FC236}">
                <a16:creationId xmlns:a16="http://schemas.microsoft.com/office/drawing/2014/main" id="{E9076283-82C7-4455-B5FF-39774940BC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6883" y="2628711"/>
            <a:ext cx="553037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2021 IQ</a:t>
            </a:r>
            <a:endParaRPr kumimoji="0" lang="pl-PL" altLang="pl-PL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45" name="Rectangle 14">
            <a:extLst>
              <a:ext uri="{FF2B5EF4-FFF2-40B4-BE49-F238E27FC236}">
                <a16:creationId xmlns:a16="http://schemas.microsoft.com/office/drawing/2014/main" id="{099156C4-CDA6-4109-BD42-066A54AD4C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2733" y="2633216"/>
            <a:ext cx="553037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2022 IQ</a:t>
            </a:r>
            <a:endParaRPr kumimoji="0" lang="pl-PL" altLang="pl-PL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46" name="Rectangle 38">
            <a:extLst>
              <a:ext uri="{FF2B5EF4-FFF2-40B4-BE49-F238E27FC236}">
                <a16:creationId xmlns:a16="http://schemas.microsoft.com/office/drawing/2014/main" id="{01E0716B-5005-456A-A2AB-C8E32B1CA1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33039" y="3001311"/>
            <a:ext cx="83997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200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91,74%</a:t>
            </a:r>
            <a:endParaRPr kumimoji="0" lang="pl-PL" altLang="pl-PL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47" name="Rectangle 45">
            <a:extLst>
              <a:ext uri="{FF2B5EF4-FFF2-40B4-BE49-F238E27FC236}">
                <a16:creationId xmlns:a16="http://schemas.microsoft.com/office/drawing/2014/main" id="{DA2CEDF3-0578-4342-8B59-1030AD0BD3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90371" y="3471742"/>
            <a:ext cx="98264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200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119,35%</a:t>
            </a:r>
            <a:endParaRPr kumimoji="0" lang="pl-PL" altLang="pl-PL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48" name="Rectangle 52">
            <a:extLst>
              <a:ext uri="{FF2B5EF4-FFF2-40B4-BE49-F238E27FC236}">
                <a16:creationId xmlns:a16="http://schemas.microsoft.com/office/drawing/2014/main" id="{5DF52B94-699B-43DA-8994-5D5A5EE1F7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33039" y="3950335"/>
            <a:ext cx="83997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200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93,13%</a:t>
            </a:r>
            <a:endParaRPr kumimoji="0" lang="pl-PL" altLang="pl-PL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49" name="Rectangle 14">
            <a:extLst>
              <a:ext uri="{FF2B5EF4-FFF2-40B4-BE49-F238E27FC236}">
                <a16:creationId xmlns:a16="http://schemas.microsoft.com/office/drawing/2014/main" id="{EB0E0CF7-089E-4EAB-BD6D-2ACCC70B85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99692" y="2633215"/>
            <a:ext cx="1199636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2022 IQ/2021 IQ</a:t>
            </a:r>
            <a:endParaRPr kumimoji="0" lang="pl-PL" altLang="pl-PL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54" name="Prostokąt 53">
            <a:extLst>
              <a:ext uri="{FF2B5EF4-FFF2-40B4-BE49-F238E27FC236}">
                <a16:creationId xmlns:a16="http://schemas.microsoft.com/office/drawing/2014/main" id="{6658FE95-3C81-4C92-A929-761A72094710}"/>
              </a:ext>
            </a:extLst>
          </p:cNvPr>
          <p:cNvSpPr/>
          <p:nvPr/>
        </p:nvSpPr>
        <p:spPr>
          <a:xfrm>
            <a:off x="4627464" y="5414155"/>
            <a:ext cx="637291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 … zużycie      ogółem większe  o    423 GWh </a:t>
            </a:r>
            <a:r>
              <a:rPr kumimoji="0" lang="pl-PL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tj</a:t>
            </a: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 większe o 0,93%</a:t>
            </a:r>
          </a:p>
        </p:txBody>
      </p:sp>
      <p:sp>
        <p:nvSpPr>
          <p:cNvPr id="55" name="Rectangle 14">
            <a:extLst>
              <a:ext uri="{FF2B5EF4-FFF2-40B4-BE49-F238E27FC236}">
                <a16:creationId xmlns:a16="http://schemas.microsoft.com/office/drawing/2014/main" id="{DC1CE691-3715-4ABF-A0A0-994D91B418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4131" y="4998657"/>
            <a:ext cx="132087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2022 IQ/2021 IQ </a:t>
            </a:r>
            <a:r>
              <a:rPr kumimoji="0" lang="pl-PL" alt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-</a:t>
            </a:r>
            <a:endParaRPr kumimoji="0" lang="pl-PL" altLang="pl-PL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56" name="Prostokąt 55">
            <a:extLst>
              <a:ext uri="{FF2B5EF4-FFF2-40B4-BE49-F238E27FC236}">
                <a16:creationId xmlns:a16="http://schemas.microsoft.com/office/drawing/2014/main" id="{25A9AF57-91F9-4C76-A8CD-ED0E134F587B}"/>
              </a:ext>
            </a:extLst>
          </p:cNvPr>
          <p:cNvSpPr/>
          <p:nvPr/>
        </p:nvSpPr>
        <p:spPr>
          <a:xfrm>
            <a:off x="4627464" y="5137156"/>
            <a:ext cx="637291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 … produkcja ogółem większa o 3 507 GWh </a:t>
            </a:r>
            <a:r>
              <a:rPr kumimoji="0" lang="pl-PL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tj</a:t>
            </a: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itchFamily="18" charset="0"/>
                <a:cs typeface="Arial" pitchFamily="34" charset="0"/>
              </a:rPr>
              <a:t> większe o 8,13%</a:t>
            </a:r>
          </a:p>
        </p:txBody>
      </p:sp>
      <p:sp>
        <p:nvSpPr>
          <p:cNvPr id="40" name="pole tekstowe 39">
            <a:extLst>
              <a:ext uri="{FF2B5EF4-FFF2-40B4-BE49-F238E27FC236}">
                <a16:creationId xmlns:a16="http://schemas.microsoft.com/office/drawing/2014/main" id="{A8C52FF9-49C1-428E-1F9D-D0B8F227F9E8}"/>
              </a:ext>
            </a:extLst>
          </p:cNvPr>
          <p:cNvSpPr txBox="1"/>
          <p:nvPr/>
        </p:nvSpPr>
        <p:spPr>
          <a:xfrm>
            <a:off x="1165198" y="5758279"/>
            <a:ext cx="28011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l-PL" sz="600" dirty="0">
                <a:solidFill>
                  <a:schemeClr val="tx1">
                    <a:lumMod val="65000"/>
                  </a:schemeClr>
                </a:solidFill>
                <a:latin typeface="Century Gothic" panose="020B0502020202020204" pitchFamily="34" charset="0"/>
              </a:rPr>
              <a:t> *OPRACOWANIE WŁASNE  </a:t>
            </a: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</a:rPr>
              <a:t>NA  PODSTAWIE </a:t>
            </a:r>
            <a:r>
              <a:rPr lang="pl-PL" sz="600" dirty="0">
                <a:solidFill>
                  <a:schemeClr val="tx1">
                    <a:lumMod val="65000"/>
                  </a:schemeClr>
                </a:solidFill>
                <a:latin typeface="Century Gothic" panose="020B0502020202020204" pitchFamily="34" charset="0"/>
              </a:rPr>
              <a:t>  RAPORTÓW PSE S.A.                     Z </a:t>
            </a: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</a:rPr>
              <a:t>OPOMIAROWANIA   W CZASIE </a:t>
            </a:r>
            <a:r>
              <a:rPr lang="pl-PL" sz="600" dirty="0">
                <a:solidFill>
                  <a:schemeClr val="tx1">
                    <a:lumMod val="65000"/>
                  </a:schemeClr>
                </a:solidFill>
                <a:latin typeface="Century Gothic" panose="020B0502020202020204" pitchFamily="34" charset="0"/>
              </a:rPr>
              <a:t>RZECZYWISTYM </a:t>
            </a: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</a:rPr>
              <a:t>i ZBIORÓW WŁASNYCH</a:t>
            </a:r>
          </a:p>
        </p:txBody>
      </p:sp>
    </p:spTree>
    <p:extLst>
      <p:ext uri="{BB962C8B-B14F-4D97-AF65-F5344CB8AC3E}">
        <p14:creationId xmlns:p14="http://schemas.microsoft.com/office/powerpoint/2010/main" val="9516120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e tekstowe 8">
            <a:extLst>
              <a:ext uri="{FF2B5EF4-FFF2-40B4-BE49-F238E27FC236}">
                <a16:creationId xmlns:a16="http://schemas.microsoft.com/office/drawing/2014/main" id="{8D8744F4-59FE-4C7D-BBEC-55CFF7168D07}"/>
              </a:ext>
            </a:extLst>
          </p:cNvPr>
          <p:cNvSpPr txBox="1"/>
          <p:nvPr/>
        </p:nvSpPr>
        <p:spPr>
          <a:xfrm>
            <a:off x="2793068" y="2439245"/>
            <a:ext cx="660586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i="0" dirty="0">
                <a:effectLst/>
                <a:latin typeface="Century Gothic" panose="020B0502020202020204" pitchFamily="34" charset="0"/>
              </a:rPr>
              <a:t>… wprowadzamy a w ślad za nami UE                       i część gospodarek świata procedurę                                    zaprzestania bądź ograniczania                         importu węglowodorów z Rosji                                 ale także szerzej współpracę gospodarczą                          z Rosją i Białorusią</a:t>
            </a:r>
            <a:endParaRPr lang="pl-PL" sz="2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4807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ipple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a 12">
            <a:extLst>
              <a:ext uri="{FF2B5EF4-FFF2-40B4-BE49-F238E27FC236}">
                <a16:creationId xmlns:a16="http://schemas.microsoft.com/office/drawing/2014/main" id="{A39D25B6-4529-1D0B-3924-6AEFBE0DE276}"/>
              </a:ext>
            </a:extLst>
          </p:cNvPr>
          <p:cNvGrpSpPr/>
          <p:nvPr/>
        </p:nvGrpSpPr>
        <p:grpSpPr>
          <a:xfrm>
            <a:off x="4882165" y="2602341"/>
            <a:ext cx="6131156" cy="2612259"/>
            <a:chOff x="3879185" y="1937529"/>
            <a:chExt cx="6131156" cy="2612259"/>
          </a:xfrm>
        </p:grpSpPr>
        <p:pic>
          <p:nvPicPr>
            <p:cNvPr id="5" name="Obraz 4">
              <a:extLst>
                <a:ext uri="{FF2B5EF4-FFF2-40B4-BE49-F238E27FC236}">
                  <a16:creationId xmlns:a16="http://schemas.microsoft.com/office/drawing/2014/main" id="{68DFE07F-467F-1D73-556B-C51555FC98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412271">
              <a:off x="4262222" y="2308211"/>
              <a:ext cx="5748119" cy="2241577"/>
            </a:xfrm>
            <a:prstGeom prst="rect">
              <a:avLst/>
            </a:prstGeom>
          </p:spPr>
        </p:pic>
        <p:sp>
          <p:nvSpPr>
            <p:cNvPr id="6" name="pole tekstowe 5">
              <a:extLst>
                <a:ext uri="{FF2B5EF4-FFF2-40B4-BE49-F238E27FC236}">
                  <a16:creationId xmlns:a16="http://schemas.microsoft.com/office/drawing/2014/main" id="{11E77057-A7EF-9BCA-F2D5-D4C0B6CA89A5}"/>
                </a:ext>
              </a:extLst>
            </p:cNvPr>
            <p:cNvSpPr txBox="1"/>
            <p:nvPr/>
          </p:nvSpPr>
          <p:spPr>
            <a:xfrm>
              <a:off x="7613049" y="3216648"/>
              <a:ext cx="87146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pl-PL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entury Gothic" panose="020B0502020202020204" pitchFamily="34" charset="0"/>
                  <a:ea typeface="Times New Roman" pitchFamily="18" charset="0"/>
                  <a:cs typeface="Arial" pitchFamily="34" charset="0"/>
                </a:rPr>
                <a:t>ROSJA</a:t>
              </a: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entury Gothic" panose="020B0502020202020204" pitchFamily="34" charset="0"/>
                  <a:ea typeface="Times New Roman" pitchFamily="18" charset="0"/>
                  <a:cs typeface="Arial" pitchFamily="34" charset="0"/>
                </a:rPr>
                <a:t> </a:t>
              </a:r>
              <a:r>
                <a:rPr kumimoji="0" lang="pl-PL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entury Gothic" panose="020B0502020202020204" pitchFamily="34" charset="0"/>
                  <a:ea typeface="Times New Roman" pitchFamily="18" charset="0"/>
                  <a:cs typeface="Arial" pitchFamily="34" charset="0"/>
                </a:rPr>
                <a:t>74%</a:t>
              </a:r>
              <a:r>
                <a:rPr kumimoji="0" lang="pl-PL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entury Gothic" panose="020B0502020202020204" pitchFamily="34" charset="0"/>
                  <a:ea typeface="Times New Roman" pitchFamily="18" charset="0"/>
                  <a:cs typeface="Arial" pitchFamily="34" charset="0"/>
                </a:rPr>
                <a:t>                </a:t>
              </a:r>
              <a:endParaRPr lang="pl-PL" b="1" dirty="0"/>
            </a:p>
          </p:txBody>
        </p:sp>
        <p:sp>
          <p:nvSpPr>
            <p:cNvPr id="7" name="pole tekstowe 6">
              <a:extLst>
                <a:ext uri="{FF2B5EF4-FFF2-40B4-BE49-F238E27FC236}">
                  <a16:creationId xmlns:a16="http://schemas.microsoft.com/office/drawing/2014/main" id="{A3FD1311-C56D-F4CD-B3F0-07472BBF3052}"/>
                </a:ext>
              </a:extLst>
            </p:cNvPr>
            <p:cNvSpPr txBox="1"/>
            <p:nvPr/>
          </p:nvSpPr>
          <p:spPr>
            <a:xfrm>
              <a:off x="3879185" y="2587623"/>
              <a:ext cx="99625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pl-PL" sz="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entury Gothic" panose="020B0502020202020204" pitchFamily="34" charset="0"/>
                  <a:ea typeface="Times New Roman" pitchFamily="18" charset="0"/>
                  <a:cs typeface="Arial" pitchFamily="34" charset="0"/>
                </a:rPr>
                <a:t>KOLUMBIA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entury Gothic" panose="020B0502020202020204" pitchFamily="34" charset="0"/>
                  <a:ea typeface="Times New Roman" pitchFamily="18" charset="0"/>
                  <a:cs typeface="Arial" pitchFamily="34" charset="0"/>
                </a:rPr>
                <a:t> </a:t>
              </a:r>
              <a:r>
                <a:rPr kumimoji="0" lang="pl-PL" sz="1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entury Gothic" panose="020B0502020202020204" pitchFamily="34" charset="0"/>
                  <a:ea typeface="Times New Roman" pitchFamily="18" charset="0"/>
                  <a:cs typeface="Arial" pitchFamily="34" charset="0"/>
                </a:rPr>
                <a:t>7%</a:t>
              </a:r>
              <a:r>
                <a:rPr kumimoji="0" lang="pl-PL" sz="1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entury Gothic" panose="020B0502020202020204" pitchFamily="34" charset="0"/>
                  <a:ea typeface="Times New Roman" pitchFamily="18" charset="0"/>
                  <a:cs typeface="Arial" pitchFamily="34" charset="0"/>
                </a:rPr>
                <a:t>                </a:t>
              </a:r>
              <a:endParaRPr lang="pl-PL" sz="1400" b="1" dirty="0"/>
            </a:p>
          </p:txBody>
        </p:sp>
        <p:sp>
          <p:nvSpPr>
            <p:cNvPr id="8" name="pole tekstowe 7">
              <a:extLst>
                <a:ext uri="{FF2B5EF4-FFF2-40B4-BE49-F238E27FC236}">
                  <a16:creationId xmlns:a16="http://schemas.microsoft.com/office/drawing/2014/main" id="{3BF66496-04D6-2470-EDC8-8EA35B46876C}"/>
                </a:ext>
              </a:extLst>
            </p:cNvPr>
            <p:cNvSpPr txBox="1"/>
            <p:nvPr/>
          </p:nvSpPr>
          <p:spPr>
            <a:xfrm>
              <a:off x="4588461" y="2279846"/>
              <a:ext cx="72980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pl-PL" sz="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entury Gothic" panose="020B0502020202020204" pitchFamily="34" charset="0"/>
                  <a:ea typeface="Times New Roman" pitchFamily="18" charset="0"/>
                  <a:cs typeface="Arial" pitchFamily="34" charset="0"/>
                </a:rPr>
                <a:t>USA </a:t>
              </a:r>
              <a:r>
                <a:rPr lang="pl-PL" sz="1200" b="1" dirty="0">
                  <a:latin typeface="Century Gothic" panose="020B0502020202020204" pitchFamily="34" charset="0"/>
                  <a:ea typeface="Times New Roman" pitchFamily="18" charset="0"/>
                  <a:cs typeface="Arial" pitchFamily="34" charset="0"/>
                </a:rPr>
                <a:t>2</a:t>
              </a:r>
              <a:r>
                <a:rPr kumimoji="0" lang="pl-PL" sz="1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entury Gothic" panose="020B0502020202020204" pitchFamily="34" charset="0"/>
                  <a:ea typeface="Times New Roman" pitchFamily="18" charset="0"/>
                  <a:cs typeface="Arial" pitchFamily="34" charset="0"/>
                </a:rPr>
                <a:t>%</a:t>
              </a:r>
              <a:r>
                <a:rPr kumimoji="0" lang="pl-PL" sz="1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entury Gothic" panose="020B0502020202020204" pitchFamily="34" charset="0"/>
                  <a:ea typeface="Times New Roman" pitchFamily="18" charset="0"/>
                  <a:cs typeface="Arial" pitchFamily="34" charset="0"/>
                </a:rPr>
                <a:t>                </a:t>
              </a:r>
              <a:endParaRPr lang="pl-PL" sz="1400" b="1" dirty="0"/>
            </a:p>
          </p:txBody>
        </p:sp>
        <p:sp>
          <p:nvSpPr>
            <p:cNvPr id="9" name="pole tekstowe 8">
              <a:extLst>
                <a:ext uri="{FF2B5EF4-FFF2-40B4-BE49-F238E27FC236}">
                  <a16:creationId xmlns:a16="http://schemas.microsoft.com/office/drawing/2014/main" id="{9411C3BF-BE19-C1CD-E6A9-D38EA0D3355B}"/>
                </a:ext>
              </a:extLst>
            </p:cNvPr>
            <p:cNvSpPr txBox="1"/>
            <p:nvPr/>
          </p:nvSpPr>
          <p:spPr>
            <a:xfrm>
              <a:off x="5054002" y="2038434"/>
              <a:ext cx="973959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pl-PL" sz="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entury Gothic" panose="020B0502020202020204" pitchFamily="34" charset="0"/>
                  <a:ea typeface="Times New Roman" pitchFamily="18" charset="0"/>
                  <a:cs typeface="Arial" pitchFamily="34" charset="0"/>
                </a:rPr>
                <a:t>KAZACHSTAN  </a:t>
              </a:r>
              <a:r>
                <a:rPr lang="pl-PL" sz="1200" b="1" dirty="0">
                  <a:latin typeface="Century Gothic" panose="020B0502020202020204" pitchFamily="34" charset="0"/>
                  <a:ea typeface="Times New Roman" pitchFamily="18" charset="0"/>
                  <a:cs typeface="Arial" pitchFamily="34" charset="0"/>
                </a:rPr>
                <a:t>6</a:t>
              </a:r>
              <a:r>
                <a:rPr kumimoji="0" lang="pl-PL" sz="1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entury Gothic" panose="020B0502020202020204" pitchFamily="34" charset="0"/>
                  <a:ea typeface="Times New Roman" pitchFamily="18" charset="0"/>
                  <a:cs typeface="Arial" pitchFamily="34" charset="0"/>
                </a:rPr>
                <a:t>%</a:t>
              </a:r>
              <a:r>
                <a:rPr kumimoji="0" lang="pl-PL" sz="1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entury Gothic" panose="020B0502020202020204" pitchFamily="34" charset="0"/>
                  <a:ea typeface="Times New Roman" pitchFamily="18" charset="0"/>
                  <a:cs typeface="Arial" pitchFamily="34" charset="0"/>
                </a:rPr>
                <a:t>                </a:t>
              </a:r>
              <a:endParaRPr lang="pl-PL" sz="1400" b="1" dirty="0"/>
            </a:p>
          </p:txBody>
        </p:sp>
        <p:sp>
          <p:nvSpPr>
            <p:cNvPr id="10" name="pole tekstowe 9">
              <a:extLst>
                <a:ext uri="{FF2B5EF4-FFF2-40B4-BE49-F238E27FC236}">
                  <a16:creationId xmlns:a16="http://schemas.microsoft.com/office/drawing/2014/main" id="{4D5B5C79-B49A-1203-79FC-EB4C9DF6CD9D}"/>
                </a:ext>
              </a:extLst>
            </p:cNvPr>
            <p:cNvSpPr txBox="1"/>
            <p:nvPr/>
          </p:nvSpPr>
          <p:spPr>
            <a:xfrm>
              <a:off x="5738328" y="1945472"/>
              <a:ext cx="806846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pl-PL" sz="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entury Gothic" panose="020B0502020202020204" pitchFamily="34" charset="0"/>
                  <a:ea typeface="Times New Roman" pitchFamily="18" charset="0"/>
                  <a:cs typeface="Arial" pitchFamily="34" charset="0"/>
                </a:rPr>
                <a:t>CZECHY  </a:t>
              </a:r>
              <a:r>
                <a:rPr kumimoji="0" lang="pl-PL" sz="1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entury Gothic" panose="020B0502020202020204" pitchFamily="34" charset="0"/>
                  <a:ea typeface="Times New Roman" pitchFamily="18" charset="0"/>
                  <a:cs typeface="Arial" pitchFamily="34" charset="0"/>
                </a:rPr>
                <a:t>1%</a:t>
              </a:r>
              <a:r>
                <a:rPr kumimoji="0" lang="pl-PL" sz="1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entury Gothic" panose="020B0502020202020204" pitchFamily="34" charset="0"/>
                  <a:ea typeface="Times New Roman" pitchFamily="18" charset="0"/>
                  <a:cs typeface="Arial" pitchFamily="34" charset="0"/>
                </a:rPr>
                <a:t>                </a:t>
              </a:r>
              <a:endParaRPr lang="pl-PL" sz="1400" b="1" dirty="0"/>
            </a:p>
          </p:txBody>
        </p:sp>
        <p:sp>
          <p:nvSpPr>
            <p:cNvPr id="11" name="pole tekstowe 10">
              <a:extLst>
                <a:ext uri="{FF2B5EF4-FFF2-40B4-BE49-F238E27FC236}">
                  <a16:creationId xmlns:a16="http://schemas.microsoft.com/office/drawing/2014/main" id="{CA5A484C-1522-E1DF-EBD9-750E3D3D554D}"/>
                </a:ext>
              </a:extLst>
            </p:cNvPr>
            <p:cNvSpPr txBox="1"/>
            <p:nvPr/>
          </p:nvSpPr>
          <p:spPr>
            <a:xfrm>
              <a:off x="6266193" y="1937529"/>
              <a:ext cx="870088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pl-PL" sz="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entury Gothic" panose="020B0502020202020204" pitchFamily="34" charset="0"/>
                  <a:ea typeface="Times New Roman" pitchFamily="18" charset="0"/>
                  <a:cs typeface="Arial" pitchFamily="34" charset="0"/>
                </a:rPr>
                <a:t>AUSTRALIA </a:t>
              </a:r>
              <a:r>
                <a:rPr kumimoji="0" lang="pl-PL" sz="1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entury Gothic" panose="020B0502020202020204" pitchFamily="34" charset="0"/>
                  <a:ea typeface="Times New Roman" pitchFamily="18" charset="0"/>
                  <a:cs typeface="Arial" pitchFamily="34" charset="0"/>
                </a:rPr>
                <a:t>8%</a:t>
              </a:r>
              <a:r>
                <a:rPr kumimoji="0" lang="pl-PL" sz="1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entury Gothic" panose="020B0502020202020204" pitchFamily="34" charset="0"/>
                  <a:ea typeface="Times New Roman" pitchFamily="18" charset="0"/>
                  <a:cs typeface="Arial" pitchFamily="34" charset="0"/>
                </a:rPr>
                <a:t>                </a:t>
              </a:r>
              <a:endParaRPr lang="pl-PL" sz="1400" b="1" dirty="0"/>
            </a:p>
          </p:txBody>
        </p:sp>
        <p:sp>
          <p:nvSpPr>
            <p:cNvPr id="12" name="pole tekstowe 11">
              <a:extLst>
                <a:ext uri="{FF2B5EF4-FFF2-40B4-BE49-F238E27FC236}">
                  <a16:creationId xmlns:a16="http://schemas.microsoft.com/office/drawing/2014/main" id="{ED95CA4A-BEC4-C32B-384F-7FC9693F1F30}"/>
                </a:ext>
              </a:extLst>
            </p:cNvPr>
            <p:cNvSpPr txBox="1"/>
            <p:nvPr/>
          </p:nvSpPr>
          <p:spPr>
            <a:xfrm>
              <a:off x="6884366" y="2123904"/>
              <a:ext cx="996256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pl-PL" sz="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entury Gothic" panose="020B0502020202020204" pitchFamily="34" charset="0"/>
                  <a:ea typeface="Times New Roman" pitchFamily="18" charset="0"/>
                  <a:cs typeface="Arial" pitchFamily="34" charset="0"/>
                </a:rPr>
                <a:t>MOZAMBIK  </a:t>
              </a:r>
              <a:r>
                <a:rPr kumimoji="0" lang="pl-PL" sz="1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entury Gothic" panose="020B0502020202020204" pitchFamily="34" charset="0"/>
                  <a:ea typeface="Times New Roman" pitchFamily="18" charset="0"/>
                  <a:cs typeface="Arial" pitchFamily="34" charset="0"/>
                </a:rPr>
                <a:t>2%</a:t>
              </a:r>
              <a:r>
                <a:rPr kumimoji="0" lang="pl-PL" sz="1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entury Gothic" panose="020B0502020202020204" pitchFamily="34" charset="0"/>
                  <a:ea typeface="Times New Roman" pitchFamily="18" charset="0"/>
                  <a:cs typeface="Arial" pitchFamily="34" charset="0"/>
                </a:rPr>
                <a:t>                </a:t>
              </a:r>
              <a:endParaRPr lang="pl-PL" sz="1400" b="1" dirty="0"/>
            </a:p>
          </p:txBody>
        </p:sp>
      </p:grpSp>
      <p:grpSp>
        <p:nvGrpSpPr>
          <p:cNvPr id="26" name="Grupa 25">
            <a:extLst>
              <a:ext uri="{FF2B5EF4-FFF2-40B4-BE49-F238E27FC236}">
                <a16:creationId xmlns:a16="http://schemas.microsoft.com/office/drawing/2014/main" id="{218D2C78-0E96-63AF-E6D2-BED420BEB796}"/>
              </a:ext>
            </a:extLst>
          </p:cNvPr>
          <p:cNvGrpSpPr/>
          <p:nvPr/>
        </p:nvGrpSpPr>
        <p:grpSpPr>
          <a:xfrm>
            <a:off x="1951533" y="2421722"/>
            <a:ext cx="2510566" cy="2761991"/>
            <a:chOff x="1336013" y="2561743"/>
            <a:chExt cx="2510566" cy="2761991"/>
          </a:xfrm>
        </p:grpSpPr>
        <p:sp>
          <p:nvSpPr>
            <p:cNvPr id="16" name="pole tekstowe 15">
              <a:extLst>
                <a:ext uri="{FF2B5EF4-FFF2-40B4-BE49-F238E27FC236}">
                  <a16:creationId xmlns:a16="http://schemas.microsoft.com/office/drawing/2014/main" id="{02E75DB4-51F0-ED63-C164-578B47D71FA6}"/>
                </a:ext>
              </a:extLst>
            </p:cNvPr>
            <p:cNvSpPr txBox="1"/>
            <p:nvPr/>
          </p:nvSpPr>
          <p:spPr>
            <a:xfrm>
              <a:off x="1344408" y="2561743"/>
              <a:ext cx="250217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pl-PL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entury Gothic" panose="020B0502020202020204" pitchFamily="34" charset="0"/>
                  <a:ea typeface="Times New Roman" pitchFamily="18" charset="0"/>
                  <a:cs typeface="Arial" pitchFamily="34" charset="0"/>
                </a:rPr>
                <a:t>ROSJA</a:t>
              </a:r>
              <a:r>
                <a:rPr kumimoji="0" lang="pl-PL" sz="1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entury Gothic" panose="020B0502020202020204" pitchFamily="34" charset="0"/>
                  <a:ea typeface="Times New Roman" pitchFamily="18" charset="0"/>
                  <a:cs typeface="Arial" pitchFamily="34" charset="0"/>
                </a:rPr>
                <a:t>              </a:t>
              </a:r>
              <a:r>
                <a:rPr lang="pl-PL" sz="2000" b="1" u="none" strike="noStrike" dirty="0">
                  <a:effectLst/>
                  <a:latin typeface="Century Gothic" panose="020B0502020202020204" pitchFamily="34" charset="0"/>
                </a:rPr>
                <a:t>9,44</a:t>
              </a:r>
              <a:r>
                <a:rPr lang="pl-PL" sz="1800" u="none" strike="noStrike" dirty="0">
                  <a:effectLst/>
                  <a:latin typeface="Century Gothic" panose="020B0502020202020204" pitchFamily="34" charset="0"/>
                </a:rPr>
                <a:t>  </a:t>
              </a:r>
              <a:endParaRPr lang="pl-PL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17" name="pole tekstowe 16">
              <a:extLst>
                <a:ext uri="{FF2B5EF4-FFF2-40B4-BE49-F238E27FC236}">
                  <a16:creationId xmlns:a16="http://schemas.microsoft.com/office/drawing/2014/main" id="{40B13CC8-BEAD-17BF-493F-AB44B4274B55}"/>
                </a:ext>
              </a:extLst>
            </p:cNvPr>
            <p:cNvSpPr txBox="1"/>
            <p:nvPr/>
          </p:nvSpPr>
          <p:spPr>
            <a:xfrm>
              <a:off x="1344409" y="2928737"/>
              <a:ext cx="247074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pl-PL" sz="1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entury Gothic" panose="020B0502020202020204" pitchFamily="34" charset="0"/>
                  <a:ea typeface="Times New Roman" pitchFamily="18" charset="0"/>
                  <a:cs typeface="Arial" pitchFamily="34" charset="0"/>
                </a:rPr>
                <a:t>AUSTRALIA         </a:t>
              </a:r>
              <a:r>
                <a:rPr lang="pl-PL" sz="1800" u="none" strike="noStrike" dirty="0">
                  <a:effectLst/>
                  <a:latin typeface="Century Gothic" panose="020B0502020202020204" pitchFamily="34" charset="0"/>
                </a:rPr>
                <a:t>1,05  </a:t>
              </a:r>
              <a:endParaRPr lang="pl-PL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18" name="pole tekstowe 17">
              <a:extLst>
                <a:ext uri="{FF2B5EF4-FFF2-40B4-BE49-F238E27FC236}">
                  <a16:creationId xmlns:a16="http://schemas.microsoft.com/office/drawing/2014/main" id="{377B2D5F-FD76-D447-6339-54ED1BE1A055}"/>
                </a:ext>
              </a:extLst>
            </p:cNvPr>
            <p:cNvSpPr txBox="1"/>
            <p:nvPr/>
          </p:nvSpPr>
          <p:spPr>
            <a:xfrm>
              <a:off x="1336013" y="3652149"/>
              <a:ext cx="241514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l-PL" dirty="0">
                  <a:latin typeface="Century Gothic" panose="020B0502020202020204" pitchFamily="34" charset="0"/>
                  <a:ea typeface="Times New Roman" pitchFamily="18" charset="0"/>
                  <a:cs typeface="Arial" pitchFamily="34" charset="0"/>
                </a:rPr>
                <a:t>KAZACHSTAN </a:t>
              </a:r>
              <a:r>
                <a:rPr kumimoji="0" lang="pl-PL" sz="1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entury Gothic" panose="020B0502020202020204" pitchFamily="34" charset="0"/>
                  <a:ea typeface="Times New Roman" pitchFamily="18" charset="0"/>
                  <a:cs typeface="Arial" pitchFamily="34" charset="0"/>
                </a:rPr>
                <a:t>   </a:t>
              </a:r>
              <a:r>
                <a:rPr lang="pl-PL" sz="1800" u="none" strike="noStrike" dirty="0">
                  <a:effectLst/>
                  <a:latin typeface="Century Gothic" panose="020B0502020202020204" pitchFamily="34" charset="0"/>
                </a:rPr>
                <a:t>0,84 </a:t>
              </a:r>
              <a:endParaRPr lang="pl-PL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19" name="pole tekstowe 18">
              <a:extLst>
                <a:ext uri="{FF2B5EF4-FFF2-40B4-BE49-F238E27FC236}">
                  <a16:creationId xmlns:a16="http://schemas.microsoft.com/office/drawing/2014/main" id="{4F267987-AD44-45F5-1FAA-629DEA8AD74B}"/>
                </a:ext>
              </a:extLst>
            </p:cNvPr>
            <p:cNvSpPr txBox="1"/>
            <p:nvPr/>
          </p:nvSpPr>
          <p:spPr>
            <a:xfrm>
              <a:off x="1353246" y="3288544"/>
              <a:ext cx="238023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pl-PL" sz="1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entury Gothic" panose="020B0502020202020204" pitchFamily="34" charset="0"/>
                  <a:ea typeface="Times New Roman" pitchFamily="18" charset="0"/>
                  <a:cs typeface="Arial" pitchFamily="34" charset="0"/>
                </a:rPr>
                <a:t>KOLUMBIA         </a:t>
              </a:r>
              <a:r>
                <a:rPr lang="pl-PL" sz="1800" u="none" strike="noStrike" dirty="0">
                  <a:effectLst/>
                  <a:latin typeface="Century Gothic" panose="020B0502020202020204" pitchFamily="34" charset="0"/>
                </a:rPr>
                <a:t>0,90  </a:t>
              </a:r>
              <a:endParaRPr lang="pl-PL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22" name="pole tekstowe 21">
              <a:extLst>
                <a:ext uri="{FF2B5EF4-FFF2-40B4-BE49-F238E27FC236}">
                  <a16:creationId xmlns:a16="http://schemas.microsoft.com/office/drawing/2014/main" id="{58EB3FC7-BDFD-7032-3C2E-5D7EB202A1C8}"/>
                </a:ext>
              </a:extLst>
            </p:cNvPr>
            <p:cNvSpPr txBox="1"/>
            <p:nvPr/>
          </p:nvSpPr>
          <p:spPr>
            <a:xfrm>
              <a:off x="1353245" y="3946332"/>
              <a:ext cx="238023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pl-PL" sz="1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entury Gothic" panose="020B0502020202020204" pitchFamily="34" charset="0"/>
                  <a:ea typeface="Times New Roman" pitchFamily="18" charset="0"/>
                  <a:cs typeface="Arial" pitchFamily="34" charset="0"/>
                </a:rPr>
                <a:t>USA                    0,27                </a:t>
              </a:r>
              <a:r>
                <a:rPr lang="pl-PL" sz="1800" u="none" strike="noStrike" dirty="0">
                  <a:effectLst/>
                  <a:latin typeface="Century Gothic" panose="020B0502020202020204" pitchFamily="34" charset="0"/>
                </a:rPr>
                <a:t>  </a:t>
              </a:r>
              <a:endParaRPr lang="pl-PL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23" name="pole tekstowe 22">
              <a:extLst>
                <a:ext uri="{FF2B5EF4-FFF2-40B4-BE49-F238E27FC236}">
                  <a16:creationId xmlns:a16="http://schemas.microsoft.com/office/drawing/2014/main" id="{53139781-70AA-4CF3-4DF9-B58ED7AD3806}"/>
                </a:ext>
              </a:extLst>
            </p:cNvPr>
            <p:cNvSpPr txBox="1"/>
            <p:nvPr/>
          </p:nvSpPr>
          <p:spPr>
            <a:xfrm>
              <a:off x="1353246" y="4265701"/>
              <a:ext cx="238023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pl-PL" sz="1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entury Gothic" panose="020B0502020202020204" pitchFamily="34" charset="0"/>
                  <a:ea typeface="Times New Roman" pitchFamily="18" charset="0"/>
                  <a:cs typeface="Arial" pitchFamily="34" charset="0"/>
                </a:rPr>
                <a:t>MOZAMBIK        0,21</a:t>
              </a:r>
              <a:endParaRPr lang="pl-PL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24" name="pole tekstowe 23">
              <a:extLst>
                <a:ext uri="{FF2B5EF4-FFF2-40B4-BE49-F238E27FC236}">
                  <a16:creationId xmlns:a16="http://schemas.microsoft.com/office/drawing/2014/main" id="{CCB48EE2-0054-B249-56FC-A082AE3BD822}"/>
                </a:ext>
              </a:extLst>
            </p:cNvPr>
            <p:cNvSpPr txBox="1"/>
            <p:nvPr/>
          </p:nvSpPr>
          <p:spPr>
            <a:xfrm>
              <a:off x="1362084" y="4954402"/>
              <a:ext cx="238907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l-PL" dirty="0">
                  <a:latin typeface="Century Gothic" panose="020B0502020202020204" pitchFamily="34" charset="0"/>
                  <a:ea typeface="Times New Roman" pitchFamily="18" charset="0"/>
                  <a:cs typeface="Arial" pitchFamily="34" charset="0"/>
                </a:rPr>
                <a:t>POZOSTAŁE  </a:t>
              </a:r>
              <a:r>
                <a:rPr kumimoji="0" lang="pl-PL" sz="1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entury Gothic" panose="020B0502020202020204" pitchFamily="34" charset="0"/>
                  <a:ea typeface="Times New Roman" pitchFamily="18" charset="0"/>
                  <a:cs typeface="Arial" pitchFamily="34" charset="0"/>
                </a:rPr>
                <a:t>     </a:t>
              </a:r>
              <a:r>
                <a:rPr lang="pl-PL" sz="1800" u="none" strike="noStrike" dirty="0">
                  <a:effectLst/>
                  <a:latin typeface="Century Gothic" panose="020B0502020202020204" pitchFamily="34" charset="0"/>
                </a:rPr>
                <a:t>0,02 </a:t>
              </a:r>
              <a:endParaRPr lang="pl-PL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25" name="pole tekstowe 24">
              <a:extLst>
                <a:ext uri="{FF2B5EF4-FFF2-40B4-BE49-F238E27FC236}">
                  <a16:creationId xmlns:a16="http://schemas.microsoft.com/office/drawing/2014/main" id="{8BC5DC65-78AA-E948-84FE-738D57726C2B}"/>
                </a:ext>
              </a:extLst>
            </p:cNvPr>
            <p:cNvSpPr txBox="1"/>
            <p:nvPr/>
          </p:nvSpPr>
          <p:spPr>
            <a:xfrm>
              <a:off x="1362083" y="4615983"/>
              <a:ext cx="238023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pl-PL" sz="1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entury Gothic" panose="020B0502020202020204" pitchFamily="34" charset="0"/>
                  <a:ea typeface="Times New Roman" pitchFamily="18" charset="0"/>
                  <a:cs typeface="Arial" pitchFamily="34" charset="0"/>
                </a:rPr>
                <a:t>CZECHY             </a:t>
              </a:r>
              <a:r>
                <a:rPr lang="pl-PL" sz="1800" u="none" strike="noStrike" dirty="0">
                  <a:effectLst/>
                  <a:latin typeface="Century Gothic" panose="020B0502020202020204" pitchFamily="34" charset="0"/>
                </a:rPr>
                <a:t>0,08  </a:t>
              </a:r>
              <a:endParaRPr lang="pl-PL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endParaRPr>
            </a:p>
          </p:txBody>
        </p:sp>
      </p:grpSp>
      <p:sp>
        <p:nvSpPr>
          <p:cNvPr id="27" name="pole tekstowe 26">
            <a:extLst>
              <a:ext uri="{FF2B5EF4-FFF2-40B4-BE49-F238E27FC236}">
                <a16:creationId xmlns:a16="http://schemas.microsoft.com/office/drawing/2014/main" id="{D9C89F0A-0EEB-4F83-40EE-409E08DB0FC2}"/>
              </a:ext>
            </a:extLst>
          </p:cNvPr>
          <p:cNvSpPr txBox="1"/>
          <p:nvPr/>
        </p:nvSpPr>
        <p:spPr>
          <a:xfrm>
            <a:off x="1571318" y="1117666"/>
            <a:ext cx="54596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900"/>
              </a:spcBef>
              <a:spcAft>
                <a:spcPts val="300"/>
              </a:spcAft>
            </a:pPr>
            <a:r>
              <a:rPr lang="pl-PL" sz="14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IMPORTU WEGLA DO POLSKI ZA ROK 2020 </a:t>
            </a:r>
            <a:r>
              <a:rPr lang="pl-PL" sz="1400" dirty="0">
                <a:latin typeface="Century Gothic" panose="020B0502020202020204" pitchFamily="34" charset="0"/>
                <a:ea typeface="Times New Roman" panose="02020603050405020304" pitchFamily="18" charset="0"/>
              </a:rPr>
              <a:t>ŁĄCZNIE [mln ton]                                                                              STRUKTURA WG </a:t>
            </a:r>
            <a:r>
              <a:rPr lang="pl-PL" sz="14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KIERUNKÓŁW </a:t>
            </a:r>
            <a:r>
              <a:rPr lang="pl-PL" sz="1400" dirty="0">
                <a:latin typeface="Century Gothic" panose="020B0502020202020204" pitchFamily="34" charset="0"/>
                <a:ea typeface="Times New Roman" panose="02020603050405020304" pitchFamily="18" charset="0"/>
              </a:rPr>
              <a:t>[%]</a:t>
            </a:r>
            <a:endParaRPr lang="pl-PL" sz="1400" dirty="0"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28" name="Prostokąt 27">
            <a:extLst>
              <a:ext uri="{FF2B5EF4-FFF2-40B4-BE49-F238E27FC236}">
                <a16:creationId xmlns:a16="http://schemas.microsoft.com/office/drawing/2014/main" id="{77AE9D3C-470E-4BB4-7792-DF3E7A4280FF}"/>
              </a:ext>
            </a:extLst>
          </p:cNvPr>
          <p:cNvSpPr/>
          <p:nvPr/>
        </p:nvSpPr>
        <p:spPr>
          <a:xfrm>
            <a:off x="567808" y="5883747"/>
            <a:ext cx="2801913" cy="232887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pl-PL" sz="600" kern="1200" dirty="0">
                <a:solidFill>
                  <a:schemeClr val="tx1">
                    <a:lumMod val="6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600" kern="1200" dirty="0">
                <a:solidFill>
                  <a:schemeClr val="tx1">
                    <a:lumMod val="7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 ŁĄCZNIE WSZYSTKIE GATUNKI WG V-CE MIN ARTURA SOBONIA WYPOWIEDŹ Z DLA WPROST Z 27 KWIETNIA 2022</a:t>
            </a:r>
            <a:endParaRPr lang="af-ZA" sz="600" dirty="0">
              <a:solidFill>
                <a:schemeClr val="tx1">
                  <a:lumMod val="75000"/>
                </a:schemeClr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827180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E8B4D1E9-6EBC-A562-55CF-928B8E6D7C55}"/>
              </a:ext>
            </a:extLst>
          </p:cNvPr>
          <p:cNvSpPr txBox="1"/>
          <p:nvPr/>
        </p:nvSpPr>
        <p:spPr>
          <a:xfrm>
            <a:off x="4487183" y="3125108"/>
            <a:ext cx="6094708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0" i="0" dirty="0">
                <a:effectLst/>
                <a:latin typeface="Century Gothic" panose="020B0502020202020204" pitchFamily="34" charset="0"/>
              </a:rPr>
              <a:t>„Łączna ilość węgla zaimportowanego do Polski w 2020 roku przez Spółki Skarbu Państwa lub spółki                          w których Skarb Państwa posiada udziały wyniosła 1,78 mln ton                                 </a:t>
            </a:r>
            <a:r>
              <a:rPr lang="pl-PL" sz="1600" b="0" i="0" dirty="0">
                <a:solidFill>
                  <a:schemeClr val="tx1">
                    <a:lumMod val="50000"/>
                  </a:schemeClr>
                </a:solidFill>
                <a:effectLst/>
                <a:latin typeface="Century Gothic" panose="020B0502020202020204" pitchFamily="34" charset="0"/>
              </a:rPr>
              <a:t>(w tym 1,60 mln ton węgla energetycznego                          i 0,18 mln ton węgla koksowego)”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53FA552B-EFF7-1CC8-C596-4D64A23271D5}"/>
              </a:ext>
            </a:extLst>
          </p:cNvPr>
          <p:cNvSpPr txBox="1"/>
          <p:nvPr/>
        </p:nvSpPr>
        <p:spPr>
          <a:xfrm>
            <a:off x="1710187" y="1785039"/>
            <a:ext cx="609456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dirty="0">
                <a:latin typeface="Century Gothic" panose="020B050202020202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… w</a:t>
            </a:r>
            <a:r>
              <a:rPr lang="pl-PL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ciągu ostatnich 20 lat zdecydowanie zmienił           się import węgla z Rosji - z 1,5 mln ton w 2000 roku                       do 12,9 mln ton w 2020 roku                                                 </a:t>
            </a:r>
            <a:r>
              <a:rPr lang="pl-PL" dirty="0">
                <a:latin typeface="Century Gothic" panose="020B050202020202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t</a:t>
            </a:r>
            <a:r>
              <a:rPr lang="pl-PL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o wzrost aż o 756 </a:t>
            </a:r>
            <a:r>
              <a:rPr lang="pl-PL" dirty="0">
                <a:latin typeface="Century Gothic" panose="020B050202020202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procent!</a:t>
            </a:r>
            <a:r>
              <a:rPr lang="pl-PL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3BA37AFD-9588-D24A-C431-4EC1F348A53B}"/>
              </a:ext>
            </a:extLst>
          </p:cNvPr>
          <p:cNvSpPr txBox="1"/>
          <p:nvPr/>
        </p:nvSpPr>
        <p:spPr>
          <a:xfrm>
            <a:off x="7743093" y="5557783"/>
            <a:ext cx="334107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000" b="0" i="0" dirty="0">
                <a:solidFill>
                  <a:schemeClr val="tx1">
                    <a:lumMod val="50000"/>
                  </a:schemeClr>
                </a:solidFill>
                <a:effectLst/>
                <a:latin typeface="Century Gothic" panose="020B0502020202020204" pitchFamily="34" charset="0"/>
              </a:rPr>
              <a:t>… ARTUR </a:t>
            </a:r>
            <a:r>
              <a:rPr lang="pl-PL" sz="1000" dirty="0">
                <a:latin typeface="Century Gothic" panose="020B0502020202020204" pitchFamily="34" charset="0"/>
              </a:rPr>
              <a:t>SOBOŃ</a:t>
            </a:r>
            <a:r>
              <a:rPr lang="pl-PL" sz="1000" dirty="0">
                <a:solidFill>
                  <a:schemeClr val="tx1">
                    <a:lumMod val="50000"/>
                  </a:schemeClr>
                </a:solidFill>
                <a:latin typeface="Century Gothic" panose="020B0502020202020204" pitchFamily="34" charset="0"/>
              </a:rPr>
              <a:t> SEKRETARZ STANU W MF                         - </a:t>
            </a:r>
            <a:r>
              <a:rPr lang="pl-PL" sz="1000" b="0" i="0" dirty="0">
                <a:solidFill>
                  <a:schemeClr val="tx1">
                    <a:lumMod val="50000"/>
                  </a:schemeClr>
                </a:solidFill>
                <a:effectLst/>
                <a:latin typeface="Century Gothic" panose="020B0502020202020204" pitchFamily="34" charset="0"/>
              </a:rPr>
              <a:t>z wypowiedzi W LUTYM 2022 </a:t>
            </a:r>
            <a:endParaRPr lang="pl-PL" sz="10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38320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ole tekstowe 10">
            <a:extLst>
              <a:ext uri="{FF2B5EF4-FFF2-40B4-BE49-F238E27FC236}">
                <a16:creationId xmlns:a16="http://schemas.microsoft.com/office/drawing/2014/main" id="{8495E0AA-A154-4EC0-B786-8438B4D24D35}"/>
              </a:ext>
            </a:extLst>
          </p:cNvPr>
          <p:cNvSpPr txBox="1"/>
          <p:nvPr/>
        </p:nvSpPr>
        <p:spPr>
          <a:xfrm>
            <a:off x="2023111" y="2298319"/>
            <a:ext cx="8542057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dirty="0">
                <a:latin typeface="Century Gothic" panose="020B0502020202020204" pitchFamily="34" charset="0"/>
              </a:rPr>
              <a:t>… </a:t>
            </a:r>
            <a:r>
              <a:rPr lang="pl-PL" sz="2400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równowaga na światowych rynkach                                          została zachwiana                                                                                    i to </a:t>
            </a:r>
            <a:r>
              <a:rPr lang="pl-PL" sz="24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początek refleksji co do pożytków ery </a:t>
            </a:r>
            <a:r>
              <a:rPr lang="pl-PL" sz="2400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globalizacji                                                     w szczególności na rynkach paliw i energii                                        w stronę rozwiązań lokalnych                                                                na miarę interesów największych graczy                                      </a:t>
            </a:r>
            <a:r>
              <a:rPr lang="pl-PL" sz="24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od Chin Indii USA i Rosji                                                                       też choć poturbowanej skutkami </a:t>
            </a:r>
            <a:r>
              <a:rPr lang="pl-PL" sz="2400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kosztami wojny</a:t>
            </a:r>
            <a:endParaRPr lang="pl-PL" sz="2400" i="0" dirty="0">
              <a:effectLst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819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ipple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ole tekstowe 7">
            <a:extLst>
              <a:ext uri="{FF2B5EF4-FFF2-40B4-BE49-F238E27FC236}">
                <a16:creationId xmlns:a16="http://schemas.microsoft.com/office/drawing/2014/main" id="{28EE291B-B097-42B9-AEE4-A84974F034B1}"/>
              </a:ext>
            </a:extLst>
          </p:cNvPr>
          <p:cNvSpPr txBox="1"/>
          <p:nvPr/>
        </p:nvSpPr>
        <p:spPr>
          <a:xfrm>
            <a:off x="7450140" y="4395264"/>
            <a:ext cx="15328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kern="12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hlg@onet.pl</a:t>
            </a:r>
            <a:endParaRPr lang="pl-PL" dirty="0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5BB78B0C-F49B-43CA-820A-674B28616473}"/>
              </a:ext>
            </a:extLst>
          </p:cNvPr>
          <p:cNvSpPr txBox="1"/>
          <p:nvPr/>
        </p:nvSpPr>
        <p:spPr>
          <a:xfrm>
            <a:off x="5575145" y="3564267"/>
            <a:ext cx="30088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4800" kern="12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…więcej</a:t>
            </a:r>
            <a:endParaRPr lang="pl-PL" sz="4800" dirty="0"/>
          </a:p>
        </p:txBody>
      </p:sp>
    </p:spTree>
    <p:extLst>
      <p:ext uri="{BB962C8B-B14F-4D97-AF65-F5344CB8AC3E}">
        <p14:creationId xmlns:p14="http://schemas.microsoft.com/office/powerpoint/2010/main" val="2516382494"/>
      </p:ext>
    </p:extLst>
  </p:cSld>
  <p:clrMapOvr>
    <a:masterClrMapping/>
  </p:clrMapOvr>
  <p:transition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a 9">
            <a:extLst>
              <a:ext uri="{FF2B5EF4-FFF2-40B4-BE49-F238E27FC236}">
                <a16:creationId xmlns:a16="http://schemas.microsoft.com/office/drawing/2014/main" id="{7F194E48-4BC5-4AA4-AAC6-C7E3D89D2854}"/>
              </a:ext>
            </a:extLst>
          </p:cNvPr>
          <p:cNvGrpSpPr/>
          <p:nvPr/>
        </p:nvGrpSpPr>
        <p:grpSpPr>
          <a:xfrm>
            <a:off x="2017216" y="2013575"/>
            <a:ext cx="5187486" cy="2156809"/>
            <a:chOff x="2017216" y="2013575"/>
            <a:chExt cx="5187486" cy="2156809"/>
          </a:xfrm>
        </p:grpSpPr>
        <p:sp>
          <p:nvSpPr>
            <p:cNvPr id="3" name="pole tekstowe 2">
              <a:extLst>
                <a:ext uri="{FF2B5EF4-FFF2-40B4-BE49-F238E27FC236}">
                  <a16:creationId xmlns:a16="http://schemas.microsoft.com/office/drawing/2014/main" id="{D77321A2-EAEA-4799-933E-AB6599D9C82C}"/>
                </a:ext>
              </a:extLst>
            </p:cNvPr>
            <p:cNvSpPr txBox="1"/>
            <p:nvPr/>
          </p:nvSpPr>
          <p:spPr>
            <a:xfrm>
              <a:off x="2017216" y="2013575"/>
              <a:ext cx="5187486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2500" dirty="0">
                  <a:solidFill>
                    <a:schemeClr val="bg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 WOJNA</a:t>
              </a:r>
            </a:p>
          </p:txBody>
        </p:sp>
        <p:grpSp>
          <p:nvGrpSpPr>
            <p:cNvPr id="4" name="Grupa 3">
              <a:extLst>
                <a:ext uri="{FF2B5EF4-FFF2-40B4-BE49-F238E27FC236}">
                  <a16:creationId xmlns:a16="http://schemas.microsoft.com/office/drawing/2014/main" id="{03615D01-85C8-4092-9DAB-97D171545127}"/>
                </a:ext>
              </a:extLst>
            </p:cNvPr>
            <p:cNvGrpSpPr/>
            <p:nvPr/>
          </p:nvGrpSpPr>
          <p:grpSpPr>
            <a:xfrm>
              <a:off x="3192547" y="2837135"/>
              <a:ext cx="759484" cy="1333249"/>
              <a:chOff x="3364991" y="2011680"/>
              <a:chExt cx="1572768" cy="2023872"/>
            </a:xfrm>
          </p:grpSpPr>
          <p:sp>
            <p:nvSpPr>
              <p:cNvPr id="5" name="Fala 4">
                <a:extLst>
                  <a:ext uri="{FF2B5EF4-FFF2-40B4-BE49-F238E27FC236}">
                    <a16:creationId xmlns:a16="http://schemas.microsoft.com/office/drawing/2014/main" id="{3116A66A-E242-4873-ACBB-55A899C1EC73}"/>
                  </a:ext>
                </a:extLst>
              </p:cNvPr>
              <p:cNvSpPr/>
              <p:nvPr/>
            </p:nvSpPr>
            <p:spPr>
              <a:xfrm>
                <a:off x="3364991" y="2011680"/>
                <a:ext cx="1572768" cy="1104596"/>
              </a:xfrm>
              <a:prstGeom prst="wave">
                <a:avLst/>
              </a:prstGeom>
              <a:solidFill>
                <a:srgbClr val="00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" name="Fala 6">
                <a:extLst>
                  <a:ext uri="{FF2B5EF4-FFF2-40B4-BE49-F238E27FC236}">
                    <a16:creationId xmlns:a16="http://schemas.microsoft.com/office/drawing/2014/main" id="{85199A03-FCB2-4B0B-A8BC-3E0F817863D6}"/>
                  </a:ext>
                </a:extLst>
              </p:cNvPr>
              <p:cNvSpPr/>
              <p:nvPr/>
            </p:nvSpPr>
            <p:spPr>
              <a:xfrm>
                <a:off x="3364991" y="2451399"/>
                <a:ext cx="1572768" cy="1104595"/>
              </a:xfrm>
              <a:prstGeom prst="wave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" name="Fala 7">
                <a:extLst>
                  <a:ext uri="{FF2B5EF4-FFF2-40B4-BE49-F238E27FC236}">
                    <a16:creationId xmlns:a16="http://schemas.microsoft.com/office/drawing/2014/main" id="{5F371045-7B9C-41CD-A173-49795D063F07}"/>
                  </a:ext>
                </a:extLst>
              </p:cNvPr>
              <p:cNvSpPr/>
              <p:nvPr/>
            </p:nvSpPr>
            <p:spPr>
              <a:xfrm>
                <a:off x="3364991" y="2930956"/>
                <a:ext cx="1572768" cy="1104596"/>
              </a:xfrm>
              <a:prstGeom prst="wav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sp>
        <p:nvSpPr>
          <p:cNvPr id="6" name="pole tekstowe 5">
            <a:extLst>
              <a:ext uri="{FF2B5EF4-FFF2-40B4-BE49-F238E27FC236}">
                <a16:creationId xmlns:a16="http://schemas.microsoft.com/office/drawing/2014/main" id="{96898971-831C-4117-9ABA-F9A483992C79}"/>
              </a:ext>
            </a:extLst>
          </p:cNvPr>
          <p:cNvSpPr txBox="1"/>
          <p:nvPr/>
        </p:nvSpPr>
        <p:spPr>
          <a:xfrm>
            <a:off x="2886679" y="2583207"/>
            <a:ext cx="7288105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3200" b="0" i="0" dirty="0">
                <a:effectLst/>
                <a:latin typeface="Century Gothic" panose="020B0502020202020204" pitchFamily="34" charset="0"/>
              </a:rPr>
              <a:t> … geopolityka łączy się                                </a:t>
            </a:r>
            <a:r>
              <a:rPr lang="pl-PL" sz="3200" dirty="0">
                <a:latin typeface="Century Gothic" panose="020B0502020202020204" pitchFamily="34" charset="0"/>
              </a:rPr>
              <a:t>z posiadaną najnowszą technologią, zasobami paliw                     </a:t>
            </a:r>
            <a:r>
              <a:rPr lang="pl-PL" sz="3200" b="0" i="0" dirty="0">
                <a:effectLst/>
                <a:latin typeface="Century Gothic" panose="020B0502020202020204" pitchFamily="34" charset="0"/>
              </a:rPr>
              <a:t>i brutalną siłą armii !</a:t>
            </a:r>
            <a:endParaRPr lang="pl-PL" sz="32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60363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racture"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a 2">
            <a:extLst>
              <a:ext uri="{FF2B5EF4-FFF2-40B4-BE49-F238E27FC236}">
                <a16:creationId xmlns:a16="http://schemas.microsoft.com/office/drawing/2014/main" id="{3745B0A7-48FE-49C0-A05A-43678B8F022A}"/>
              </a:ext>
            </a:extLst>
          </p:cNvPr>
          <p:cNvGrpSpPr/>
          <p:nvPr/>
        </p:nvGrpSpPr>
        <p:grpSpPr>
          <a:xfrm>
            <a:off x="2017216" y="2013575"/>
            <a:ext cx="5187486" cy="2156809"/>
            <a:chOff x="2017216" y="2013575"/>
            <a:chExt cx="5187486" cy="2156809"/>
          </a:xfrm>
        </p:grpSpPr>
        <p:sp>
          <p:nvSpPr>
            <p:cNvPr id="4" name="pole tekstowe 3">
              <a:extLst>
                <a:ext uri="{FF2B5EF4-FFF2-40B4-BE49-F238E27FC236}">
                  <a16:creationId xmlns:a16="http://schemas.microsoft.com/office/drawing/2014/main" id="{0F2A4BE9-0A07-4932-B313-512C79F0181B}"/>
                </a:ext>
              </a:extLst>
            </p:cNvPr>
            <p:cNvSpPr txBox="1"/>
            <p:nvPr/>
          </p:nvSpPr>
          <p:spPr>
            <a:xfrm>
              <a:off x="2017216" y="2013575"/>
              <a:ext cx="5187486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2500" dirty="0">
                  <a:solidFill>
                    <a:schemeClr val="bg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 WOJNA</a:t>
              </a:r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035D465B-BE15-4AF2-86DC-E1722A607B21}"/>
                </a:ext>
              </a:extLst>
            </p:cNvPr>
            <p:cNvGrpSpPr/>
            <p:nvPr/>
          </p:nvGrpSpPr>
          <p:grpSpPr>
            <a:xfrm>
              <a:off x="3192547" y="2837135"/>
              <a:ext cx="759484" cy="1333249"/>
              <a:chOff x="3364991" y="2011680"/>
              <a:chExt cx="1572768" cy="2023872"/>
            </a:xfrm>
          </p:grpSpPr>
          <p:sp>
            <p:nvSpPr>
              <p:cNvPr id="7" name="Fala 6">
                <a:extLst>
                  <a:ext uri="{FF2B5EF4-FFF2-40B4-BE49-F238E27FC236}">
                    <a16:creationId xmlns:a16="http://schemas.microsoft.com/office/drawing/2014/main" id="{68AF76C3-7084-4463-A791-E2447A610AFB}"/>
                  </a:ext>
                </a:extLst>
              </p:cNvPr>
              <p:cNvSpPr/>
              <p:nvPr/>
            </p:nvSpPr>
            <p:spPr>
              <a:xfrm>
                <a:off x="3364991" y="2011680"/>
                <a:ext cx="1572768" cy="1104596"/>
              </a:xfrm>
              <a:prstGeom prst="wave">
                <a:avLst/>
              </a:prstGeom>
              <a:solidFill>
                <a:srgbClr val="00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" name="Fala 7">
                <a:extLst>
                  <a:ext uri="{FF2B5EF4-FFF2-40B4-BE49-F238E27FC236}">
                    <a16:creationId xmlns:a16="http://schemas.microsoft.com/office/drawing/2014/main" id="{04AEB377-3AC2-4A50-B093-2BEAE7B2F8C8}"/>
                  </a:ext>
                </a:extLst>
              </p:cNvPr>
              <p:cNvSpPr/>
              <p:nvPr/>
            </p:nvSpPr>
            <p:spPr>
              <a:xfrm>
                <a:off x="3364991" y="2451399"/>
                <a:ext cx="1572768" cy="1104595"/>
              </a:xfrm>
              <a:prstGeom prst="wave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" name="Fala 8">
                <a:extLst>
                  <a:ext uri="{FF2B5EF4-FFF2-40B4-BE49-F238E27FC236}">
                    <a16:creationId xmlns:a16="http://schemas.microsoft.com/office/drawing/2014/main" id="{8854865D-9BC5-4708-88D4-124A422C0129}"/>
                  </a:ext>
                </a:extLst>
              </p:cNvPr>
              <p:cNvSpPr/>
              <p:nvPr/>
            </p:nvSpPr>
            <p:spPr>
              <a:xfrm>
                <a:off x="3364991" y="2930956"/>
                <a:ext cx="1572768" cy="1104596"/>
              </a:xfrm>
              <a:prstGeom prst="wav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sp>
        <p:nvSpPr>
          <p:cNvPr id="5" name="pole tekstowe 4">
            <a:extLst>
              <a:ext uri="{FF2B5EF4-FFF2-40B4-BE49-F238E27FC236}">
                <a16:creationId xmlns:a16="http://schemas.microsoft.com/office/drawing/2014/main" id="{68595BCE-23FA-49F4-BBDE-1DF69588DE70}"/>
              </a:ext>
            </a:extLst>
          </p:cNvPr>
          <p:cNvSpPr txBox="1"/>
          <p:nvPr/>
        </p:nvSpPr>
        <p:spPr>
          <a:xfrm>
            <a:off x="2462811" y="2330233"/>
            <a:ext cx="854603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3200" dirty="0">
                <a:effectLst/>
                <a:latin typeface="Century Gothic" panose="020B0502020202020204" pitchFamily="34" charset="0"/>
              </a:rPr>
              <a:t>… s</a:t>
            </a:r>
            <a:r>
              <a:rPr lang="pl-PL" sz="3200" dirty="0">
                <a:latin typeface="Century Gothic" panose="020B0502020202020204" pitchFamily="34" charset="0"/>
              </a:rPr>
              <a:t>ko</a:t>
            </a:r>
            <a:r>
              <a:rPr lang="pl-PL" sz="3200" b="0" i="0" dirty="0">
                <a:effectLst/>
                <a:latin typeface="Century Gothic" panose="020B0502020202020204" pitchFamily="34" charset="0"/>
              </a:rPr>
              <a:t>ńczyła się </a:t>
            </a:r>
            <a:r>
              <a:rPr lang="pl-PL" sz="3200" dirty="0">
                <a:latin typeface="Century Gothic" panose="020B0502020202020204" pitchFamily="34" charset="0"/>
              </a:rPr>
              <a:t>iluzja trwałości sukcesu                                                        </a:t>
            </a:r>
            <a:r>
              <a:rPr lang="pl-PL" sz="3200" b="0" i="0" dirty="0">
                <a:effectLst/>
                <a:latin typeface="Century Gothic" panose="020B0502020202020204" pitchFamily="34" charset="0"/>
              </a:rPr>
              <a:t>gospodarczego                                                               </a:t>
            </a:r>
            <a:r>
              <a:rPr lang="pl-PL" sz="3200" dirty="0">
                <a:latin typeface="Century Gothic" panose="020B0502020202020204" pitchFamily="34" charset="0"/>
              </a:rPr>
              <a:t>pozostając przede wszystkim                             przy globalizacji importu paliw                                                                                  bez należytej troski o zachowanie                              i rozwój regionalnych rynków                               zasobów własnych </a:t>
            </a:r>
            <a:r>
              <a:rPr lang="pl-PL" sz="3200" b="0" i="0" dirty="0">
                <a:effectLst/>
                <a:latin typeface="Century Gothic" panose="020B0502020202020204" pitchFamily="34" charset="0"/>
              </a:rPr>
              <a:t>!</a:t>
            </a:r>
            <a:endParaRPr lang="pl-PL" sz="32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60858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racture"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ole tekstowe 10">
            <a:extLst>
              <a:ext uri="{FF2B5EF4-FFF2-40B4-BE49-F238E27FC236}">
                <a16:creationId xmlns:a16="http://schemas.microsoft.com/office/drawing/2014/main" id="{3A6404DE-8E1B-30DC-3AC7-AE412E17E89A}"/>
              </a:ext>
            </a:extLst>
          </p:cNvPr>
          <p:cNvSpPr txBox="1"/>
          <p:nvPr/>
        </p:nvSpPr>
        <p:spPr>
          <a:xfrm>
            <a:off x="2088681" y="1044309"/>
            <a:ext cx="2653290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0" dirty="0">
                <a:solidFill>
                  <a:schemeClr val="bg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UE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68595BCE-23FA-49F4-BBDE-1DF69588DE70}"/>
              </a:ext>
            </a:extLst>
          </p:cNvPr>
          <p:cNvSpPr txBox="1"/>
          <p:nvPr/>
        </p:nvSpPr>
        <p:spPr>
          <a:xfrm>
            <a:off x="2568357" y="2249922"/>
            <a:ext cx="854603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3200" dirty="0">
                <a:effectLst/>
                <a:latin typeface="Century Gothic" panose="020B0502020202020204" pitchFamily="34" charset="0"/>
              </a:rPr>
              <a:t>… </a:t>
            </a:r>
            <a:r>
              <a:rPr lang="pl-PL" sz="3200" dirty="0">
                <a:latin typeface="Century Gothic" panose="020B0502020202020204" pitchFamily="34" charset="0"/>
              </a:rPr>
              <a:t>konsekwentnie stymulować </a:t>
            </a:r>
            <a:r>
              <a:rPr lang="pl-PL" sz="32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transformację energetyczną                                         w stronę generacji odnawialnej                             ze zwiększeniem dynamiki                                          rozwoju technologii                                     magazynowania energii !</a:t>
            </a:r>
            <a:r>
              <a:rPr lang="pl-PL" sz="3200" dirty="0">
                <a:latin typeface="Century Gothic" panose="020B0502020202020204" pitchFamily="34" charset="0"/>
              </a:rPr>
              <a:t> </a:t>
            </a:r>
            <a:endParaRPr lang="pl-PL" sz="3200" b="1" dirty="0"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1939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ole tekstowe 10">
            <a:extLst>
              <a:ext uri="{FF2B5EF4-FFF2-40B4-BE49-F238E27FC236}">
                <a16:creationId xmlns:a16="http://schemas.microsoft.com/office/drawing/2014/main" id="{F3EEAA76-124A-6EEA-0968-B0467B9B38D8}"/>
              </a:ext>
            </a:extLst>
          </p:cNvPr>
          <p:cNvSpPr txBox="1"/>
          <p:nvPr/>
        </p:nvSpPr>
        <p:spPr>
          <a:xfrm>
            <a:off x="2088681" y="1044309"/>
            <a:ext cx="2653290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0" dirty="0">
                <a:solidFill>
                  <a:schemeClr val="bg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UE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68595BCE-23FA-49F4-BBDE-1DF69588DE70}"/>
              </a:ext>
            </a:extLst>
          </p:cNvPr>
          <p:cNvSpPr txBox="1"/>
          <p:nvPr/>
        </p:nvSpPr>
        <p:spPr>
          <a:xfrm>
            <a:off x="2183093" y="2223198"/>
            <a:ext cx="854603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3200" dirty="0">
                <a:effectLst/>
                <a:latin typeface="Century Gothic" panose="020B0502020202020204" pitchFamily="34" charset="0"/>
              </a:rPr>
              <a:t>… zapewnić utrzymywanie                               dodatkowych mocy                                       elektrowni </a:t>
            </a:r>
            <a:r>
              <a:rPr lang="pl-PL" sz="3200" dirty="0">
                <a:latin typeface="Century Gothic" panose="020B0502020202020204" pitchFamily="34" charset="0"/>
              </a:rPr>
              <a:t>węglowych*                                                  na czas przejściowy                                                               </a:t>
            </a:r>
            <a:r>
              <a:rPr lang="pl-PL" sz="3200" dirty="0">
                <a:effectLst/>
                <a:latin typeface="Century Gothic" panose="020B0502020202020204" pitchFamily="34" charset="0"/>
              </a:rPr>
              <a:t>dla ubezpieczenia rozwoju OZE !  </a:t>
            </a:r>
            <a:endParaRPr lang="pl-PL" sz="3200" b="1" dirty="0"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CC337CC4-2F77-4634-E8B3-1B15E06596E3}"/>
              </a:ext>
            </a:extLst>
          </p:cNvPr>
          <p:cNvSpPr/>
          <p:nvPr/>
        </p:nvSpPr>
        <p:spPr>
          <a:xfrm>
            <a:off x="1306801" y="5970432"/>
            <a:ext cx="1587180" cy="25428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pl-PL" sz="600" kern="12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 KAMIENNY I BRUNATNY RAZEM</a:t>
            </a:r>
            <a:endParaRPr lang="af-ZA" sz="6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273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ole tekstowe 10">
            <a:extLst>
              <a:ext uri="{FF2B5EF4-FFF2-40B4-BE49-F238E27FC236}">
                <a16:creationId xmlns:a16="http://schemas.microsoft.com/office/drawing/2014/main" id="{3E5BEB3D-0CA5-F85E-4A37-BACECAD9B7FD}"/>
              </a:ext>
            </a:extLst>
          </p:cNvPr>
          <p:cNvSpPr txBox="1"/>
          <p:nvPr/>
        </p:nvSpPr>
        <p:spPr>
          <a:xfrm>
            <a:off x="2088681" y="1044309"/>
            <a:ext cx="2653290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0" dirty="0">
                <a:solidFill>
                  <a:schemeClr val="bg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UE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68595BCE-23FA-49F4-BBDE-1DF69588DE70}"/>
              </a:ext>
            </a:extLst>
          </p:cNvPr>
          <p:cNvSpPr txBox="1"/>
          <p:nvPr/>
        </p:nvSpPr>
        <p:spPr>
          <a:xfrm>
            <a:off x="2188444" y="2274261"/>
            <a:ext cx="854603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3200" dirty="0">
                <a:effectLst/>
                <a:latin typeface="Century Gothic" panose="020B0502020202020204" pitchFamily="34" charset="0"/>
              </a:rPr>
              <a:t>… zdolności wydobywcze węgla*                                             w krajach wspólnoty                                             winno być </a:t>
            </a:r>
            <a:r>
              <a:rPr lang="pl-PL" sz="3200" dirty="0">
                <a:latin typeface="Century Gothic" panose="020B0502020202020204" pitchFamily="34" charset="0"/>
              </a:rPr>
              <a:t>odbudowane                                         w proporcji do niezbędnej generacji                        dla stabilizacji OZE                                                          i bilansu potrzeb systemowych !</a:t>
            </a:r>
            <a:endParaRPr lang="pl-PL" sz="3200" b="1" dirty="0"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6740FC24-853B-44C0-97B7-C61DAB4604AE}"/>
              </a:ext>
            </a:extLst>
          </p:cNvPr>
          <p:cNvSpPr/>
          <p:nvPr/>
        </p:nvSpPr>
        <p:spPr>
          <a:xfrm>
            <a:off x="1306801" y="5970432"/>
            <a:ext cx="1587180" cy="25428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pl-PL" sz="600" kern="12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 KAMIENNY I BRUNATNY RAZEM</a:t>
            </a:r>
            <a:endParaRPr lang="af-ZA" sz="6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4786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ole tekstowe 10">
            <a:extLst>
              <a:ext uri="{FF2B5EF4-FFF2-40B4-BE49-F238E27FC236}">
                <a16:creationId xmlns:a16="http://schemas.microsoft.com/office/drawing/2014/main" id="{E77A7DF4-568A-9079-652D-BC8CFBFB59CD}"/>
              </a:ext>
            </a:extLst>
          </p:cNvPr>
          <p:cNvSpPr txBox="1"/>
          <p:nvPr/>
        </p:nvSpPr>
        <p:spPr>
          <a:xfrm>
            <a:off x="2088681" y="1044309"/>
            <a:ext cx="2653290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0" dirty="0">
                <a:solidFill>
                  <a:schemeClr val="bg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UE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68595BCE-23FA-49F4-BBDE-1DF69588DE70}"/>
              </a:ext>
            </a:extLst>
          </p:cNvPr>
          <p:cNvSpPr txBox="1"/>
          <p:nvPr/>
        </p:nvSpPr>
        <p:spPr>
          <a:xfrm>
            <a:off x="2955635" y="2397948"/>
            <a:ext cx="854603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3200" dirty="0">
                <a:effectLst/>
                <a:latin typeface="Century Gothic" panose="020B0502020202020204" pitchFamily="34" charset="0"/>
              </a:rPr>
              <a:t>… </a:t>
            </a:r>
            <a:r>
              <a:rPr lang="pl-PL" sz="3200" dirty="0">
                <a:latin typeface="Century Gothic" panose="020B0502020202020204" pitchFamily="34" charset="0"/>
              </a:rPr>
              <a:t>odrzucić całkowicie                                               bądź zawiesić na czas przejściowy                                  system opłat                                                             za uprawnienia do emisji CO</a:t>
            </a:r>
            <a:r>
              <a:rPr lang="pl-PL" sz="3200" baseline="-25000" dirty="0">
                <a:latin typeface="Century Gothic" panose="020B0502020202020204" pitchFamily="34" charset="0"/>
              </a:rPr>
              <a:t>2 </a:t>
            </a:r>
            <a:r>
              <a:rPr lang="pl-PL" sz="3200" dirty="0">
                <a:latin typeface="Century Gothic" panose="020B0502020202020204" pitchFamily="34" charset="0"/>
              </a:rPr>
              <a:t>!</a:t>
            </a:r>
            <a:endParaRPr lang="pl-PL" sz="3200" b="1" dirty="0"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6602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a 9">
            <a:extLst>
              <a:ext uri="{FF2B5EF4-FFF2-40B4-BE49-F238E27FC236}">
                <a16:creationId xmlns:a16="http://schemas.microsoft.com/office/drawing/2014/main" id="{7F194E48-4BC5-4AA4-AAC6-C7E3D89D2854}"/>
              </a:ext>
            </a:extLst>
          </p:cNvPr>
          <p:cNvGrpSpPr/>
          <p:nvPr/>
        </p:nvGrpSpPr>
        <p:grpSpPr>
          <a:xfrm>
            <a:off x="2017216" y="2013575"/>
            <a:ext cx="5187486" cy="2156809"/>
            <a:chOff x="2017216" y="2013575"/>
            <a:chExt cx="5187486" cy="2156809"/>
          </a:xfrm>
        </p:grpSpPr>
        <p:sp>
          <p:nvSpPr>
            <p:cNvPr id="3" name="pole tekstowe 2">
              <a:extLst>
                <a:ext uri="{FF2B5EF4-FFF2-40B4-BE49-F238E27FC236}">
                  <a16:creationId xmlns:a16="http://schemas.microsoft.com/office/drawing/2014/main" id="{D77321A2-EAEA-4799-933E-AB6599D9C82C}"/>
                </a:ext>
              </a:extLst>
            </p:cNvPr>
            <p:cNvSpPr txBox="1"/>
            <p:nvPr/>
          </p:nvSpPr>
          <p:spPr>
            <a:xfrm>
              <a:off x="2017216" y="2013575"/>
              <a:ext cx="5187486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2500" dirty="0">
                  <a:solidFill>
                    <a:schemeClr val="bg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 WOJNA</a:t>
              </a:r>
            </a:p>
          </p:txBody>
        </p:sp>
        <p:grpSp>
          <p:nvGrpSpPr>
            <p:cNvPr id="4" name="Grupa 3">
              <a:extLst>
                <a:ext uri="{FF2B5EF4-FFF2-40B4-BE49-F238E27FC236}">
                  <a16:creationId xmlns:a16="http://schemas.microsoft.com/office/drawing/2014/main" id="{03615D01-85C8-4092-9DAB-97D171545127}"/>
                </a:ext>
              </a:extLst>
            </p:cNvPr>
            <p:cNvGrpSpPr/>
            <p:nvPr/>
          </p:nvGrpSpPr>
          <p:grpSpPr>
            <a:xfrm>
              <a:off x="3192547" y="2837135"/>
              <a:ext cx="759484" cy="1333249"/>
              <a:chOff x="3364991" y="2011680"/>
              <a:chExt cx="1572768" cy="2023872"/>
            </a:xfrm>
          </p:grpSpPr>
          <p:sp>
            <p:nvSpPr>
              <p:cNvPr id="5" name="Fala 4">
                <a:extLst>
                  <a:ext uri="{FF2B5EF4-FFF2-40B4-BE49-F238E27FC236}">
                    <a16:creationId xmlns:a16="http://schemas.microsoft.com/office/drawing/2014/main" id="{3116A66A-E242-4873-ACBB-55A899C1EC73}"/>
                  </a:ext>
                </a:extLst>
              </p:cNvPr>
              <p:cNvSpPr/>
              <p:nvPr/>
            </p:nvSpPr>
            <p:spPr>
              <a:xfrm>
                <a:off x="3364991" y="2011680"/>
                <a:ext cx="1572768" cy="1104596"/>
              </a:xfrm>
              <a:prstGeom prst="wave">
                <a:avLst/>
              </a:prstGeom>
              <a:solidFill>
                <a:srgbClr val="00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" name="Fala 6">
                <a:extLst>
                  <a:ext uri="{FF2B5EF4-FFF2-40B4-BE49-F238E27FC236}">
                    <a16:creationId xmlns:a16="http://schemas.microsoft.com/office/drawing/2014/main" id="{85199A03-FCB2-4B0B-A8BC-3E0F817863D6}"/>
                  </a:ext>
                </a:extLst>
              </p:cNvPr>
              <p:cNvSpPr/>
              <p:nvPr/>
            </p:nvSpPr>
            <p:spPr>
              <a:xfrm>
                <a:off x="3364991" y="2451399"/>
                <a:ext cx="1572768" cy="1104595"/>
              </a:xfrm>
              <a:prstGeom prst="wave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" name="Fala 7">
                <a:extLst>
                  <a:ext uri="{FF2B5EF4-FFF2-40B4-BE49-F238E27FC236}">
                    <a16:creationId xmlns:a16="http://schemas.microsoft.com/office/drawing/2014/main" id="{5F371045-7B9C-41CD-A173-49795D063F07}"/>
                  </a:ext>
                </a:extLst>
              </p:cNvPr>
              <p:cNvSpPr/>
              <p:nvPr/>
            </p:nvSpPr>
            <p:spPr>
              <a:xfrm>
                <a:off x="3364991" y="2930956"/>
                <a:ext cx="1572768" cy="1104596"/>
              </a:xfrm>
              <a:prstGeom prst="wav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sp>
        <p:nvSpPr>
          <p:cNvPr id="6" name="pole tekstowe 5">
            <a:extLst>
              <a:ext uri="{FF2B5EF4-FFF2-40B4-BE49-F238E27FC236}">
                <a16:creationId xmlns:a16="http://schemas.microsoft.com/office/drawing/2014/main" id="{96898971-831C-4117-9ABA-F9A483992C79}"/>
              </a:ext>
            </a:extLst>
          </p:cNvPr>
          <p:cNvSpPr txBox="1"/>
          <p:nvPr/>
        </p:nvSpPr>
        <p:spPr>
          <a:xfrm>
            <a:off x="3257615" y="2837135"/>
            <a:ext cx="7288105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3200" b="0" i="0" dirty="0">
                <a:effectLst/>
                <a:latin typeface="Century Gothic" panose="020B0502020202020204" pitchFamily="34" charset="0"/>
              </a:rPr>
              <a:t>  </a:t>
            </a:r>
            <a:r>
              <a:rPr lang="pl-PL" sz="32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 sypie się</a:t>
            </a:r>
            <a:r>
              <a:rPr lang="pl-PL" sz="32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wiele priorytetów                                                 gospodarczych i politycznych                                                        </a:t>
            </a:r>
            <a:r>
              <a:rPr lang="pl-PL" sz="2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tym </a:t>
            </a:r>
            <a:r>
              <a:rPr lang="pl-PL" sz="32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</a:t>
            </a:r>
            <a:r>
              <a:rPr lang="pl-PL" sz="36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energetycznych też ! </a:t>
            </a:r>
            <a:r>
              <a:rPr lang="pl-PL" sz="32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5295585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racture"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AE9633F9-2D09-0BD7-7173-F2CA2885A3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774"/>
                    </a14:imgEffect>
                    <a14:imgEffect>
                      <a14:saturation sat="20000"/>
                    </a14:imgEffect>
                    <a14:imgEffect>
                      <a14:brightnessContrast bright="-23000" contrast="-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248" y="2129867"/>
            <a:ext cx="1670710" cy="2483627"/>
          </a:xfrm>
          <a:prstGeom prst="rect">
            <a:avLst/>
          </a:prstGeom>
          <a:effectLst>
            <a:softEdge rad="381000"/>
          </a:effectLst>
        </p:spPr>
      </p:pic>
      <p:sp>
        <p:nvSpPr>
          <p:cNvPr id="12" name="pole tekstowe 11">
            <a:extLst>
              <a:ext uri="{FF2B5EF4-FFF2-40B4-BE49-F238E27FC236}">
                <a16:creationId xmlns:a16="http://schemas.microsoft.com/office/drawing/2014/main" id="{2AE0D890-BF5A-4C4C-B791-D2C00FD50935}"/>
              </a:ext>
            </a:extLst>
          </p:cNvPr>
          <p:cNvSpPr txBox="1"/>
          <p:nvPr/>
        </p:nvSpPr>
        <p:spPr>
          <a:xfrm>
            <a:off x="7696635" y="4298924"/>
            <a:ext cx="167071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800" kern="120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HERBERT LEOPOLD </a:t>
            </a:r>
            <a:r>
              <a:rPr lang="pl-PL" sz="1000" kern="12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GABRYŚ</a:t>
            </a:r>
            <a:endParaRPr lang="pl-PL" sz="1000" dirty="0"/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865BD58A-6888-469B-ACFF-B58BB6BC28F4}"/>
              </a:ext>
            </a:extLst>
          </p:cNvPr>
          <p:cNvSpPr txBox="1"/>
          <p:nvPr/>
        </p:nvSpPr>
        <p:spPr>
          <a:xfrm>
            <a:off x="5721375" y="3371681"/>
            <a:ext cx="286488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6000" dirty="0">
                <a:latin typeface="Impact" panose="020B0806030902050204" pitchFamily="34" charset="0"/>
              </a:rPr>
              <a:t>DZIĘKUJĘ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C1912D3E-B7C2-CE6B-A056-CA78CF23CD27}"/>
              </a:ext>
            </a:extLst>
          </p:cNvPr>
          <p:cNvSpPr txBox="1"/>
          <p:nvPr/>
        </p:nvSpPr>
        <p:spPr>
          <a:xfrm>
            <a:off x="7696635" y="4459366"/>
            <a:ext cx="159594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00" kern="120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GLIWICE 26 MAJA 2022</a:t>
            </a:r>
            <a:endParaRPr lang="pl-PL" sz="1000" dirty="0"/>
          </a:p>
        </p:txBody>
      </p:sp>
    </p:spTree>
    <p:extLst>
      <p:ext uri="{BB962C8B-B14F-4D97-AF65-F5344CB8AC3E}">
        <p14:creationId xmlns:p14="http://schemas.microsoft.com/office/powerpoint/2010/main" val="31308199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500">
        <p15:prstTrans prst="curtains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11287</TotalTime>
  <Words>4377</Words>
  <Application>Microsoft Office PowerPoint</Application>
  <PresentationFormat>Panoramiczny</PresentationFormat>
  <Paragraphs>958</Paragraphs>
  <Slides>56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56</vt:i4>
      </vt:variant>
    </vt:vector>
  </HeadingPairs>
  <TitlesOfParts>
    <vt:vector size="62" baseType="lpstr">
      <vt:lpstr>Arial</vt:lpstr>
      <vt:lpstr>Calibri</vt:lpstr>
      <vt:lpstr>Calibri Light</vt:lpstr>
      <vt:lpstr>Century Gothic</vt:lpstr>
      <vt:lpstr>Impact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H.L.G.-Doradztwo B.Wrona-Wojdała H.Gabryś</dc:creator>
  <cp:lastModifiedBy>Herbert Gabryś</cp:lastModifiedBy>
  <cp:revision>1154</cp:revision>
  <dcterms:created xsi:type="dcterms:W3CDTF">2019-12-27T11:59:39Z</dcterms:created>
  <dcterms:modified xsi:type="dcterms:W3CDTF">2022-05-26T07:33:37Z</dcterms:modified>
</cp:coreProperties>
</file>